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541" r:id="rId3"/>
    <p:sldId id="457" r:id="rId4"/>
    <p:sldId id="542" r:id="rId5"/>
    <p:sldId id="543" r:id="rId6"/>
    <p:sldId id="545" r:id="rId7"/>
    <p:sldId id="546" r:id="rId8"/>
    <p:sldId id="547" r:id="rId9"/>
    <p:sldId id="548" r:id="rId10"/>
    <p:sldId id="551" r:id="rId11"/>
    <p:sldId id="549" r:id="rId12"/>
    <p:sldId id="550" r:id="rId13"/>
    <p:sldId id="552" r:id="rId14"/>
    <p:sldId id="553" r:id="rId15"/>
    <p:sldId id="554" r:id="rId16"/>
    <p:sldId id="555" r:id="rId17"/>
    <p:sldId id="556" r:id="rId18"/>
    <p:sldId id="557" r:id="rId19"/>
    <p:sldId id="559" r:id="rId20"/>
    <p:sldId id="558" r:id="rId21"/>
    <p:sldId id="560" r:id="rId22"/>
    <p:sldId id="561" r:id="rId23"/>
    <p:sldId id="562" r:id="rId24"/>
    <p:sldId id="563" r:id="rId25"/>
    <p:sldId id="564" r:id="rId26"/>
    <p:sldId id="565" r:id="rId27"/>
    <p:sldId id="566" r:id="rId28"/>
    <p:sldId id="567" r:id="rId29"/>
    <p:sldId id="568" r:id="rId30"/>
    <p:sldId id="5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6"/>
    <p:restoredTop sz="81698"/>
  </p:normalViewPr>
  <p:slideViewPr>
    <p:cSldViewPr snapToGrid="0">
      <p:cViewPr varScale="1">
        <p:scale>
          <a:sx n="95" d="100"/>
          <a:sy n="95" d="100"/>
        </p:scale>
        <p:origin x="304" y="192"/>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08622-1A99-3546-9F69-32709278F536}" type="datetimeFigureOut">
              <a:rPr lang="en-US" smtClean="0"/>
              <a:t>11/10/24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2846B-23A2-A645-8606-DAE6459B5358}" type="slidenum">
              <a:rPr lang="en-US" smtClean="0"/>
              <a:t>‹#›</a:t>
            </a:fld>
            <a:endParaRPr lang="en-US"/>
          </a:p>
        </p:txBody>
      </p:sp>
    </p:spTree>
    <p:extLst>
      <p:ext uri="{BB962C8B-B14F-4D97-AF65-F5344CB8AC3E}">
        <p14:creationId xmlns:p14="http://schemas.microsoft.com/office/powerpoint/2010/main" val="109112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a:p>
            <a:r>
              <a:rPr lang="en-US" dirty="0"/>
              <a:t>Introduce offline version</a:t>
            </a:r>
          </a:p>
          <a:p>
            <a:r>
              <a:rPr lang="en-US" dirty="0"/>
              <a:t>Talk about two solutions from prior work</a:t>
            </a:r>
          </a:p>
          <a:p>
            <a:r>
              <a:rPr lang="en-US" dirty="0"/>
              <a:t>Then, the proposed solution in this paper. </a:t>
            </a:r>
          </a:p>
          <a:p>
            <a:r>
              <a:rPr lang="en-US" dirty="0"/>
              <a:t>Conclusion </a:t>
            </a:r>
          </a:p>
          <a:p>
            <a:endParaRPr lang="en-US" dirty="0"/>
          </a:p>
        </p:txBody>
      </p:sp>
      <p:sp>
        <p:nvSpPr>
          <p:cNvPr id="4" name="Slide Number Placeholder 3"/>
          <p:cNvSpPr>
            <a:spLocks noGrp="1"/>
          </p:cNvSpPr>
          <p:nvPr>
            <p:ph type="sldNum" sz="quarter" idx="5"/>
          </p:nvPr>
        </p:nvSpPr>
        <p:spPr/>
        <p:txBody>
          <a:bodyPr/>
          <a:lstStyle/>
          <a:p>
            <a:fld id="{5BA2846B-23A2-A645-8606-DAE6459B5358}" type="slidenum">
              <a:rPr lang="en-US" smtClean="0"/>
              <a:t>2</a:t>
            </a:fld>
            <a:endParaRPr lang="en-US"/>
          </a:p>
        </p:txBody>
      </p:sp>
    </p:spTree>
    <p:extLst>
      <p:ext uri="{BB962C8B-B14F-4D97-AF65-F5344CB8AC3E}">
        <p14:creationId xmlns:p14="http://schemas.microsoft.com/office/powerpoint/2010/main" val="180579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the estimated value can be very large, so we can not trust if it has high uncertainty.</a:t>
            </a:r>
          </a:p>
          <a:p>
            <a:r>
              <a:rPr lang="en-US" dirty="0"/>
              <a:t>We should choose a policy more conservatively or pessimistically </a:t>
            </a:r>
          </a:p>
          <a:p>
            <a:r>
              <a:rPr lang="en-US" dirty="0"/>
              <a:t>The estimator is bounded above and below.</a:t>
            </a:r>
          </a:p>
        </p:txBody>
      </p:sp>
      <p:sp>
        <p:nvSpPr>
          <p:cNvPr id="4" name="Slide Number Placeholder 3"/>
          <p:cNvSpPr>
            <a:spLocks noGrp="1"/>
          </p:cNvSpPr>
          <p:nvPr>
            <p:ph type="sldNum" sz="quarter" idx="5"/>
          </p:nvPr>
        </p:nvSpPr>
        <p:spPr/>
        <p:txBody>
          <a:bodyPr/>
          <a:lstStyle/>
          <a:p>
            <a:fld id="{5BA2846B-23A2-A645-8606-DAE6459B5358}" type="slidenum">
              <a:rPr lang="en-US" smtClean="0"/>
              <a:t>16</a:t>
            </a:fld>
            <a:endParaRPr lang="en-US"/>
          </a:p>
        </p:txBody>
      </p:sp>
    </p:spTree>
    <p:extLst>
      <p:ext uri="{BB962C8B-B14F-4D97-AF65-F5344CB8AC3E}">
        <p14:creationId xmlns:p14="http://schemas.microsoft.com/office/powerpoint/2010/main" val="316547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regret is bounded by the 2 times confidence width</a:t>
            </a:r>
          </a:p>
        </p:txBody>
      </p:sp>
      <p:sp>
        <p:nvSpPr>
          <p:cNvPr id="4" name="Slide Number Placeholder 3"/>
          <p:cNvSpPr>
            <a:spLocks noGrp="1"/>
          </p:cNvSpPr>
          <p:nvPr>
            <p:ph type="sldNum" sz="quarter" idx="5"/>
          </p:nvPr>
        </p:nvSpPr>
        <p:spPr/>
        <p:txBody>
          <a:bodyPr/>
          <a:lstStyle/>
          <a:p>
            <a:fld id="{5BA2846B-23A2-A645-8606-DAE6459B5358}" type="slidenum">
              <a:rPr lang="en-US" smtClean="0"/>
              <a:t>17</a:t>
            </a:fld>
            <a:endParaRPr lang="en-US"/>
          </a:p>
        </p:txBody>
      </p:sp>
    </p:spTree>
    <p:extLst>
      <p:ext uri="{BB962C8B-B14F-4D97-AF65-F5344CB8AC3E}">
        <p14:creationId xmlns:p14="http://schemas.microsoft.com/office/powerpoint/2010/main" val="371756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2846B-23A2-A645-8606-DAE6459B5358}" type="slidenum">
              <a:rPr lang="en-US" smtClean="0"/>
              <a:t>21</a:t>
            </a:fld>
            <a:endParaRPr lang="en-US"/>
          </a:p>
        </p:txBody>
      </p:sp>
    </p:spTree>
    <p:extLst>
      <p:ext uri="{BB962C8B-B14F-4D97-AF65-F5344CB8AC3E}">
        <p14:creationId xmlns:p14="http://schemas.microsoft.com/office/powerpoint/2010/main" val="186935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nice properties</a:t>
            </a:r>
          </a:p>
        </p:txBody>
      </p:sp>
      <p:sp>
        <p:nvSpPr>
          <p:cNvPr id="4" name="Slide Number Placeholder 3"/>
          <p:cNvSpPr>
            <a:spLocks noGrp="1"/>
          </p:cNvSpPr>
          <p:nvPr>
            <p:ph type="sldNum" sz="quarter" idx="5"/>
          </p:nvPr>
        </p:nvSpPr>
        <p:spPr/>
        <p:txBody>
          <a:bodyPr/>
          <a:lstStyle/>
          <a:p>
            <a:fld id="{5BA2846B-23A2-A645-8606-DAE6459B5358}" type="slidenum">
              <a:rPr lang="en-US" smtClean="0"/>
              <a:t>24</a:t>
            </a:fld>
            <a:endParaRPr lang="en-US"/>
          </a:p>
        </p:txBody>
      </p:sp>
    </p:spTree>
    <p:extLst>
      <p:ext uri="{BB962C8B-B14F-4D97-AF65-F5344CB8AC3E}">
        <p14:creationId xmlns:p14="http://schemas.microsoft.com/office/powerpoint/2010/main" val="20140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difference in performance of the online </a:t>
            </a:r>
            <a:r>
              <a:rPr lang="en-US" dirty="0" err="1"/>
              <a:t>poicy</a:t>
            </a:r>
            <a:r>
              <a:rPr lang="en-US" dirty="0"/>
              <a:t> pi hat compared to pi star  </a:t>
            </a:r>
          </a:p>
        </p:txBody>
      </p:sp>
      <p:sp>
        <p:nvSpPr>
          <p:cNvPr id="4" name="Slide Number Placeholder 3"/>
          <p:cNvSpPr>
            <a:spLocks noGrp="1"/>
          </p:cNvSpPr>
          <p:nvPr>
            <p:ph type="sldNum" sz="quarter" idx="5"/>
          </p:nvPr>
        </p:nvSpPr>
        <p:spPr/>
        <p:txBody>
          <a:bodyPr/>
          <a:lstStyle/>
          <a:p>
            <a:fld id="{5BA2846B-23A2-A645-8606-DAE6459B5358}" type="slidenum">
              <a:rPr lang="en-US" smtClean="0"/>
              <a:t>3</a:t>
            </a:fld>
            <a:endParaRPr lang="en-US"/>
          </a:p>
        </p:txBody>
      </p:sp>
    </p:spTree>
    <p:extLst>
      <p:ext uri="{BB962C8B-B14F-4D97-AF65-F5344CB8AC3E}">
        <p14:creationId xmlns:p14="http://schemas.microsoft.com/office/powerpoint/2010/main" val="42059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2846B-23A2-A645-8606-DAE6459B5358}" type="slidenum">
              <a:rPr lang="en-US" smtClean="0"/>
              <a:t>7</a:t>
            </a:fld>
            <a:endParaRPr lang="en-US"/>
          </a:p>
        </p:txBody>
      </p:sp>
    </p:spTree>
    <p:extLst>
      <p:ext uri="{BB962C8B-B14F-4D97-AF65-F5344CB8AC3E}">
        <p14:creationId xmlns:p14="http://schemas.microsoft.com/office/powerpoint/2010/main" val="7633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Logging feedback is more accessible. For example, for recommendation system, we can deploy a current recommendation policy on a system, collect and store all interactions from the system for a week. Then we use the logged feedback to improve the current policy. Repeat that process.</a:t>
            </a:r>
          </a:p>
        </p:txBody>
      </p:sp>
      <p:sp>
        <p:nvSpPr>
          <p:cNvPr id="4" name="Slide Number Placeholder 3"/>
          <p:cNvSpPr>
            <a:spLocks noGrp="1"/>
          </p:cNvSpPr>
          <p:nvPr>
            <p:ph type="sldNum" sz="quarter" idx="5"/>
          </p:nvPr>
        </p:nvSpPr>
        <p:spPr/>
        <p:txBody>
          <a:bodyPr/>
          <a:lstStyle/>
          <a:p>
            <a:fld id="{5BA2846B-23A2-A645-8606-DAE6459B5358}" type="slidenum">
              <a:rPr lang="en-US" smtClean="0"/>
              <a:t>8</a:t>
            </a:fld>
            <a:endParaRPr lang="en-US"/>
          </a:p>
        </p:txBody>
      </p:sp>
    </p:spTree>
    <p:extLst>
      <p:ext uri="{BB962C8B-B14F-4D97-AF65-F5344CB8AC3E}">
        <p14:creationId xmlns:p14="http://schemas.microsoft.com/office/powerpoint/2010/main" val="192665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assumptions that we need to take into account.</a:t>
            </a:r>
          </a:p>
        </p:txBody>
      </p:sp>
      <p:sp>
        <p:nvSpPr>
          <p:cNvPr id="4" name="Slide Number Placeholder 3"/>
          <p:cNvSpPr>
            <a:spLocks noGrp="1"/>
          </p:cNvSpPr>
          <p:nvPr>
            <p:ph type="sldNum" sz="quarter" idx="5"/>
          </p:nvPr>
        </p:nvSpPr>
        <p:spPr/>
        <p:txBody>
          <a:bodyPr/>
          <a:lstStyle/>
          <a:p>
            <a:fld id="{5BA2846B-23A2-A645-8606-DAE6459B5358}" type="slidenum">
              <a:rPr lang="en-US" smtClean="0"/>
              <a:t>10</a:t>
            </a:fld>
            <a:endParaRPr lang="en-US"/>
          </a:p>
        </p:txBody>
      </p:sp>
    </p:spTree>
    <p:extLst>
      <p:ext uri="{BB962C8B-B14F-4D97-AF65-F5344CB8AC3E}">
        <p14:creationId xmlns:p14="http://schemas.microsoft.com/office/powerpoint/2010/main" val="412447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make a guess why do we use simple regret instead of cumulative regret?</a:t>
            </a:r>
          </a:p>
          <a:p>
            <a:r>
              <a:rPr lang="en-US" dirty="0"/>
              <a:t>For online setting, the policy is not updated overtime. </a:t>
            </a:r>
          </a:p>
        </p:txBody>
      </p:sp>
      <p:sp>
        <p:nvSpPr>
          <p:cNvPr id="4" name="Slide Number Placeholder 3"/>
          <p:cNvSpPr>
            <a:spLocks noGrp="1"/>
          </p:cNvSpPr>
          <p:nvPr>
            <p:ph type="sldNum" sz="quarter" idx="5"/>
          </p:nvPr>
        </p:nvSpPr>
        <p:spPr/>
        <p:txBody>
          <a:bodyPr/>
          <a:lstStyle/>
          <a:p>
            <a:fld id="{5BA2846B-23A2-A645-8606-DAE6459B5358}" type="slidenum">
              <a:rPr lang="en-US" smtClean="0"/>
              <a:t>11</a:t>
            </a:fld>
            <a:endParaRPr lang="en-US"/>
          </a:p>
        </p:txBody>
      </p:sp>
    </p:spTree>
    <p:extLst>
      <p:ext uri="{BB962C8B-B14F-4D97-AF65-F5344CB8AC3E}">
        <p14:creationId xmlns:p14="http://schemas.microsoft.com/office/powerpoint/2010/main" val="233908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reward weighted by the importance weight,</a:t>
            </a:r>
          </a:p>
          <a:p>
            <a:r>
              <a:rPr lang="en-US" dirty="0"/>
              <a:t>Importance weight is the ratio between pi and mu</a:t>
            </a:r>
          </a:p>
          <a:p>
            <a:r>
              <a:rPr lang="en-US" dirty="0"/>
              <a:t> </a:t>
            </a:r>
          </a:p>
        </p:txBody>
      </p:sp>
      <p:sp>
        <p:nvSpPr>
          <p:cNvPr id="4" name="Slide Number Placeholder 3"/>
          <p:cNvSpPr>
            <a:spLocks noGrp="1"/>
          </p:cNvSpPr>
          <p:nvPr>
            <p:ph type="sldNum" sz="quarter" idx="5"/>
          </p:nvPr>
        </p:nvSpPr>
        <p:spPr/>
        <p:txBody>
          <a:bodyPr/>
          <a:lstStyle/>
          <a:p>
            <a:fld id="{5BA2846B-23A2-A645-8606-DAE6459B5358}" type="slidenum">
              <a:rPr lang="en-US" smtClean="0"/>
              <a:t>12</a:t>
            </a:fld>
            <a:endParaRPr lang="en-US"/>
          </a:p>
        </p:txBody>
      </p:sp>
    </p:spTree>
    <p:extLst>
      <p:ext uri="{BB962C8B-B14F-4D97-AF65-F5344CB8AC3E}">
        <p14:creationId xmlns:p14="http://schemas.microsoft.com/office/powerpoint/2010/main" val="212695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expected reward weighted by the target policy, </a:t>
            </a:r>
          </a:p>
        </p:txBody>
      </p:sp>
      <p:sp>
        <p:nvSpPr>
          <p:cNvPr id="4" name="Slide Number Placeholder 3"/>
          <p:cNvSpPr>
            <a:spLocks noGrp="1"/>
          </p:cNvSpPr>
          <p:nvPr>
            <p:ph type="sldNum" sz="quarter" idx="5"/>
          </p:nvPr>
        </p:nvSpPr>
        <p:spPr/>
        <p:txBody>
          <a:bodyPr/>
          <a:lstStyle/>
          <a:p>
            <a:fld id="{5BA2846B-23A2-A645-8606-DAE6459B5358}" type="slidenum">
              <a:rPr lang="en-US" smtClean="0"/>
              <a:t>13</a:t>
            </a:fld>
            <a:endParaRPr lang="en-US"/>
          </a:p>
        </p:txBody>
      </p:sp>
    </p:spTree>
    <p:extLst>
      <p:ext uri="{BB962C8B-B14F-4D97-AF65-F5344CB8AC3E}">
        <p14:creationId xmlns:p14="http://schemas.microsoft.com/office/powerpoint/2010/main" val="101299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dots are the true rewards. The red dots are the importance weighted estimator</a:t>
            </a:r>
          </a:p>
          <a:p>
            <a:r>
              <a:rPr lang="en-US" dirty="0"/>
              <a:t>The actions with low indexes are sampled with low probability. So they are often not sampled and their associated estimates are 0. But when they are sampled the associated estimates get super large.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setup. Can anyone make a guess what is the optimal policy here?</a:t>
            </a:r>
          </a:p>
          <a:p>
            <a:r>
              <a:rPr lang="en-US" dirty="0"/>
              <a:t>Can anyone make a guess why this happen?</a:t>
            </a:r>
          </a:p>
          <a:p>
            <a:r>
              <a:rPr lang="en-US" dirty="0"/>
              <a:t>This does not look a good way to guide offline policy learning. </a:t>
            </a:r>
          </a:p>
        </p:txBody>
      </p:sp>
      <p:sp>
        <p:nvSpPr>
          <p:cNvPr id="4" name="Slide Number Placeholder 3"/>
          <p:cNvSpPr>
            <a:spLocks noGrp="1"/>
          </p:cNvSpPr>
          <p:nvPr>
            <p:ph type="sldNum" sz="quarter" idx="5"/>
          </p:nvPr>
        </p:nvSpPr>
        <p:spPr/>
        <p:txBody>
          <a:bodyPr/>
          <a:lstStyle/>
          <a:p>
            <a:fld id="{5BA2846B-23A2-A645-8606-DAE6459B5358}" type="slidenum">
              <a:rPr lang="en-US" smtClean="0"/>
              <a:t>15</a:t>
            </a:fld>
            <a:endParaRPr lang="en-US"/>
          </a:p>
        </p:txBody>
      </p:sp>
    </p:spTree>
    <p:extLst>
      <p:ext uri="{BB962C8B-B14F-4D97-AF65-F5344CB8AC3E}">
        <p14:creationId xmlns:p14="http://schemas.microsoft.com/office/powerpoint/2010/main" val="280662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46E8-4D45-D91F-85A6-FEEB46A53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3D9B0-E19A-C78F-459C-52E7DA125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2FB9C-C373-3870-DEA2-463B96C70AA5}"/>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524D4D65-1EC8-AE10-383F-42F449F4E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6C406-928A-7582-1E15-68FC67139AA0}"/>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363570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D7D4-3AB4-E9A1-4B05-1237C724F7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BE2D5-9F99-0B03-1A5E-360EA3909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B37FD-6FBA-4E8C-A35E-6A7BB65B87C4}"/>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5BA91B19-1786-0DC3-2862-DBED63382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B1024-D6E6-BD2C-9C45-E74325D3EC09}"/>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271310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76054-EB3D-553F-2486-D18AA5AE6D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3EABDA-D414-4853-A2AB-495A3EE95F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882BE-9686-D82A-A14B-7E24477D2047}"/>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69FEF625-FFA5-1AE6-85BE-27C36CB49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8DC98-34A7-7962-D967-E69BAEB2AC61}"/>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147555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7D63-E14F-7D73-7E1C-D3A7A08B5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79212-D4C1-16EC-7A46-CDD08C775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D2F76-D18E-724D-F0DF-CB7CD2A060C2}"/>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D220562F-3E24-C149-E003-8E84333BD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401B1-9861-75E2-5264-85C329F11159}"/>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202427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38EC-12BA-C55F-60AC-ADAC6BB66C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073A91-5D98-BA7A-7091-8FCFD040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9DCD1-A7F2-E331-BD85-820414ABF724}"/>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A2116762-C87F-EF08-7CD1-877FC81CF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30F7F-28BC-FA2C-882B-F8A3BB7B3B36}"/>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72120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16CA-DA59-9BA6-2F7C-787071D63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64873-DCDC-3B8C-A7E6-56D1B1EE8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57A5A-C851-F60D-54B9-B649E014F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16F6A-D427-AAB7-568C-BB76BBB119F8}"/>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6" name="Footer Placeholder 5">
            <a:extLst>
              <a:ext uri="{FF2B5EF4-FFF2-40B4-BE49-F238E27FC236}">
                <a16:creationId xmlns:a16="http://schemas.microsoft.com/office/drawing/2014/main" id="{7501FE57-7606-31C6-EAAB-C61C7793C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0C0CF-AF77-EB39-AC12-12A954ADC823}"/>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320941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B082-E195-193A-5378-7AC7D4127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79C1D-9F53-76F1-E70D-097F6E8B7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79BA4-8C93-2BA3-3221-4FD168A5D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2E97A-F542-EFDF-B521-457D4E46B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8BADDC-4F4C-5C7F-F493-9A36EFA4A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AF2B6-1B1C-C17F-958B-972EE6CDDCDA}"/>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8" name="Footer Placeholder 7">
            <a:extLst>
              <a:ext uri="{FF2B5EF4-FFF2-40B4-BE49-F238E27FC236}">
                <a16:creationId xmlns:a16="http://schemas.microsoft.com/office/drawing/2014/main" id="{AA653F8A-3D07-C61B-DFAE-85FA74A232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14FAF-72DE-04F6-B3FF-C712F60D8B5B}"/>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401564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676B-2BF0-397F-5CAE-D75C03745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DC424-E03D-8B1A-65CD-DB8B7CE113C2}"/>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4" name="Footer Placeholder 3">
            <a:extLst>
              <a:ext uri="{FF2B5EF4-FFF2-40B4-BE49-F238E27FC236}">
                <a16:creationId xmlns:a16="http://schemas.microsoft.com/office/drawing/2014/main" id="{F8D14597-CA49-968D-A7EA-FA1196FC17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64AD5-A7BC-5FFA-C7FB-671F405C1FFD}"/>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139214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F02FE-F9D7-997B-42F8-E4134F2F8BAA}"/>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3" name="Footer Placeholder 2">
            <a:extLst>
              <a:ext uri="{FF2B5EF4-FFF2-40B4-BE49-F238E27FC236}">
                <a16:creationId xmlns:a16="http://schemas.microsoft.com/office/drawing/2014/main" id="{B1325A56-FF93-22A9-69B5-E7BF3DD082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C973C-F3D2-2BD3-E918-8B816982B4D9}"/>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163690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E9E1-9545-F7EA-0141-D8782AA14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65971-EA91-7539-5232-4DD81D437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D9F1F-A388-A0DC-7466-3B5419089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0A036-7B35-7E0E-A2BF-B5BE66BE2696}"/>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6" name="Footer Placeholder 5">
            <a:extLst>
              <a:ext uri="{FF2B5EF4-FFF2-40B4-BE49-F238E27FC236}">
                <a16:creationId xmlns:a16="http://schemas.microsoft.com/office/drawing/2014/main" id="{A9C8E42F-8F39-65E9-C2C6-A5D9CDE03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4E721-AEE8-CDA7-5417-97B90D06175A}"/>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178976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7B9B-FC55-1451-AF96-06E880311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AD49E1-0CA2-3019-1515-DA44EC9C2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BA3D87-71CB-4F9B-12B2-944FA451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44BF9-A52C-D455-C8BB-C6E334BD09FE}"/>
              </a:ext>
            </a:extLst>
          </p:cNvPr>
          <p:cNvSpPr>
            <a:spLocks noGrp="1"/>
          </p:cNvSpPr>
          <p:nvPr>
            <p:ph type="dt" sz="half" idx="10"/>
          </p:nvPr>
        </p:nvSpPr>
        <p:spPr/>
        <p:txBody>
          <a:bodyPr/>
          <a:lstStyle/>
          <a:p>
            <a:fld id="{1A95B1FC-2E1A-D64E-876F-73E4FF935E92}" type="datetimeFigureOut">
              <a:rPr lang="en-US" smtClean="0"/>
              <a:t>11/10/24</a:t>
            </a:fld>
            <a:endParaRPr lang="en-US"/>
          </a:p>
        </p:txBody>
      </p:sp>
      <p:sp>
        <p:nvSpPr>
          <p:cNvPr id="6" name="Footer Placeholder 5">
            <a:extLst>
              <a:ext uri="{FF2B5EF4-FFF2-40B4-BE49-F238E27FC236}">
                <a16:creationId xmlns:a16="http://schemas.microsoft.com/office/drawing/2014/main" id="{6C0B095D-12BD-0E15-0499-2B9322019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F8085-6B16-6B8A-0902-F765571B3E81}"/>
              </a:ext>
            </a:extLst>
          </p:cNvPr>
          <p:cNvSpPr>
            <a:spLocks noGrp="1"/>
          </p:cNvSpPr>
          <p:nvPr>
            <p:ph type="sldNum" sz="quarter" idx="12"/>
          </p:nvPr>
        </p:nvSpPr>
        <p:spPr/>
        <p:txBody>
          <a:bodyPr/>
          <a:lstStyle/>
          <a:p>
            <a:fld id="{3FD5DC6C-F00E-7D42-ACCA-5345DE9D9796}" type="slidenum">
              <a:rPr lang="en-US" smtClean="0"/>
              <a:t>‹#›</a:t>
            </a:fld>
            <a:endParaRPr lang="en-US"/>
          </a:p>
        </p:txBody>
      </p:sp>
    </p:spTree>
    <p:extLst>
      <p:ext uri="{BB962C8B-B14F-4D97-AF65-F5344CB8AC3E}">
        <p14:creationId xmlns:p14="http://schemas.microsoft.com/office/powerpoint/2010/main" val="196232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EE160-76C5-A02A-6907-FA3F01FF8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BC6321-B962-6E83-1B02-06A4EF9E4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2EB70-426E-4F9F-4541-21D165605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5B1FC-2E1A-D64E-876F-73E4FF935E92}" type="datetimeFigureOut">
              <a:rPr lang="en-US" smtClean="0"/>
              <a:t>11/10/24</a:t>
            </a:fld>
            <a:endParaRPr lang="en-US"/>
          </a:p>
        </p:txBody>
      </p:sp>
      <p:sp>
        <p:nvSpPr>
          <p:cNvPr id="5" name="Footer Placeholder 4">
            <a:extLst>
              <a:ext uri="{FF2B5EF4-FFF2-40B4-BE49-F238E27FC236}">
                <a16:creationId xmlns:a16="http://schemas.microsoft.com/office/drawing/2014/main" id="{40DBBAFE-DC5E-5B59-381D-F3FEF760C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D4474B-CC2A-C260-D49A-83552696C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5DC6C-F00E-7D42-ACCA-5345DE9D9796}" type="slidenum">
              <a:rPr lang="en-US" smtClean="0"/>
              <a:t>‹#›</a:t>
            </a:fld>
            <a:endParaRPr lang="en-US"/>
          </a:p>
        </p:txBody>
      </p:sp>
    </p:spTree>
    <p:extLst>
      <p:ext uri="{BB962C8B-B14F-4D97-AF65-F5344CB8AC3E}">
        <p14:creationId xmlns:p14="http://schemas.microsoft.com/office/powerpoint/2010/main" val="91370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www.clker.com/clipart-78007.html"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9EAD-5910-8D9C-D039-DB9DBF8A3881}"/>
              </a:ext>
            </a:extLst>
          </p:cNvPr>
          <p:cNvSpPr>
            <a:spLocks noGrp="1"/>
          </p:cNvSpPr>
          <p:nvPr>
            <p:ph type="ctrTitle"/>
          </p:nvPr>
        </p:nvSpPr>
        <p:spPr>
          <a:xfrm>
            <a:off x="1524000" y="1122362"/>
            <a:ext cx="9144000" cy="2398603"/>
          </a:xfrm>
        </p:spPr>
        <p:txBody>
          <a:bodyPr>
            <a:normAutofit/>
          </a:bodyPr>
          <a:lstStyle/>
          <a:p>
            <a:r>
              <a:rPr lang="en-US" dirty="0"/>
              <a:t>Importance-Weighted Offline Learning Done Right</a:t>
            </a:r>
          </a:p>
        </p:txBody>
      </p:sp>
      <p:sp>
        <p:nvSpPr>
          <p:cNvPr id="3" name="Subtitle 2">
            <a:extLst>
              <a:ext uri="{FF2B5EF4-FFF2-40B4-BE49-F238E27FC236}">
                <a16:creationId xmlns:a16="http://schemas.microsoft.com/office/drawing/2014/main" id="{E3423EF2-4D62-A189-1AD5-A53A07EFC459}"/>
              </a:ext>
            </a:extLst>
          </p:cNvPr>
          <p:cNvSpPr>
            <a:spLocks noGrp="1"/>
          </p:cNvSpPr>
          <p:nvPr>
            <p:ph type="subTitle" idx="1"/>
          </p:nvPr>
        </p:nvSpPr>
        <p:spPr/>
        <p:txBody>
          <a:bodyPr/>
          <a:lstStyle/>
          <a:p>
            <a:r>
              <a:rPr lang="en-US" dirty="0"/>
              <a:t>Authors: </a:t>
            </a:r>
            <a:r>
              <a:rPr lang="en-US" dirty="0" err="1"/>
              <a:t>Germano</a:t>
            </a:r>
            <a:r>
              <a:rPr lang="en-US" dirty="0"/>
              <a:t> </a:t>
            </a:r>
            <a:r>
              <a:rPr lang="en-US" dirty="0" err="1"/>
              <a:t>Gabbianelli</a:t>
            </a:r>
            <a:r>
              <a:rPr lang="en-US" dirty="0"/>
              <a:t>, Gergely Neu, Matteo Papini</a:t>
            </a:r>
          </a:p>
          <a:p>
            <a:r>
              <a:rPr lang="en-US" dirty="0"/>
              <a:t>Presenter: Tuan Nguyen</a:t>
            </a:r>
          </a:p>
        </p:txBody>
      </p:sp>
    </p:spTree>
    <p:extLst>
      <p:ext uri="{BB962C8B-B14F-4D97-AF65-F5344CB8AC3E}">
        <p14:creationId xmlns:p14="http://schemas.microsoft.com/office/powerpoint/2010/main" val="157120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21AA-BE0C-BA10-8D80-4B34043632CB}"/>
              </a:ext>
            </a:extLst>
          </p:cNvPr>
          <p:cNvSpPr>
            <a:spLocks noGrp="1"/>
          </p:cNvSpPr>
          <p:nvPr>
            <p:ph type="title"/>
          </p:nvPr>
        </p:nvSpPr>
        <p:spPr/>
        <p:txBody>
          <a:bodyPr/>
          <a:lstStyle/>
          <a:p>
            <a:r>
              <a:rPr lang="en-US" dirty="0"/>
              <a:t>Offline Contextual Bandits</a:t>
            </a:r>
          </a:p>
        </p:txBody>
      </p:sp>
      <p:sp>
        <p:nvSpPr>
          <p:cNvPr id="3" name="Content Placeholder 2">
            <a:extLst>
              <a:ext uri="{FF2B5EF4-FFF2-40B4-BE49-F238E27FC236}">
                <a16:creationId xmlns:a16="http://schemas.microsoft.com/office/drawing/2014/main" id="{B748F136-3BE6-645D-0F6A-D9DBD6499C8B}"/>
              </a:ext>
            </a:extLst>
          </p:cNvPr>
          <p:cNvSpPr>
            <a:spLocks noGrp="1"/>
          </p:cNvSpPr>
          <p:nvPr>
            <p:ph idx="1"/>
          </p:nvPr>
        </p:nvSpPr>
        <p:spPr/>
        <p:txBody>
          <a:bodyPr/>
          <a:lstStyle/>
          <a:p>
            <a:r>
              <a:rPr lang="en-US" dirty="0"/>
              <a:t>Assumptions</a:t>
            </a:r>
          </a:p>
          <a:p>
            <a:pPr lvl="1"/>
            <a:r>
              <a:rPr lang="en-US" dirty="0"/>
              <a:t>Contextual distribution and reward function are unknown</a:t>
            </a:r>
          </a:p>
          <a:p>
            <a:pPr lvl="1"/>
            <a:r>
              <a:rPr lang="en-US" dirty="0"/>
              <a:t>All rewards are bounded in [0,1] (e.g., click rates)</a:t>
            </a:r>
          </a:p>
          <a:p>
            <a:pPr lvl="1"/>
            <a:r>
              <a:rPr lang="en-US" dirty="0"/>
              <a:t>All actions are taken by a fixed and known logging policy 𝜇 </a:t>
            </a:r>
          </a:p>
          <a:p>
            <a:pPr lvl="1"/>
            <a:r>
              <a:rPr lang="en-US" dirty="0"/>
              <a:t>The set of all possible policies 𝛱 is finite</a:t>
            </a:r>
          </a:p>
        </p:txBody>
      </p:sp>
    </p:spTree>
    <p:extLst>
      <p:ext uri="{BB962C8B-B14F-4D97-AF65-F5344CB8AC3E}">
        <p14:creationId xmlns:p14="http://schemas.microsoft.com/office/powerpoint/2010/main" val="157242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9F40-3104-1BDB-5279-674009062BE2}"/>
              </a:ext>
            </a:extLst>
          </p:cNvPr>
          <p:cNvSpPr>
            <a:spLocks noGrp="1"/>
          </p:cNvSpPr>
          <p:nvPr>
            <p:ph type="title"/>
          </p:nvPr>
        </p:nvSpPr>
        <p:spPr/>
        <p:txBody>
          <a:bodyPr/>
          <a:lstStyle/>
          <a:p>
            <a:r>
              <a:rPr lang="en-US" dirty="0"/>
              <a:t>Offline Contextual Bandit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66B576-55B4-83F4-1D0C-AFD6C3C45450}"/>
                  </a:ext>
                </a:extLst>
              </p:cNvPr>
              <p:cNvSpPr>
                <a:spLocks noGrp="1"/>
              </p:cNvSpPr>
              <p:nvPr>
                <p:ph idx="1"/>
              </p:nvPr>
            </p:nvSpPr>
            <p:spPr>
              <a:xfrm>
                <a:off x="838200" y="1825625"/>
                <a:ext cx="10515600" cy="4790328"/>
              </a:xfrm>
            </p:spPr>
            <p:txBody>
              <a:bodyPr/>
              <a:lstStyle/>
              <a:p>
                <a:r>
                  <a:rPr lang="en-US" dirty="0"/>
                  <a:t>Offline protocol: </a:t>
                </a:r>
              </a:p>
              <a:p>
                <a:pPr lvl="1"/>
                <a:r>
                  <a:rPr lang="en-US" dirty="0"/>
                  <a:t>Receives context </a:t>
                </a:r>
                <a14:m>
                  <m:oMath xmlns:m="http://schemas.openxmlformats.org/officeDocument/2006/math">
                    <m:r>
                      <a:rPr lang="en-US" b="0" i="1" smtClean="0">
                        <a:solidFill>
                          <a:srgbClr val="FF0000"/>
                        </a:solidFill>
                        <a:latin typeface="Cambria Math" panose="02040503050406030204" pitchFamily="18" charset="0"/>
                      </a:rPr>
                      <m:t>𝑋</m:t>
                    </m:r>
                    <m:r>
                      <a:rPr lang="vi-VN" b="0" i="1" smtClean="0">
                        <a:solidFill>
                          <a:srgbClr val="FF0000"/>
                        </a:solidFill>
                        <a:latin typeface="Cambria Math" panose="02040503050406030204" pitchFamily="18" charset="0"/>
                      </a:rPr>
                      <m:t>~</m:t>
                    </m:r>
                    <m:r>
                      <a:rPr lang="vi-VN" b="0" i="1" smtClean="0">
                        <a:solidFill>
                          <a:srgbClr val="FF0000"/>
                        </a:solidFill>
                        <a:latin typeface="Cambria Math" panose="02040503050406030204" pitchFamily="18" charset="0"/>
                      </a:rPr>
                      <m:t>𝝂</m:t>
                    </m:r>
                  </m:oMath>
                </a14:m>
                <a:endParaRPr lang="en-US" dirty="0"/>
              </a:p>
              <a:p>
                <a:pPr lvl="1"/>
                <a:r>
                  <a:rPr lang="en-US" dirty="0"/>
                  <a:t>Takes an action </a:t>
                </a:r>
                <a14:m>
                  <m:oMath xmlns:m="http://schemas.openxmlformats.org/officeDocument/2006/math">
                    <m:r>
                      <a:rPr lang="en-US" b="0" i="1" dirty="0" smtClean="0">
                        <a:solidFill>
                          <a:schemeClr val="accent1"/>
                        </a:solidFill>
                        <a:latin typeface="Cambria Math" panose="02040503050406030204" pitchFamily="18" charset="0"/>
                      </a:rPr>
                      <m:t>𝐴</m:t>
                    </m:r>
                    <m:r>
                      <a:rPr lang="vi-VN" b="0" i="1" dirty="0" smtClean="0">
                        <a:solidFill>
                          <a:schemeClr val="accent1"/>
                        </a:solidFill>
                        <a:latin typeface="Cambria Math" panose="02040503050406030204" pitchFamily="18" charset="0"/>
                      </a:rPr>
                      <m:t>∊ </m:t>
                    </m:r>
                    <m:r>
                      <a:rPr lang="vi-VN" b="0" i="1" dirty="0" smtClean="0">
                        <a:solidFill>
                          <a:schemeClr val="accent1"/>
                        </a:solidFill>
                        <a:latin typeface="Cambria Math" panose="02040503050406030204" pitchFamily="18" charset="0"/>
                      </a:rPr>
                      <m:t>𝒜</m:t>
                    </m:r>
                  </m:oMath>
                </a14:m>
                <a:r>
                  <a:rPr lang="en-US" dirty="0"/>
                  <a:t> </a:t>
                </a:r>
              </a:p>
              <a:p>
                <a:pPr lvl="1"/>
                <a:r>
                  <a:rPr lang="en-US" dirty="0"/>
                  <a:t>Receives reward </a:t>
                </a:r>
                <a14:m>
                  <m:oMath xmlns:m="http://schemas.openxmlformats.org/officeDocument/2006/math">
                    <m:r>
                      <a:rPr lang="en-US" b="0" i="1" dirty="0" smtClean="0">
                        <a:solidFill>
                          <a:schemeClr val="accent2"/>
                        </a:solidFill>
                        <a:latin typeface="Cambria Math" panose="02040503050406030204" pitchFamily="18" charset="0"/>
                      </a:rPr>
                      <m:t>𝐴</m:t>
                    </m:r>
                    <m:r>
                      <a:rPr lang="vi-VN" b="0" i="1" dirty="0" smtClean="0">
                        <a:solidFill>
                          <a:schemeClr val="accent2"/>
                        </a:solidFill>
                        <a:latin typeface="Cambria Math" panose="02040503050406030204" pitchFamily="18" charset="0"/>
                      </a:rPr>
                      <m:t>= </m:t>
                    </m:r>
                    <m:r>
                      <m:rPr>
                        <m:sty m:val="p"/>
                      </m:rPr>
                      <a:rPr lang="vi-VN" i="1" dirty="0">
                        <a:solidFill>
                          <a:schemeClr val="accent2"/>
                        </a:solidFill>
                        <a:latin typeface="Cambria Math" panose="02040503050406030204" pitchFamily="18" charset="0"/>
                      </a:rPr>
                      <m:t>r</m:t>
                    </m:r>
                    <m:d>
                      <m:dPr>
                        <m:ctrlPr>
                          <a:rPr lang="vi-VN" b="0" i="1" dirty="0" smtClean="0">
                            <a:solidFill>
                              <a:schemeClr val="accent2"/>
                            </a:solidFill>
                            <a:latin typeface="Cambria Math" panose="02040503050406030204" pitchFamily="18" charset="0"/>
                          </a:rPr>
                        </m:ctrlPr>
                      </m:dPr>
                      <m:e>
                        <m:r>
                          <a:rPr lang="en-US" b="0" i="1" dirty="0" smtClean="0">
                            <a:solidFill>
                              <a:schemeClr val="accent2"/>
                            </a:solidFill>
                            <a:latin typeface="Cambria Math" panose="02040503050406030204" pitchFamily="18" charset="0"/>
                          </a:rPr>
                          <m:t>𝑋</m:t>
                        </m:r>
                        <m:r>
                          <a:rPr lang="vi-VN" b="0" i="1" dirty="0" smtClean="0">
                            <a:solidFill>
                              <a:schemeClr val="accent2"/>
                            </a:solidFill>
                            <a:latin typeface="Cambria Math" panose="02040503050406030204" pitchFamily="18" charset="0"/>
                          </a:rPr>
                          <m:t>,</m:t>
                        </m:r>
                        <m:r>
                          <a:rPr lang="en-US" b="0" i="1" dirty="0" smtClean="0">
                            <a:solidFill>
                              <a:schemeClr val="accent2"/>
                            </a:solidFill>
                            <a:latin typeface="Cambria Math" panose="02040503050406030204" pitchFamily="18" charset="0"/>
                          </a:rPr>
                          <m:t>𝐴</m:t>
                        </m:r>
                      </m:e>
                    </m:d>
                    <m:r>
                      <a:rPr lang="vi-VN" b="0" i="1" dirty="0" smtClean="0">
                        <a:solidFill>
                          <a:schemeClr val="accent2"/>
                        </a:solidFill>
                        <a:latin typeface="Cambria Math" panose="02040503050406030204" pitchFamily="18" charset="0"/>
                      </a:rPr>
                      <m:t>+</m:t>
                    </m:r>
                    <m:r>
                      <a:rPr lang="en-US" b="0" i="1" dirty="0" smtClean="0">
                        <a:solidFill>
                          <a:schemeClr val="accent2"/>
                        </a:solidFill>
                        <a:latin typeface="Cambria Math" panose="02040503050406030204" pitchFamily="18" charset="0"/>
                      </a:rPr>
                      <m:t>𝜀</m:t>
                    </m:r>
                  </m:oMath>
                </a14:m>
                <a:endParaRPr lang="en-US" dirty="0"/>
              </a:p>
              <a:p>
                <a:r>
                  <a:rPr lang="en-US" dirty="0"/>
                  <a:t>Goal: </a:t>
                </a:r>
              </a:p>
              <a:p>
                <a:pPr lvl="1"/>
                <a:r>
                  <a:rPr lang="en-US" dirty="0"/>
                  <a:t>Target policy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rPr>
                              <m:t>𝜋</m:t>
                            </m:r>
                          </m:e>
                        </m:acc>
                      </m:e>
                      <m:sub>
                        <m:r>
                          <a:rPr lang="en-US" b="0" i="1" smtClean="0">
                            <a:latin typeface="Cambria Math" panose="02040503050406030204" pitchFamily="18" charset="0"/>
                          </a:rPr>
                          <m:t>𝑛</m:t>
                        </m:r>
                      </m:sub>
                    </m:sSub>
                  </m:oMath>
                </a14:m>
                <a:r>
                  <a:rPr lang="en-US" dirty="0"/>
                  <a:t> that minimizes the expected </a:t>
                </a:r>
                <a:r>
                  <a:rPr lang="en-US" b="1" dirty="0"/>
                  <a:t>simple regret</a:t>
                </a:r>
                <a:r>
                  <a:rPr lang="en-US" dirty="0"/>
                  <a:t> </a:t>
                </a:r>
              </a:p>
              <a:p>
                <a:pPr marL="457200" lvl="1" indent="0">
                  <a:buNone/>
                </a:pPr>
                <a:r>
                  <a:rPr lang="en-US" dirty="0"/>
                  <a:t>	</a:t>
                </a:r>
              </a:p>
              <a:p>
                <a:pPr marL="457200" lvl="1" indent="0">
                  <a:buNone/>
                </a:pPr>
                <a:endParaRPr lang="en-US" dirty="0"/>
              </a:p>
              <a:p>
                <a:pPr marL="457200" lvl="1" indent="0">
                  <a:buNone/>
                </a:pPr>
                <a:endParaRPr lang="en-US" dirty="0"/>
              </a:p>
              <a:p>
                <a:pPr marL="457200" lvl="1" indent="0">
                  <a:buNone/>
                </a:pPr>
                <a:r>
                  <a:rPr lang="en-US" dirty="0"/>
                  <a:t>	</a:t>
                </a:r>
              </a:p>
              <a:p>
                <a:pPr marL="457200" lvl="1" indent="0">
                  <a:buNone/>
                </a:pPr>
                <a:r>
                  <a:rPr lang="en-US" dirty="0"/>
                  <a:t>	where 					 expected reward of a policy</a:t>
                </a:r>
              </a:p>
            </p:txBody>
          </p:sp>
        </mc:Choice>
        <mc:Fallback xmlns="">
          <p:sp>
            <p:nvSpPr>
              <p:cNvPr id="3" name="Content Placeholder 2">
                <a:extLst>
                  <a:ext uri="{FF2B5EF4-FFF2-40B4-BE49-F238E27FC236}">
                    <a16:creationId xmlns:a16="http://schemas.microsoft.com/office/drawing/2014/main" id="{3D66B576-55B4-83F4-1D0C-AFD6C3C45450}"/>
                  </a:ext>
                </a:extLst>
              </p:cNvPr>
              <p:cNvSpPr>
                <a:spLocks noGrp="1" noRot="1" noChangeAspect="1" noMove="1" noResize="1" noEditPoints="1" noAdjustHandles="1" noChangeArrowheads="1" noChangeShapeType="1" noTextEdit="1"/>
              </p:cNvSpPr>
              <p:nvPr>
                <p:ph idx="1"/>
              </p:nvPr>
            </p:nvSpPr>
            <p:spPr>
              <a:xfrm>
                <a:off x="838200" y="1825625"/>
                <a:ext cx="10515600" cy="4790328"/>
              </a:xfrm>
              <a:blipFill>
                <a:blip r:embed="rId3"/>
                <a:stretch>
                  <a:fillRect l="-1086" t="-211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60D6FD7-DD02-65A2-9F89-2FC07FA41B9F}"/>
              </a:ext>
            </a:extLst>
          </p:cNvPr>
          <p:cNvPicPr>
            <a:picLocks noChangeAspect="1"/>
          </p:cNvPicPr>
          <p:nvPr/>
        </p:nvPicPr>
        <p:blipFill>
          <a:blip r:embed="rId4"/>
          <a:stretch>
            <a:fillRect/>
          </a:stretch>
        </p:blipFill>
        <p:spPr>
          <a:xfrm>
            <a:off x="2663639" y="5876831"/>
            <a:ext cx="3771900" cy="482600"/>
          </a:xfrm>
          <a:prstGeom prst="rect">
            <a:avLst/>
          </a:prstGeom>
        </p:spPr>
      </p:pic>
      <p:pic>
        <p:nvPicPr>
          <p:cNvPr id="8" name="Picture 7">
            <a:extLst>
              <a:ext uri="{FF2B5EF4-FFF2-40B4-BE49-F238E27FC236}">
                <a16:creationId xmlns:a16="http://schemas.microsoft.com/office/drawing/2014/main" id="{F188AC2E-BC96-385B-2FEB-BB6826BCAE27}"/>
              </a:ext>
            </a:extLst>
          </p:cNvPr>
          <p:cNvPicPr>
            <a:picLocks noChangeAspect="1"/>
          </p:cNvPicPr>
          <p:nvPr/>
        </p:nvPicPr>
        <p:blipFill>
          <a:blip r:embed="rId5"/>
          <a:stretch>
            <a:fillRect/>
          </a:stretch>
        </p:blipFill>
        <p:spPr>
          <a:xfrm>
            <a:off x="2298699" y="4410635"/>
            <a:ext cx="8123397" cy="1331259"/>
          </a:xfrm>
          <a:prstGeom prst="rect">
            <a:avLst/>
          </a:prstGeom>
        </p:spPr>
      </p:pic>
    </p:spTree>
    <p:extLst>
      <p:ext uri="{BB962C8B-B14F-4D97-AF65-F5344CB8AC3E}">
        <p14:creationId xmlns:p14="http://schemas.microsoft.com/office/powerpoint/2010/main" val="302886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DFC1-79EF-549D-148C-AFB6E8200334}"/>
              </a:ext>
            </a:extLst>
          </p:cNvPr>
          <p:cNvSpPr>
            <a:spLocks noGrp="1"/>
          </p:cNvSpPr>
          <p:nvPr>
            <p:ph type="title"/>
          </p:nvPr>
        </p:nvSpPr>
        <p:spPr/>
        <p:txBody>
          <a:bodyPr/>
          <a:lstStyle/>
          <a:p>
            <a:r>
              <a:rPr lang="en-US" dirty="0"/>
              <a:t>Importance Weighting (IW) Estimator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BA39E3-845C-21EB-8B39-AD474250FF6E}"/>
                  </a:ext>
                </a:extLst>
              </p:cNvPr>
              <p:cNvSpPr>
                <a:spLocks noGrp="1"/>
              </p:cNvSpPr>
              <p:nvPr>
                <p:ph idx="1"/>
              </p:nvPr>
            </p:nvSpPr>
            <p:spPr/>
            <p:txBody>
              <a:bodyPr/>
              <a:lstStyle/>
              <a:p>
                <a:r>
                  <a:rPr lang="en-US" dirty="0"/>
                  <a:t>Goal: find a target policy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a:t> with largest value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𝜋</m:t>
                    </m:r>
                  </m:oMath>
                </a14:m>
                <a:r>
                  <a:rPr lang="en-US" dirty="0"/>
                  <a:t>)</a:t>
                </a:r>
              </a:p>
              <a:p>
                <a:endParaRPr lang="en-US" dirty="0"/>
              </a:p>
              <a:p>
                <a:endParaRPr lang="en-US" dirty="0"/>
              </a:p>
              <a:p>
                <a:r>
                  <a:rPr lang="en-US" dirty="0"/>
                  <a:t>Importance Weighting (IW) estimator for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𝜋</m:t>
                    </m:r>
                  </m:oMath>
                </a14:m>
                <a:r>
                  <a:rPr lang="en-US" dirty="0"/>
                  <a:t>)</a:t>
                </a:r>
              </a:p>
              <a:p>
                <a:pPr marL="914400" lvl="2" indent="0">
                  <a:buNone/>
                </a:pPr>
                <a:endParaRPr lang="en-US" dirty="0"/>
              </a:p>
              <a:p>
                <a:endParaRPr lang="en-US" dirty="0"/>
              </a:p>
              <a:p>
                <a:pPr marL="457200" lvl="1" indent="0">
                  <a:buNone/>
                </a:pPr>
                <a:r>
                  <a:rPr lang="en-US" dirty="0"/>
                  <a:t> </a:t>
                </a:r>
              </a:p>
            </p:txBody>
          </p:sp>
        </mc:Choice>
        <mc:Fallback>
          <p:sp>
            <p:nvSpPr>
              <p:cNvPr id="3" name="Content Placeholder 2">
                <a:extLst>
                  <a:ext uri="{FF2B5EF4-FFF2-40B4-BE49-F238E27FC236}">
                    <a16:creationId xmlns:a16="http://schemas.microsoft.com/office/drawing/2014/main" id="{80BA39E3-845C-21EB-8B39-AD474250FF6E}"/>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86DB865-422B-94DE-CC15-C850CF74D658}"/>
              </a:ext>
            </a:extLst>
          </p:cNvPr>
          <p:cNvPicPr>
            <a:picLocks noChangeAspect="1"/>
          </p:cNvPicPr>
          <p:nvPr/>
        </p:nvPicPr>
        <p:blipFill>
          <a:blip r:embed="rId4"/>
          <a:stretch>
            <a:fillRect/>
          </a:stretch>
        </p:blipFill>
        <p:spPr>
          <a:xfrm>
            <a:off x="3876487" y="3928829"/>
            <a:ext cx="3894542" cy="1075765"/>
          </a:xfrm>
          <a:prstGeom prst="rect">
            <a:avLst/>
          </a:prstGeom>
        </p:spPr>
      </p:pic>
      <p:sp>
        <p:nvSpPr>
          <p:cNvPr id="11" name="TextBox 10">
            <a:extLst>
              <a:ext uri="{FF2B5EF4-FFF2-40B4-BE49-F238E27FC236}">
                <a16:creationId xmlns:a16="http://schemas.microsoft.com/office/drawing/2014/main" id="{396E4D3C-5680-41D3-EBC9-D1D5DB59CC74}"/>
              </a:ext>
            </a:extLst>
          </p:cNvPr>
          <p:cNvSpPr txBox="1"/>
          <p:nvPr/>
        </p:nvSpPr>
        <p:spPr>
          <a:xfrm>
            <a:off x="5823758" y="5139531"/>
            <a:ext cx="1436851" cy="646331"/>
          </a:xfrm>
          <a:prstGeom prst="rect">
            <a:avLst/>
          </a:prstGeom>
          <a:noFill/>
        </p:spPr>
        <p:txBody>
          <a:bodyPr wrap="square" rtlCol="0">
            <a:spAutoFit/>
          </a:bodyPr>
          <a:lstStyle/>
          <a:p>
            <a:r>
              <a:rPr lang="en-US" dirty="0"/>
              <a:t>importance weight</a:t>
            </a:r>
          </a:p>
        </p:txBody>
      </p:sp>
      <p:sp>
        <p:nvSpPr>
          <p:cNvPr id="4" name="TextBox 3">
            <a:extLst>
              <a:ext uri="{FF2B5EF4-FFF2-40B4-BE49-F238E27FC236}">
                <a16:creationId xmlns:a16="http://schemas.microsoft.com/office/drawing/2014/main" id="{D00FE961-49D4-1BB6-4666-05781CC365E4}"/>
              </a:ext>
            </a:extLst>
          </p:cNvPr>
          <p:cNvSpPr txBox="1"/>
          <p:nvPr/>
        </p:nvSpPr>
        <p:spPr>
          <a:xfrm>
            <a:off x="5641041" y="2971800"/>
            <a:ext cx="65" cy="276999"/>
          </a:xfrm>
          <a:prstGeom prst="rect">
            <a:avLst/>
          </a:prstGeom>
          <a:noFill/>
        </p:spPr>
        <p:txBody>
          <a:bodyPr wrap="none" lIns="0" tIns="0" rIns="0" bIns="0" rtlCol="0">
            <a:spAutoFit/>
          </a:bodyPr>
          <a:lstStyle/>
          <a:p>
            <a:endParaRPr lang="en-US" dirty="0"/>
          </a:p>
        </p:txBody>
      </p:sp>
      <p:pic>
        <p:nvPicPr>
          <p:cNvPr id="5" name="Picture 4">
            <a:extLst>
              <a:ext uri="{FF2B5EF4-FFF2-40B4-BE49-F238E27FC236}">
                <a16:creationId xmlns:a16="http://schemas.microsoft.com/office/drawing/2014/main" id="{E554FEBF-1C48-98C3-415F-FC30EAD71792}"/>
              </a:ext>
            </a:extLst>
          </p:cNvPr>
          <p:cNvPicPr>
            <a:picLocks noChangeAspect="1"/>
          </p:cNvPicPr>
          <p:nvPr/>
        </p:nvPicPr>
        <p:blipFill>
          <a:blip r:embed="rId5"/>
          <a:stretch>
            <a:fillRect/>
          </a:stretch>
        </p:blipFill>
        <p:spPr>
          <a:xfrm>
            <a:off x="3263899" y="2217696"/>
            <a:ext cx="6162489" cy="1160648"/>
          </a:xfrm>
          <a:prstGeom prst="rect">
            <a:avLst/>
          </a:prstGeom>
        </p:spPr>
      </p:pic>
    </p:spTree>
    <p:extLst>
      <p:ext uri="{BB962C8B-B14F-4D97-AF65-F5344CB8AC3E}">
        <p14:creationId xmlns:p14="http://schemas.microsoft.com/office/powerpoint/2010/main" val="75898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D900-B551-9DCF-D310-F76002382BD9}"/>
              </a:ext>
            </a:extLst>
          </p:cNvPr>
          <p:cNvSpPr>
            <a:spLocks noGrp="1"/>
          </p:cNvSpPr>
          <p:nvPr>
            <p:ph type="title"/>
          </p:nvPr>
        </p:nvSpPr>
        <p:spPr/>
        <p:txBody>
          <a:bodyPr/>
          <a:lstStyle/>
          <a:p>
            <a:r>
              <a:rPr lang="en-US" dirty="0"/>
              <a:t>Importance Weighting (IW) Estimator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D6D417-DCAE-E663-F601-15336046CA36}"/>
                  </a:ext>
                </a:extLst>
              </p:cNvPr>
              <p:cNvSpPr>
                <a:spLocks noGrp="1"/>
              </p:cNvSpPr>
              <p:nvPr>
                <p:ph idx="1"/>
              </p:nvPr>
            </p:nvSpPr>
            <p:spPr>
              <a:xfrm>
                <a:off x="838200" y="1825625"/>
                <a:ext cx="10959196" cy="4667250"/>
              </a:xfrm>
            </p:spPr>
            <p:txBody>
              <a:bodyPr/>
              <a:lstStyle/>
              <a:p>
                <a:r>
                  <a:rPr lang="en-US" dirty="0"/>
                  <a:t>Derivation: change of policy (distribution)</a:t>
                </a:r>
              </a:p>
              <a:p>
                <a:endParaRPr lang="en-US" dirty="0"/>
              </a:p>
              <a:p>
                <a:endParaRPr lang="en-US" dirty="0"/>
              </a:p>
              <a:p>
                <a:endParaRPr lang="en-US" dirty="0"/>
              </a:p>
              <a:p>
                <a:endParaRPr lang="en-US" dirty="0"/>
              </a:p>
              <a:p>
                <a:endParaRPr lang="en-US" dirty="0"/>
              </a:p>
              <a:p>
                <a:r>
                  <a:rPr lang="en-US" dirty="0"/>
                  <a:t>Importance Weighting (IW) estimator of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𝜋</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CED6D417-DCAE-E663-F601-15336046CA36}"/>
                  </a:ext>
                </a:extLst>
              </p:cNvPr>
              <p:cNvSpPr>
                <a:spLocks noGrp="1" noRot="1" noChangeAspect="1" noMove="1" noResize="1" noEditPoints="1" noAdjustHandles="1" noChangeArrowheads="1" noChangeShapeType="1" noTextEdit="1"/>
              </p:cNvSpPr>
              <p:nvPr>
                <p:ph idx="1"/>
              </p:nvPr>
            </p:nvSpPr>
            <p:spPr>
              <a:xfrm>
                <a:off x="838200" y="1825625"/>
                <a:ext cx="10959196" cy="4667250"/>
              </a:xfrm>
              <a:blipFill>
                <a:blip r:embed="rId3"/>
                <a:stretch>
                  <a:fillRect l="-1043" t="-216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DFADBF7-C6E6-7C30-31EA-EE941E33FC35}"/>
              </a:ext>
            </a:extLst>
          </p:cNvPr>
          <p:cNvPicPr>
            <a:picLocks noChangeAspect="1"/>
          </p:cNvPicPr>
          <p:nvPr/>
        </p:nvPicPr>
        <p:blipFill>
          <a:blip r:embed="rId4"/>
          <a:stretch>
            <a:fillRect/>
          </a:stretch>
        </p:blipFill>
        <p:spPr>
          <a:xfrm>
            <a:off x="1026457" y="2593456"/>
            <a:ext cx="10770939" cy="1075765"/>
          </a:xfrm>
          <a:prstGeom prst="rect">
            <a:avLst/>
          </a:prstGeom>
        </p:spPr>
      </p:pic>
      <p:sp>
        <p:nvSpPr>
          <p:cNvPr id="7" name="Oval Callout 6">
            <a:extLst>
              <a:ext uri="{FF2B5EF4-FFF2-40B4-BE49-F238E27FC236}">
                <a16:creationId xmlns:a16="http://schemas.microsoft.com/office/drawing/2014/main" id="{EF3FB78B-2DC3-B732-93C6-CF1614D6ED39}"/>
              </a:ext>
            </a:extLst>
          </p:cNvPr>
          <p:cNvSpPr/>
          <p:nvPr/>
        </p:nvSpPr>
        <p:spPr>
          <a:xfrm>
            <a:off x="1465728" y="3885723"/>
            <a:ext cx="1452283" cy="686266"/>
          </a:xfrm>
          <a:prstGeom prst="wedgeEllipseCallout">
            <a:avLst>
              <a:gd name="adj1" fmla="val 83241"/>
              <a:gd name="adj2" fmla="val -1340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Target policy</a:t>
            </a:r>
          </a:p>
        </p:txBody>
      </p:sp>
      <p:sp>
        <p:nvSpPr>
          <p:cNvPr id="11" name="Oval Callout 10">
            <a:extLst>
              <a:ext uri="{FF2B5EF4-FFF2-40B4-BE49-F238E27FC236}">
                <a16:creationId xmlns:a16="http://schemas.microsoft.com/office/drawing/2014/main" id="{1B05C933-1731-5A33-7576-9D855238FCC1}"/>
              </a:ext>
            </a:extLst>
          </p:cNvPr>
          <p:cNvSpPr/>
          <p:nvPr/>
        </p:nvSpPr>
        <p:spPr>
          <a:xfrm>
            <a:off x="4666130" y="3885724"/>
            <a:ext cx="1429870" cy="686266"/>
          </a:xfrm>
          <a:prstGeom prst="wedgeEllipseCallout">
            <a:avLst>
              <a:gd name="adj1" fmla="val 61420"/>
              <a:gd name="adj2" fmla="val -1226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Logging policy</a:t>
            </a:r>
          </a:p>
        </p:txBody>
      </p:sp>
      <p:sp>
        <p:nvSpPr>
          <p:cNvPr id="12" name="Oval Callout 11">
            <a:extLst>
              <a:ext uri="{FF2B5EF4-FFF2-40B4-BE49-F238E27FC236}">
                <a16:creationId xmlns:a16="http://schemas.microsoft.com/office/drawing/2014/main" id="{3DE69DFB-D044-BEA2-FCDC-45B201DCEFF5}"/>
              </a:ext>
            </a:extLst>
          </p:cNvPr>
          <p:cNvSpPr/>
          <p:nvPr/>
        </p:nvSpPr>
        <p:spPr>
          <a:xfrm>
            <a:off x="7534836" y="3893693"/>
            <a:ext cx="1783976" cy="686266"/>
          </a:xfrm>
          <a:prstGeom prst="wedgeEllipseCallout">
            <a:avLst>
              <a:gd name="adj1" fmla="val -56135"/>
              <a:gd name="adj2" fmla="val -1128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Importance weight</a:t>
            </a:r>
          </a:p>
        </p:txBody>
      </p:sp>
      <p:pic>
        <p:nvPicPr>
          <p:cNvPr id="13" name="Picture 12">
            <a:extLst>
              <a:ext uri="{FF2B5EF4-FFF2-40B4-BE49-F238E27FC236}">
                <a16:creationId xmlns:a16="http://schemas.microsoft.com/office/drawing/2014/main" id="{E74FB887-61EB-8EC3-5EC4-4F3BB7EAEC50}"/>
              </a:ext>
            </a:extLst>
          </p:cNvPr>
          <p:cNvPicPr>
            <a:picLocks noChangeAspect="1"/>
          </p:cNvPicPr>
          <p:nvPr/>
        </p:nvPicPr>
        <p:blipFill>
          <a:blip r:embed="rId5"/>
          <a:stretch>
            <a:fillRect/>
          </a:stretch>
        </p:blipFill>
        <p:spPr>
          <a:xfrm>
            <a:off x="4148729" y="5296087"/>
            <a:ext cx="3894542" cy="1075765"/>
          </a:xfrm>
          <a:prstGeom prst="rect">
            <a:avLst/>
          </a:prstGeom>
        </p:spPr>
      </p:pic>
    </p:spTree>
    <p:extLst>
      <p:ext uri="{BB962C8B-B14F-4D97-AF65-F5344CB8AC3E}">
        <p14:creationId xmlns:p14="http://schemas.microsoft.com/office/powerpoint/2010/main" val="426223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1377-48A0-390E-AEA7-3D0B58AD1142}"/>
              </a:ext>
            </a:extLst>
          </p:cNvPr>
          <p:cNvSpPr>
            <a:spLocks noGrp="1"/>
          </p:cNvSpPr>
          <p:nvPr>
            <p:ph type="title"/>
          </p:nvPr>
        </p:nvSpPr>
        <p:spPr/>
        <p:txBody>
          <a:bodyPr/>
          <a:lstStyle/>
          <a:p>
            <a:r>
              <a:rPr lang="en-US" dirty="0"/>
              <a:t>Importance Weighting (IW) Estimator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CB78BF-9F33-AA80-90E4-3CD307355885}"/>
                  </a:ext>
                </a:extLst>
              </p:cNvPr>
              <p:cNvSpPr>
                <a:spLocks noGrp="1"/>
              </p:cNvSpPr>
              <p:nvPr>
                <p:ph idx="1"/>
              </p:nvPr>
            </p:nvSpPr>
            <p:spPr/>
            <p:txBody>
              <a:bodyPr/>
              <a:lstStyle/>
              <a:p>
                <a:r>
                  <a:rPr lang="en-US" dirty="0"/>
                  <a:t>Importance Weighting (IW) estimator of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𝜋</m:t>
                    </m:r>
                  </m:oMath>
                </a14:m>
                <a:r>
                  <a:rPr lang="en-US" dirty="0"/>
                  <a:t>)</a:t>
                </a:r>
              </a:p>
              <a:p>
                <a:endParaRPr lang="en-US" dirty="0"/>
              </a:p>
              <a:p>
                <a:endParaRPr lang="en-US" dirty="0"/>
              </a:p>
              <a:p>
                <a:r>
                  <a:rPr lang="en-US" dirty="0"/>
                  <a:t>From the derivation, IW estimator is unbiased</a:t>
                </a:r>
              </a:p>
              <a:p>
                <a:pPr marL="457200" lvl="1" indent="0">
                  <a:buNone/>
                </a:pPr>
                <a:r>
                  <a:rPr lang="en-US" dirty="0"/>
                  <a:t>			      	</a:t>
                </a:r>
              </a:p>
              <a:p>
                <a:endParaRPr lang="en-US" dirty="0"/>
              </a:p>
              <a:p>
                <a:r>
                  <a:rPr lang="en-US" dirty="0"/>
                  <a:t>However, the estimator has high variance and uncertainty</a:t>
                </a:r>
              </a:p>
              <a:p>
                <a:pPr lvl="1"/>
                <a:r>
                  <a:rPr lang="en-US" dirty="0"/>
                  <a:t>Specifically, it is heavy-tailed – with significant probability, estimated value may be very far from the true value </a:t>
                </a:r>
              </a:p>
            </p:txBody>
          </p:sp>
        </mc:Choice>
        <mc:Fallback xmlns="">
          <p:sp>
            <p:nvSpPr>
              <p:cNvPr id="3" name="Content Placeholder 2">
                <a:extLst>
                  <a:ext uri="{FF2B5EF4-FFF2-40B4-BE49-F238E27FC236}">
                    <a16:creationId xmlns:a16="http://schemas.microsoft.com/office/drawing/2014/main" id="{EACB78BF-9F33-AA80-90E4-3CD307355885}"/>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B99205C-EF24-0F79-CE13-799590AC610F}"/>
              </a:ext>
            </a:extLst>
          </p:cNvPr>
          <p:cNvPicPr>
            <a:picLocks noChangeAspect="1"/>
          </p:cNvPicPr>
          <p:nvPr/>
        </p:nvPicPr>
        <p:blipFill>
          <a:blip r:embed="rId3"/>
          <a:stretch>
            <a:fillRect/>
          </a:stretch>
        </p:blipFill>
        <p:spPr>
          <a:xfrm>
            <a:off x="4148729" y="2245658"/>
            <a:ext cx="3894542" cy="1075765"/>
          </a:xfrm>
          <a:prstGeom prst="rect">
            <a:avLst/>
          </a:prstGeom>
        </p:spPr>
      </p:pic>
      <p:pic>
        <p:nvPicPr>
          <p:cNvPr id="5" name="Picture 4">
            <a:extLst>
              <a:ext uri="{FF2B5EF4-FFF2-40B4-BE49-F238E27FC236}">
                <a16:creationId xmlns:a16="http://schemas.microsoft.com/office/drawing/2014/main" id="{C3C8ECC7-659F-17E0-D464-338E1867DB28}"/>
              </a:ext>
            </a:extLst>
          </p:cNvPr>
          <p:cNvPicPr>
            <a:picLocks noChangeAspect="1"/>
          </p:cNvPicPr>
          <p:nvPr/>
        </p:nvPicPr>
        <p:blipFill>
          <a:blip r:embed="rId4"/>
          <a:stretch>
            <a:fillRect/>
          </a:stretch>
        </p:blipFill>
        <p:spPr>
          <a:xfrm>
            <a:off x="4951132" y="3852986"/>
            <a:ext cx="2289736" cy="623156"/>
          </a:xfrm>
          <a:prstGeom prst="rect">
            <a:avLst/>
          </a:prstGeom>
        </p:spPr>
      </p:pic>
    </p:spTree>
    <p:extLst>
      <p:ext uri="{BB962C8B-B14F-4D97-AF65-F5344CB8AC3E}">
        <p14:creationId xmlns:p14="http://schemas.microsoft.com/office/powerpoint/2010/main" val="154678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72F8-2EF5-0A20-2599-0A23577005E3}"/>
              </a:ext>
            </a:extLst>
          </p:cNvPr>
          <p:cNvSpPr>
            <a:spLocks noGrp="1"/>
          </p:cNvSpPr>
          <p:nvPr>
            <p:ph type="title"/>
          </p:nvPr>
        </p:nvSpPr>
        <p:spPr/>
        <p:txBody>
          <a:bodyPr/>
          <a:lstStyle/>
          <a:p>
            <a:r>
              <a:rPr lang="en-US" dirty="0"/>
              <a:t>IW Estimator is Heavy-tailed</a:t>
            </a:r>
          </a:p>
        </p:txBody>
      </p:sp>
      <p:sp>
        <p:nvSpPr>
          <p:cNvPr id="10" name="Content Placeholder 9">
            <a:extLst>
              <a:ext uri="{FF2B5EF4-FFF2-40B4-BE49-F238E27FC236}">
                <a16:creationId xmlns:a16="http://schemas.microsoft.com/office/drawing/2014/main" id="{1DD6BEDD-C8CC-16F9-9DAC-E9C17F3A6FFF}"/>
              </a:ext>
            </a:extLst>
          </p:cNvPr>
          <p:cNvSpPr>
            <a:spLocks noGrp="1"/>
          </p:cNvSpPr>
          <p:nvPr>
            <p:ph idx="1"/>
          </p:nvPr>
        </p:nvSpPr>
        <p:spPr>
          <a:xfrm>
            <a:off x="838200" y="1825625"/>
            <a:ext cx="4849906" cy="4756248"/>
          </a:xfrm>
        </p:spPr>
        <p:txBody>
          <a:bodyPr>
            <a:normAutofit/>
          </a:bodyPr>
          <a:lstStyle/>
          <a:p>
            <a:r>
              <a:rPr lang="en-US" dirty="0"/>
              <a:t>Experiment</a:t>
            </a:r>
          </a:p>
          <a:p>
            <a:pPr lvl="1"/>
            <a:r>
              <a:rPr lang="en-US" dirty="0"/>
              <a:t>MAB setup: no contexts, A = 100 actions</a:t>
            </a:r>
          </a:p>
          <a:p>
            <a:pPr lvl="1"/>
            <a:r>
              <a:rPr lang="en-US" dirty="0"/>
              <a:t>Logging policy</a:t>
            </a:r>
          </a:p>
          <a:p>
            <a:pPr lvl="2"/>
            <a:r>
              <a:rPr lang="en-US" dirty="0"/>
              <a:t>Low action indexes with low prob, high indexes with high prob.</a:t>
            </a:r>
          </a:p>
          <a:p>
            <a:pPr lvl="1"/>
            <a:r>
              <a:rPr lang="en-US" dirty="0"/>
              <a:t>Reward policy</a:t>
            </a:r>
          </a:p>
          <a:p>
            <a:pPr lvl="2"/>
            <a:r>
              <a:rPr lang="en-US" dirty="0"/>
              <a:t>Low rewards for small and high indexes, and high rewards for middle indexes</a:t>
            </a:r>
          </a:p>
          <a:p>
            <a:pPr marL="0" indent="0">
              <a:buNone/>
            </a:pPr>
            <a:endParaRPr lang="en-US" dirty="0"/>
          </a:p>
        </p:txBody>
      </p:sp>
      <p:pic>
        <p:nvPicPr>
          <p:cNvPr id="11" name="Picture 10">
            <a:extLst>
              <a:ext uri="{FF2B5EF4-FFF2-40B4-BE49-F238E27FC236}">
                <a16:creationId xmlns:a16="http://schemas.microsoft.com/office/drawing/2014/main" id="{078A49FF-7DE9-FC4F-924C-78165E6DE2F4}"/>
              </a:ext>
            </a:extLst>
          </p:cNvPr>
          <p:cNvPicPr>
            <a:picLocks noChangeAspect="1"/>
          </p:cNvPicPr>
          <p:nvPr/>
        </p:nvPicPr>
        <p:blipFill>
          <a:blip r:embed="rId3"/>
          <a:stretch>
            <a:fillRect/>
          </a:stretch>
        </p:blipFill>
        <p:spPr>
          <a:xfrm>
            <a:off x="6083300" y="1825625"/>
            <a:ext cx="5270500" cy="3975100"/>
          </a:xfrm>
          <a:prstGeom prst="rect">
            <a:avLst/>
          </a:prstGeom>
        </p:spPr>
      </p:pic>
      <p:sp>
        <p:nvSpPr>
          <p:cNvPr id="12" name="TextBox 11">
            <a:extLst>
              <a:ext uri="{FF2B5EF4-FFF2-40B4-BE49-F238E27FC236}">
                <a16:creationId xmlns:a16="http://schemas.microsoft.com/office/drawing/2014/main" id="{1FC0B99F-FCAF-9885-8467-099CBDEF798F}"/>
              </a:ext>
            </a:extLst>
          </p:cNvPr>
          <p:cNvSpPr txBox="1"/>
          <p:nvPr/>
        </p:nvSpPr>
        <p:spPr>
          <a:xfrm>
            <a:off x="8498540" y="6212541"/>
            <a:ext cx="3265829" cy="369332"/>
          </a:xfrm>
          <a:prstGeom prst="rect">
            <a:avLst/>
          </a:prstGeom>
          <a:noFill/>
        </p:spPr>
        <p:txBody>
          <a:bodyPr wrap="square" rtlCol="0">
            <a:spAutoFit/>
          </a:bodyPr>
          <a:lstStyle/>
          <a:p>
            <a:r>
              <a:rPr lang="en-US" dirty="0"/>
              <a:t>Figures from Gergely et al., 2023</a:t>
            </a:r>
          </a:p>
        </p:txBody>
      </p:sp>
      <p:pic>
        <p:nvPicPr>
          <p:cNvPr id="13" name="Picture 12">
            <a:extLst>
              <a:ext uri="{FF2B5EF4-FFF2-40B4-BE49-F238E27FC236}">
                <a16:creationId xmlns:a16="http://schemas.microsoft.com/office/drawing/2014/main" id="{F0B6E60E-2E2A-2AA8-87AE-0789CA3EC8DC}"/>
              </a:ext>
            </a:extLst>
          </p:cNvPr>
          <p:cNvPicPr>
            <a:picLocks noChangeAspect="1"/>
          </p:cNvPicPr>
          <p:nvPr/>
        </p:nvPicPr>
        <p:blipFill>
          <a:blip r:embed="rId4"/>
          <a:stretch>
            <a:fillRect/>
          </a:stretch>
        </p:blipFill>
        <p:spPr>
          <a:xfrm>
            <a:off x="1055906" y="5321442"/>
            <a:ext cx="3894542" cy="1075765"/>
          </a:xfrm>
          <a:prstGeom prst="rect">
            <a:avLst/>
          </a:prstGeom>
        </p:spPr>
      </p:pic>
      <p:pic>
        <p:nvPicPr>
          <p:cNvPr id="14" name="Picture 13">
            <a:extLst>
              <a:ext uri="{FF2B5EF4-FFF2-40B4-BE49-F238E27FC236}">
                <a16:creationId xmlns:a16="http://schemas.microsoft.com/office/drawing/2014/main" id="{EEECF7B8-A580-A99D-BA2C-FB77349AA5CE}"/>
              </a:ext>
            </a:extLst>
          </p:cNvPr>
          <p:cNvPicPr>
            <a:picLocks noChangeAspect="1"/>
          </p:cNvPicPr>
          <p:nvPr/>
        </p:nvPicPr>
        <p:blipFill>
          <a:blip r:embed="rId5"/>
          <a:stretch>
            <a:fillRect/>
          </a:stretch>
        </p:blipFill>
        <p:spPr>
          <a:xfrm>
            <a:off x="6096000" y="1825625"/>
            <a:ext cx="5270500" cy="3975100"/>
          </a:xfrm>
          <a:prstGeom prst="rect">
            <a:avLst/>
          </a:prstGeom>
        </p:spPr>
      </p:pic>
    </p:spTree>
    <p:extLst>
      <p:ext uri="{BB962C8B-B14F-4D97-AF65-F5344CB8AC3E}">
        <p14:creationId xmlns:p14="http://schemas.microsoft.com/office/powerpoint/2010/main" val="24385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893-CD04-387F-67ED-428231F73DB9}"/>
              </a:ext>
            </a:extLst>
          </p:cNvPr>
          <p:cNvSpPr>
            <a:spLocks noGrp="1"/>
          </p:cNvSpPr>
          <p:nvPr>
            <p:ph type="title"/>
          </p:nvPr>
        </p:nvSpPr>
        <p:spPr/>
        <p:txBody>
          <a:bodyPr/>
          <a:lstStyle/>
          <a:p>
            <a:r>
              <a:rPr lang="en-US" dirty="0"/>
              <a:t>A Remedy: Pessimistic Adjustments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46BE77-D8A8-7F9F-0511-466F43E0D4B8}"/>
                  </a:ext>
                </a:extLst>
              </p:cNvPr>
              <p:cNvSpPr>
                <a:spLocks noGrp="1"/>
              </p:cNvSpPr>
              <p:nvPr>
                <p:ph idx="1"/>
              </p:nvPr>
            </p:nvSpPr>
            <p:spPr>
              <a:xfrm>
                <a:off x="838200" y="1825625"/>
                <a:ext cx="10515600" cy="4667250"/>
              </a:xfrm>
            </p:spPr>
            <p:txBody>
              <a:bodyPr/>
              <a:lstStyle/>
              <a:p>
                <a:r>
                  <a:rPr lang="en-US" dirty="0"/>
                  <a:t>How do we deal these sampling artifacts from the heavy-tail?</a:t>
                </a:r>
              </a:p>
              <a:p>
                <a:r>
                  <a:rPr lang="en-US" dirty="0"/>
                  <a:t>We select a policy pessimistically:</a:t>
                </a:r>
              </a:p>
              <a:p>
                <a:pPr marL="457200" lvl="1" indent="0">
                  <a:buNone/>
                </a:pPr>
                <a:r>
                  <a:rPr lang="en-US" dirty="0"/>
                  <a:t> 		</a:t>
                </a:r>
              </a:p>
              <a:p>
                <a:endParaRPr lang="en-US" dirty="0"/>
              </a:p>
              <a:p>
                <a:pPr marL="457200" lvl="1" indent="0">
                  <a:buNone/>
                </a:pPr>
                <a:r>
                  <a:rPr lang="en-US" dirty="0"/>
                  <a:t>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𝜋</m:t>
                    </m:r>
                  </m:oMath>
                </a14:m>
                <a:r>
                  <a:rPr lang="en-US" dirty="0"/>
                  <a:t>) is a confidence width such that, with high probability</a:t>
                </a:r>
              </a:p>
              <a:p>
                <a:pPr marL="0" indent="0">
                  <a:buNone/>
                </a:pPr>
                <a:r>
                  <a:rPr lang="en-US" dirty="0"/>
                  <a:t>	for all 𝜋 ∈ 𝛱,</a:t>
                </a:r>
              </a:p>
              <a:p>
                <a:pPr marL="457200" lvl="1" indent="0">
                  <a:buNone/>
                </a:pPr>
                <a:r>
                  <a:rPr lang="en-US" dirty="0"/>
                  <a:t> </a:t>
                </a:r>
              </a:p>
            </p:txBody>
          </p:sp>
        </mc:Choice>
        <mc:Fallback xmlns="">
          <p:sp>
            <p:nvSpPr>
              <p:cNvPr id="3" name="Content Placeholder 2">
                <a:extLst>
                  <a:ext uri="{FF2B5EF4-FFF2-40B4-BE49-F238E27FC236}">
                    <a16:creationId xmlns:a16="http://schemas.microsoft.com/office/drawing/2014/main" id="{5F46BE77-D8A8-7F9F-0511-466F43E0D4B8}"/>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086" t="-216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E639048-B4C7-18C9-EB95-6A9D01346DC8}"/>
              </a:ext>
            </a:extLst>
          </p:cNvPr>
          <p:cNvPicPr>
            <a:picLocks noChangeAspect="1"/>
          </p:cNvPicPr>
          <p:nvPr/>
        </p:nvPicPr>
        <p:blipFill>
          <a:blip r:embed="rId4"/>
          <a:stretch>
            <a:fillRect/>
          </a:stretch>
        </p:blipFill>
        <p:spPr>
          <a:xfrm>
            <a:off x="1750098" y="4665843"/>
            <a:ext cx="3426586" cy="604371"/>
          </a:xfrm>
          <a:prstGeom prst="rect">
            <a:avLst/>
          </a:prstGeom>
        </p:spPr>
      </p:pic>
      <p:pic>
        <p:nvPicPr>
          <p:cNvPr id="5" name="Picture 4">
            <a:extLst>
              <a:ext uri="{FF2B5EF4-FFF2-40B4-BE49-F238E27FC236}">
                <a16:creationId xmlns:a16="http://schemas.microsoft.com/office/drawing/2014/main" id="{196493C7-9801-9D91-6BD1-767E4A65206D}"/>
              </a:ext>
            </a:extLst>
          </p:cNvPr>
          <p:cNvPicPr>
            <a:picLocks noChangeAspect="1"/>
          </p:cNvPicPr>
          <p:nvPr/>
        </p:nvPicPr>
        <p:blipFill>
          <a:blip r:embed="rId5"/>
          <a:stretch>
            <a:fillRect/>
          </a:stretch>
        </p:blipFill>
        <p:spPr>
          <a:xfrm>
            <a:off x="3945809" y="2802216"/>
            <a:ext cx="4300381" cy="774701"/>
          </a:xfrm>
          <a:prstGeom prst="rect">
            <a:avLst/>
          </a:prstGeom>
        </p:spPr>
      </p:pic>
      <p:pic>
        <p:nvPicPr>
          <p:cNvPr id="7" name="Picture 6">
            <a:extLst>
              <a:ext uri="{FF2B5EF4-FFF2-40B4-BE49-F238E27FC236}">
                <a16:creationId xmlns:a16="http://schemas.microsoft.com/office/drawing/2014/main" id="{8F9FCFF3-92B9-D4CB-1F41-F11D8AFDE375}"/>
              </a:ext>
            </a:extLst>
          </p:cNvPr>
          <p:cNvPicPr>
            <a:picLocks noChangeAspect="1"/>
          </p:cNvPicPr>
          <p:nvPr/>
        </p:nvPicPr>
        <p:blipFill>
          <a:blip r:embed="rId6"/>
          <a:stretch>
            <a:fillRect/>
          </a:stretch>
        </p:blipFill>
        <p:spPr>
          <a:xfrm>
            <a:off x="6141521" y="4121232"/>
            <a:ext cx="4300381" cy="2458855"/>
          </a:xfrm>
          <a:prstGeom prst="rect">
            <a:avLst/>
          </a:prstGeom>
        </p:spPr>
      </p:pic>
    </p:spTree>
    <p:extLst>
      <p:ext uri="{BB962C8B-B14F-4D97-AF65-F5344CB8AC3E}">
        <p14:creationId xmlns:p14="http://schemas.microsoft.com/office/powerpoint/2010/main" val="87067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5452-5663-25AE-6468-017D0B219D67}"/>
              </a:ext>
            </a:extLst>
          </p:cNvPr>
          <p:cNvSpPr>
            <a:spLocks noGrp="1"/>
          </p:cNvSpPr>
          <p:nvPr>
            <p:ph type="title"/>
          </p:nvPr>
        </p:nvSpPr>
        <p:spPr/>
        <p:txBody>
          <a:bodyPr/>
          <a:lstStyle/>
          <a:p>
            <a:r>
              <a:rPr lang="en-US" dirty="0"/>
              <a:t>Pessimistic Importance Weighted (PIW) Estimator</a:t>
            </a:r>
          </a:p>
        </p:txBody>
      </p:sp>
      <p:sp>
        <p:nvSpPr>
          <p:cNvPr id="3" name="Content Placeholder 2">
            <a:extLst>
              <a:ext uri="{FF2B5EF4-FFF2-40B4-BE49-F238E27FC236}">
                <a16:creationId xmlns:a16="http://schemas.microsoft.com/office/drawing/2014/main" id="{C53DD0E2-EBB4-0F05-F92B-D71331651EA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704A30E8-7F55-6ED7-C5AA-648D763106B5}"/>
              </a:ext>
            </a:extLst>
          </p:cNvPr>
          <p:cNvPicPr>
            <a:picLocks noChangeAspect="1"/>
          </p:cNvPicPr>
          <p:nvPr/>
        </p:nvPicPr>
        <p:blipFill>
          <a:blip r:embed="rId3"/>
          <a:stretch>
            <a:fillRect/>
          </a:stretch>
        </p:blipFill>
        <p:spPr>
          <a:xfrm>
            <a:off x="1156447" y="4251982"/>
            <a:ext cx="9843247" cy="2377417"/>
          </a:xfrm>
          <a:prstGeom prst="rect">
            <a:avLst/>
          </a:prstGeom>
        </p:spPr>
      </p:pic>
      <p:pic>
        <p:nvPicPr>
          <p:cNvPr id="13" name="Picture 12">
            <a:extLst>
              <a:ext uri="{FF2B5EF4-FFF2-40B4-BE49-F238E27FC236}">
                <a16:creationId xmlns:a16="http://schemas.microsoft.com/office/drawing/2014/main" id="{6448B0C2-F703-2262-95A1-46D50F3440AA}"/>
              </a:ext>
            </a:extLst>
          </p:cNvPr>
          <p:cNvPicPr>
            <a:picLocks noChangeAspect="1"/>
          </p:cNvPicPr>
          <p:nvPr/>
        </p:nvPicPr>
        <p:blipFill>
          <a:blip r:embed="rId4"/>
          <a:stretch>
            <a:fillRect/>
          </a:stretch>
        </p:blipFill>
        <p:spPr>
          <a:xfrm>
            <a:off x="1074940" y="1825625"/>
            <a:ext cx="10278860" cy="2181599"/>
          </a:xfrm>
          <a:prstGeom prst="rect">
            <a:avLst/>
          </a:prstGeom>
        </p:spPr>
      </p:pic>
    </p:spTree>
    <p:extLst>
      <p:ext uri="{BB962C8B-B14F-4D97-AF65-F5344CB8AC3E}">
        <p14:creationId xmlns:p14="http://schemas.microsoft.com/office/powerpoint/2010/main" val="391015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66AC-0F0F-EC76-069C-12B01A085CF8}"/>
              </a:ext>
            </a:extLst>
          </p:cNvPr>
          <p:cNvSpPr>
            <a:spLocks noGrp="1"/>
          </p:cNvSpPr>
          <p:nvPr>
            <p:ph type="title"/>
          </p:nvPr>
        </p:nvSpPr>
        <p:spPr/>
        <p:txBody>
          <a:bodyPr/>
          <a:lstStyle/>
          <a:p>
            <a:r>
              <a:rPr lang="en-US" dirty="0"/>
              <a:t>PIW Estimator</a:t>
            </a:r>
          </a:p>
        </p:txBody>
      </p:sp>
      <p:pic>
        <p:nvPicPr>
          <p:cNvPr id="4" name="Picture 3">
            <a:extLst>
              <a:ext uri="{FF2B5EF4-FFF2-40B4-BE49-F238E27FC236}">
                <a16:creationId xmlns:a16="http://schemas.microsoft.com/office/drawing/2014/main" id="{A1FA25F7-C06E-65DA-CEA5-4E75F905973E}"/>
              </a:ext>
            </a:extLst>
          </p:cNvPr>
          <p:cNvPicPr>
            <a:picLocks noChangeAspect="1"/>
          </p:cNvPicPr>
          <p:nvPr/>
        </p:nvPicPr>
        <p:blipFill>
          <a:blip r:embed="rId2"/>
          <a:stretch>
            <a:fillRect/>
          </a:stretch>
        </p:blipFill>
        <p:spPr>
          <a:xfrm>
            <a:off x="6096000" y="1544917"/>
            <a:ext cx="5029200" cy="4064000"/>
          </a:xfrm>
          <a:prstGeom prst="rect">
            <a:avLst/>
          </a:prstGeom>
        </p:spPr>
      </p:pic>
      <p:sp>
        <p:nvSpPr>
          <p:cNvPr id="5" name="TextBox 4">
            <a:extLst>
              <a:ext uri="{FF2B5EF4-FFF2-40B4-BE49-F238E27FC236}">
                <a16:creationId xmlns:a16="http://schemas.microsoft.com/office/drawing/2014/main" id="{0A79098C-97DD-D0E7-CDCE-A37B2ABDC14A}"/>
              </a:ext>
            </a:extLst>
          </p:cNvPr>
          <p:cNvSpPr txBox="1"/>
          <p:nvPr/>
        </p:nvSpPr>
        <p:spPr>
          <a:xfrm>
            <a:off x="838200" y="1788459"/>
            <a:ext cx="491714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Regret bound IW estimator</a:t>
            </a:r>
          </a:p>
          <a:p>
            <a:pPr lvl="1"/>
            <a:endParaRPr lang="en-US" sz="2400" dirty="0"/>
          </a:p>
          <a:p>
            <a:pPr lvl="1"/>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Regret bound PIW estimator</a:t>
            </a:r>
          </a:p>
        </p:txBody>
      </p:sp>
      <p:pic>
        <p:nvPicPr>
          <p:cNvPr id="6" name="Picture 5">
            <a:extLst>
              <a:ext uri="{FF2B5EF4-FFF2-40B4-BE49-F238E27FC236}">
                <a16:creationId xmlns:a16="http://schemas.microsoft.com/office/drawing/2014/main" id="{B8D126C3-9CF4-96D6-FC15-928362516AD0}"/>
              </a:ext>
            </a:extLst>
          </p:cNvPr>
          <p:cNvPicPr>
            <a:picLocks noChangeAspect="1"/>
          </p:cNvPicPr>
          <p:nvPr/>
        </p:nvPicPr>
        <p:blipFill>
          <a:blip r:embed="rId3"/>
          <a:stretch>
            <a:fillRect/>
          </a:stretch>
        </p:blipFill>
        <p:spPr>
          <a:xfrm>
            <a:off x="1376456" y="2326341"/>
            <a:ext cx="3586036" cy="496092"/>
          </a:xfrm>
          <a:prstGeom prst="rect">
            <a:avLst/>
          </a:prstGeom>
        </p:spPr>
      </p:pic>
      <p:pic>
        <p:nvPicPr>
          <p:cNvPr id="7" name="Picture 6">
            <a:extLst>
              <a:ext uri="{FF2B5EF4-FFF2-40B4-BE49-F238E27FC236}">
                <a16:creationId xmlns:a16="http://schemas.microsoft.com/office/drawing/2014/main" id="{1306658B-58B9-AC9E-E8FE-A5336DF7F4B5}"/>
              </a:ext>
            </a:extLst>
          </p:cNvPr>
          <p:cNvPicPr>
            <a:picLocks noChangeAspect="1"/>
          </p:cNvPicPr>
          <p:nvPr/>
        </p:nvPicPr>
        <p:blipFill>
          <a:blip r:embed="rId4"/>
          <a:stretch>
            <a:fillRect/>
          </a:stretch>
        </p:blipFill>
        <p:spPr>
          <a:xfrm>
            <a:off x="1376456" y="3724552"/>
            <a:ext cx="2557748" cy="540781"/>
          </a:xfrm>
          <a:prstGeom prst="rect">
            <a:avLst/>
          </a:prstGeom>
        </p:spPr>
      </p:pic>
      <p:sp>
        <p:nvSpPr>
          <p:cNvPr id="9" name="TextBox 8">
            <a:extLst>
              <a:ext uri="{FF2B5EF4-FFF2-40B4-BE49-F238E27FC236}">
                <a16:creationId xmlns:a16="http://schemas.microsoft.com/office/drawing/2014/main" id="{188727C4-806B-0911-CA44-E3F3A6038B30}"/>
              </a:ext>
            </a:extLst>
          </p:cNvPr>
          <p:cNvSpPr txBox="1"/>
          <p:nvPr/>
        </p:nvSpPr>
        <p:spPr>
          <a:xfrm>
            <a:off x="8287870" y="6123543"/>
            <a:ext cx="3271784" cy="369332"/>
          </a:xfrm>
          <a:prstGeom prst="rect">
            <a:avLst/>
          </a:prstGeom>
          <a:noFill/>
        </p:spPr>
        <p:txBody>
          <a:bodyPr wrap="square" rtlCol="0">
            <a:spAutoFit/>
          </a:bodyPr>
          <a:lstStyle/>
          <a:p>
            <a:r>
              <a:rPr lang="en-US" dirty="0"/>
              <a:t>Figure from Gergely et al., 2023</a:t>
            </a:r>
          </a:p>
        </p:txBody>
      </p:sp>
    </p:spTree>
    <p:extLst>
      <p:ext uri="{BB962C8B-B14F-4D97-AF65-F5344CB8AC3E}">
        <p14:creationId xmlns:p14="http://schemas.microsoft.com/office/powerpoint/2010/main" val="206580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0E8D-0324-7EA3-FB9E-76194BD41C49}"/>
              </a:ext>
            </a:extLst>
          </p:cNvPr>
          <p:cNvSpPr>
            <a:spLocks noGrp="1"/>
          </p:cNvSpPr>
          <p:nvPr>
            <p:ph type="title"/>
          </p:nvPr>
        </p:nvSpPr>
        <p:spPr/>
        <p:txBody>
          <a:bodyPr/>
          <a:lstStyle/>
          <a:p>
            <a:r>
              <a:rPr lang="en-US" dirty="0"/>
              <a:t>PIW Estimator: Policy Coverage Ratio</a:t>
            </a:r>
          </a:p>
        </p:txBody>
      </p:sp>
      <p:sp>
        <p:nvSpPr>
          <p:cNvPr id="3" name="Content Placeholder 2">
            <a:extLst>
              <a:ext uri="{FF2B5EF4-FFF2-40B4-BE49-F238E27FC236}">
                <a16:creationId xmlns:a16="http://schemas.microsoft.com/office/drawing/2014/main" id="{C78563EC-A045-705C-1397-50BD10C015F8}"/>
              </a:ext>
            </a:extLst>
          </p:cNvPr>
          <p:cNvSpPr>
            <a:spLocks noGrp="1"/>
          </p:cNvSpPr>
          <p:nvPr>
            <p:ph idx="1"/>
          </p:nvPr>
        </p:nvSpPr>
        <p:spPr/>
        <p:txBody>
          <a:bodyPr/>
          <a:lstStyle/>
          <a:p>
            <a:r>
              <a:rPr lang="en-US" dirty="0"/>
              <a:t>Important quantity: the </a:t>
            </a:r>
            <a:r>
              <a:rPr lang="en-US" b="1" dirty="0"/>
              <a:t>policy coverage ratio</a:t>
            </a:r>
          </a:p>
          <a:p>
            <a:pPr lvl="1"/>
            <a:endParaRPr lang="en-US" dirty="0"/>
          </a:p>
          <a:p>
            <a:pPr lvl="1"/>
            <a:endParaRPr lang="en-US" dirty="0"/>
          </a:p>
          <a:p>
            <a:pPr lvl="1"/>
            <a:endParaRPr lang="en-US" dirty="0"/>
          </a:p>
          <a:p>
            <a:pPr lvl="1"/>
            <a:r>
              <a:rPr lang="en-US" dirty="0"/>
              <a:t>Summation of ratio between 𝜋 and 𝜇 for all actions</a:t>
            </a:r>
          </a:p>
          <a:p>
            <a:pPr lvl="1"/>
            <a:r>
              <a:rPr lang="en-US" dirty="0"/>
              <a:t>Measures the mismatch between 𝜋 and 𝜇 </a:t>
            </a:r>
          </a:p>
          <a:p>
            <a:pPr lvl="1"/>
            <a:r>
              <a:rPr lang="en-US" dirty="0"/>
              <a:t>If for one action, 𝜋 want to sample (high probability mass) but 𝜇 rarely sample (low probability mass), then this coverage ratio is high  </a:t>
            </a:r>
          </a:p>
        </p:txBody>
      </p:sp>
      <p:pic>
        <p:nvPicPr>
          <p:cNvPr id="4" name="Picture 3">
            <a:extLst>
              <a:ext uri="{FF2B5EF4-FFF2-40B4-BE49-F238E27FC236}">
                <a16:creationId xmlns:a16="http://schemas.microsoft.com/office/drawing/2014/main" id="{C0FD9D3B-8263-2EDB-D6F3-033037722093}"/>
              </a:ext>
            </a:extLst>
          </p:cNvPr>
          <p:cNvPicPr>
            <a:picLocks noChangeAspect="1"/>
          </p:cNvPicPr>
          <p:nvPr/>
        </p:nvPicPr>
        <p:blipFill>
          <a:blip r:embed="rId2"/>
          <a:stretch>
            <a:fillRect/>
          </a:stretch>
        </p:blipFill>
        <p:spPr>
          <a:xfrm>
            <a:off x="4559673" y="2220259"/>
            <a:ext cx="3578510" cy="1208741"/>
          </a:xfrm>
          <a:prstGeom prst="rect">
            <a:avLst/>
          </a:prstGeom>
        </p:spPr>
      </p:pic>
    </p:spTree>
    <p:extLst>
      <p:ext uri="{BB962C8B-B14F-4D97-AF65-F5344CB8AC3E}">
        <p14:creationId xmlns:p14="http://schemas.microsoft.com/office/powerpoint/2010/main" val="150708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CF89-8678-CD0D-03A3-77C1C09BB47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897B354-FA88-1249-8A52-1CB7DD5D8642}"/>
              </a:ext>
            </a:extLst>
          </p:cNvPr>
          <p:cNvSpPr>
            <a:spLocks noGrp="1"/>
          </p:cNvSpPr>
          <p:nvPr>
            <p:ph idx="1"/>
          </p:nvPr>
        </p:nvSpPr>
        <p:spPr/>
        <p:txBody>
          <a:bodyPr/>
          <a:lstStyle/>
          <a:p>
            <a:r>
              <a:rPr lang="en-US" dirty="0"/>
              <a:t>(Online) Contextual Bandits</a:t>
            </a:r>
          </a:p>
          <a:p>
            <a:r>
              <a:rPr lang="en-US" dirty="0"/>
              <a:t>Offline Contextual Bandits</a:t>
            </a:r>
          </a:p>
          <a:p>
            <a:r>
              <a:rPr lang="en-US" dirty="0"/>
              <a:t>Importance Weighting (IW) Estimator </a:t>
            </a:r>
          </a:p>
          <a:p>
            <a:r>
              <a:rPr lang="en-US" dirty="0"/>
              <a:t>Pessimistic Importance Weighting (PIW) Estimator</a:t>
            </a:r>
          </a:p>
          <a:p>
            <a:r>
              <a:rPr lang="en-US" dirty="0"/>
              <a:t>This paper: Implicit </a:t>
            </a:r>
            <a:r>
              <a:rPr lang="en-US" dirty="0" err="1"/>
              <a:t>eXploration</a:t>
            </a:r>
            <a:r>
              <a:rPr lang="en-US" dirty="0"/>
              <a:t> (IX) and PIW-IX Estimator</a:t>
            </a:r>
          </a:p>
          <a:p>
            <a:r>
              <a:rPr lang="en-US" dirty="0"/>
              <a:t>Conclusion</a:t>
            </a:r>
          </a:p>
        </p:txBody>
      </p:sp>
    </p:spTree>
    <p:extLst>
      <p:ext uri="{BB962C8B-B14F-4D97-AF65-F5344CB8AC3E}">
        <p14:creationId xmlns:p14="http://schemas.microsoft.com/office/powerpoint/2010/main" val="414974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CDB9-62A9-6A1A-1644-8E7540236847}"/>
              </a:ext>
            </a:extLst>
          </p:cNvPr>
          <p:cNvSpPr>
            <a:spLocks noGrp="1"/>
          </p:cNvSpPr>
          <p:nvPr>
            <p:ph type="title"/>
          </p:nvPr>
        </p:nvSpPr>
        <p:spPr/>
        <p:txBody>
          <a:bodyPr/>
          <a:lstStyle/>
          <a:p>
            <a:r>
              <a:rPr lang="en-US" dirty="0"/>
              <a:t>PIW Estimator: Confidence Width</a:t>
            </a:r>
          </a:p>
        </p:txBody>
      </p:sp>
      <p:pic>
        <p:nvPicPr>
          <p:cNvPr id="5" name="Picture 4">
            <a:extLst>
              <a:ext uri="{FF2B5EF4-FFF2-40B4-BE49-F238E27FC236}">
                <a16:creationId xmlns:a16="http://schemas.microsoft.com/office/drawing/2014/main" id="{64F43EF3-0ABE-A325-70A0-ED0A65A0DA4F}"/>
              </a:ext>
            </a:extLst>
          </p:cNvPr>
          <p:cNvPicPr>
            <a:picLocks noChangeAspect="1"/>
          </p:cNvPicPr>
          <p:nvPr/>
        </p:nvPicPr>
        <p:blipFill>
          <a:blip r:embed="rId2"/>
          <a:stretch>
            <a:fillRect/>
          </a:stretch>
        </p:blipFill>
        <p:spPr>
          <a:xfrm>
            <a:off x="6458322" y="5308498"/>
            <a:ext cx="974165" cy="604654"/>
          </a:xfrm>
          <a:prstGeom prst="rect">
            <a:avLst/>
          </a:prstGeom>
        </p:spPr>
      </p:pic>
      <p:sp>
        <p:nvSpPr>
          <p:cNvPr id="6" name="Down Arrow 5">
            <a:extLst>
              <a:ext uri="{FF2B5EF4-FFF2-40B4-BE49-F238E27FC236}">
                <a16:creationId xmlns:a16="http://schemas.microsoft.com/office/drawing/2014/main" id="{1FF6EBCE-E58E-3207-9A5C-F2CC85BA79D8}"/>
              </a:ext>
            </a:extLst>
          </p:cNvPr>
          <p:cNvSpPr/>
          <p:nvPr/>
        </p:nvSpPr>
        <p:spPr>
          <a:xfrm>
            <a:off x="6797488" y="4985768"/>
            <a:ext cx="295835" cy="3227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9C475D26-A889-405F-1DC2-6F42870AC4B5}"/>
              </a:ext>
            </a:extLst>
          </p:cNvPr>
          <p:cNvSpPr/>
          <p:nvPr/>
        </p:nvSpPr>
        <p:spPr>
          <a:xfrm flipV="1">
            <a:off x="4625788" y="4359054"/>
            <a:ext cx="4639236" cy="375658"/>
          </a:xfrm>
          <a:prstGeom prst="arc">
            <a:avLst>
              <a:gd name="adj1" fmla="val 11026522"/>
              <a:gd name="adj2" fmla="val 214765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CB6EB7CB-F481-FCAB-2980-72E43DC091C1}"/>
              </a:ext>
            </a:extLst>
          </p:cNvPr>
          <p:cNvPicPr>
            <a:picLocks noChangeAspect="1"/>
          </p:cNvPicPr>
          <p:nvPr/>
        </p:nvPicPr>
        <p:blipFill>
          <a:blip r:embed="rId2"/>
          <a:stretch>
            <a:fillRect/>
          </a:stretch>
        </p:blipFill>
        <p:spPr>
          <a:xfrm>
            <a:off x="8463428" y="725579"/>
            <a:ext cx="974165" cy="604654"/>
          </a:xfrm>
          <a:prstGeom prst="rect">
            <a:avLst/>
          </a:prstGeom>
        </p:spPr>
      </p:pic>
      <p:pic>
        <p:nvPicPr>
          <p:cNvPr id="14" name="Picture 13">
            <a:extLst>
              <a:ext uri="{FF2B5EF4-FFF2-40B4-BE49-F238E27FC236}">
                <a16:creationId xmlns:a16="http://schemas.microsoft.com/office/drawing/2014/main" id="{D93E82F6-4091-404F-075B-2FDF79592A44}"/>
              </a:ext>
            </a:extLst>
          </p:cNvPr>
          <p:cNvPicPr>
            <a:picLocks noChangeAspect="1"/>
          </p:cNvPicPr>
          <p:nvPr/>
        </p:nvPicPr>
        <p:blipFill>
          <a:blip r:embed="rId3"/>
          <a:stretch>
            <a:fillRect/>
          </a:stretch>
        </p:blipFill>
        <p:spPr>
          <a:xfrm>
            <a:off x="838200" y="1941744"/>
            <a:ext cx="10515600" cy="2568311"/>
          </a:xfrm>
          <a:prstGeom prst="rect">
            <a:avLst/>
          </a:prstGeom>
        </p:spPr>
      </p:pic>
      <p:sp>
        <p:nvSpPr>
          <p:cNvPr id="17" name="Rectangle 16">
            <a:extLst>
              <a:ext uri="{FF2B5EF4-FFF2-40B4-BE49-F238E27FC236}">
                <a16:creationId xmlns:a16="http://schemas.microsoft.com/office/drawing/2014/main" id="{A7026F77-2798-5B12-3541-CC01EAFC44FE}"/>
              </a:ext>
            </a:extLst>
          </p:cNvPr>
          <p:cNvSpPr/>
          <p:nvPr/>
        </p:nvSpPr>
        <p:spPr>
          <a:xfrm>
            <a:off x="6898341" y="2541494"/>
            <a:ext cx="309283" cy="29583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B78EA2C6-078F-BF61-36A7-2467069B4110}"/>
              </a:ext>
            </a:extLst>
          </p:cNvPr>
          <p:cNvSpPr/>
          <p:nvPr/>
        </p:nvSpPr>
        <p:spPr>
          <a:xfrm>
            <a:off x="8646459" y="4134397"/>
            <a:ext cx="304052" cy="2467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90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3D69-6296-83FD-59E0-4A73F92D873C}"/>
              </a:ext>
            </a:extLst>
          </p:cNvPr>
          <p:cNvSpPr>
            <a:spLocks noGrp="1"/>
          </p:cNvSpPr>
          <p:nvPr>
            <p:ph type="title"/>
          </p:nvPr>
        </p:nvSpPr>
        <p:spPr/>
        <p:txBody>
          <a:bodyPr/>
          <a:lstStyle/>
          <a:p>
            <a:r>
              <a:rPr lang="en-US" dirty="0"/>
              <a:t>PIW Estimator: Theorem</a:t>
            </a:r>
          </a:p>
        </p:txBody>
      </p:sp>
      <p:pic>
        <p:nvPicPr>
          <p:cNvPr id="4" name="Content Placeholder 3">
            <a:extLst>
              <a:ext uri="{FF2B5EF4-FFF2-40B4-BE49-F238E27FC236}">
                <a16:creationId xmlns:a16="http://schemas.microsoft.com/office/drawing/2014/main" id="{B471CA7B-9B04-57AB-14E2-72D18E4921A6}"/>
              </a:ext>
            </a:extLst>
          </p:cNvPr>
          <p:cNvPicPr>
            <a:picLocks noGrp="1" noChangeAspect="1"/>
          </p:cNvPicPr>
          <p:nvPr>
            <p:ph idx="1"/>
          </p:nvPr>
        </p:nvPicPr>
        <p:blipFill>
          <a:blip r:embed="rId3"/>
          <a:stretch>
            <a:fillRect/>
          </a:stretch>
        </p:blipFill>
        <p:spPr>
          <a:xfrm>
            <a:off x="838200" y="1690688"/>
            <a:ext cx="10515600" cy="2987174"/>
          </a:xfrm>
          <a:prstGeom prst="rect">
            <a:avLst/>
          </a:prstGeom>
        </p:spPr>
      </p:pic>
      <p:sp>
        <p:nvSpPr>
          <p:cNvPr id="5" name="Rectangle 4">
            <a:extLst>
              <a:ext uri="{FF2B5EF4-FFF2-40B4-BE49-F238E27FC236}">
                <a16:creationId xmlns:a16="http://schemas.microsoft.com/office/drawing/2014/main" id="{941B8032-3593-0EBB-D29C-785A061F65EE}"/>
              </a:ext>
            </a:extLst>
          </p:cNvPr>
          <p:cNvSpPr/>
          <p:nvPr/>
        </p:nvSpPr>
        <p:spPr>
          <a:xfrm>
            <a:off x="8041341" y="4356847"/>
            <a:ext cx="322730" cy="2151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C7FEA3-537E-24D0-98F7-50F8CE887369}"/>
              </a:ext>
            </a:extLst>
          </p:cNvPr>
          <p:cNvSpPr/>
          <p:nvPr/>
        </p:nvSpPr>
        <p:spPr>
          <a:xfrm>
            <a:off x="8364071" y="3429000"/>
            <a:ext cx="268941" cy="2151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EF4774-7C49-BB09-778B-DC8E13A93526}"/>
                  </a:ext>
                </a:extLst>
              </p:cNvPr>
              <p:cNvSpPr txBox="1"/>
              <p:nvPr/>
            </p:nvSpPr>
            <p:spPr>
              <a:xfrm>
                <a:off x="5797924" y="4846514"/>
                <a:ext cx="5401234" cy="1569660"/>
              </a:xfrm>
              <a:prstGeom prst="rect">
                <a:avLst/>
              </a:prstGeom>
              <a:noFill/>
            </p:spPr>
            <p:txBody>
              <a:bodyPr wrap="square" rtlCol="0">
                <a:spAutoFit/>
              </a:bodyPr>
              <a:lstStyle/>
              <a:p>
                <a:r>
                  <a:rPr lang="en-US" sz="2400" b="1" dirty="0"/>
                  <a:t>Important issue</a:t>
                </a:r>
                <a:r>
                  <a:rPr lang="en-US" sz="2400" dirty="0"/>
                  <a:t>: the second term may blow up to </a:t>
                </a: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oMath>
                </a14:m>
                <a:r>
                  <a:rPr lang="en-US" sz="2400" dirty="0"/>
                  <a:t> when </a:t>
                </a:r>
                <a:r>
                  <a:rPr lang="en-US" sz="2400" dirty="0">
                    <a:solidFill>
                      <a:srgbClr val="FF0000"/>
                    </a:solidFill>
                  </a:rPr>
                  <a:t>𝛼</a:t>
                </a:r>
                <a:r>
                  <a:rPr lang="en-US" sz="2400" dirty="0"/>
                  <a:t> is very small, </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oMath>
                </a14:m>
                <a:r>
                  <a:rPr lang="en-US" sz="2400" dirty="0"/>
                  <a:t> rarely sample an action </a:t>
                </a:r>
                <a14:m>
                  <m:oMath xmlns:m="http://schemas.openxmlformats.org/officeDocument/2006/math">
                    <m:r>
                      <a:rPr lang="en-US" sz="2400" i="1" dirty="0" smtClean="0">
                        <a:latin typeface="Cambria Math" panose="02040503050406030204" pitchFamily="18" charset="0"/>
                      </a:rPr>
                      <m:t>𝑎</m:t>
                    </m:r>
                  </m:oMath>
                </a14:m>
                <a:r>
                  <a:rPr lang="en-US" sz="2400" dirty="0"/>
                  <a:t> for a context </a:t>
                </a:r>
                <a14:m>
                  <m:oMath xmlns:m="http://schemas.openxmlformats.org/officeDocument/2006/math">
                    <m:r>
                      <a:rPr lang="en-US" sz="2400" i="1" dirty="0" smtClean="0">
                        <a:latin typeface="Cambria Math" panose="02040503050406030204" pitchFamily="18" charset="0"/>
                      </a:rPr>
                      <m:t>𝑥</m:t>
                    </m:r>
                  </m:oMath>
                </a14:m>
                <a:r>
                  <a:rPr lang="en-US" sz="2400" dirty="0"/>
                  <a:t>.</a:t>
                </a:r>
              </a:p>
            </p:txBody>
          </p:sp>
        </mc:Choice>
        <mc:Fallback xmlns="">
          <p:sp>
            <p:nvSpPr>
              <p:cNvPr id="7" name="TextBox 6">
                <a:extLst>
                  <a:ext uri="{FF2B5EF4-FFF2-40B4-BE49-F238E27FC236}">
                    <a16:creationId xmlns:a16="http://schemas.microsoft.com/office/drawing/2014/main" id="{9FEF4774-7C49-BB09-778B-DC8E13A93526}"/>
                  </a:ext>
                </a:extLst>
              </p:cNvPr>
              <p:cNvSpPr txBox="1">
                <a:spLocks noRot="1" noChangeAspect="1" noMove="1" noResize="1" noEditPoints="1" noAdjustHandles="1" noChangeArrowheads="1" noChangeShapeType="1" noTextEdit="1"/>
              </p:cNvSpPr>
              <p:nvPr/>
            </p:nvSpPr>
            <p:spPr>
              <a:xfrm>
                <a:off x="5797924" y="4846514"/>
                <a:ext cx="5401234" cy="1569660"/>
              </a:xfrm>
              <a:prstGeom prst="rect">
                <a:avLst/>
              </a:prstGeom>
              <a:blipFill>
                <a:blip r:embed="rId4"/>
                <a:stretch>
                  <a:fillRect l="-1878" t="-3200" b="-8000"/>
                </a:stretch>
              </a:blipFill>
            </p:spPr>
            <p:txBody>
              <a:bodyPr/>
              <a:lstStyle/>
              <a:p>
                <a:r>
                  <a:rPr lang="en-US">
                    <a:noFill/>
                  </a:rPr>
                  <a:t> </a:t>
                </a:r>
              </a:p>
            </p:txBody>
          </p:sp>
        </mc:Fallback>
      </mc:AlternateContent>
    </p:spTree>
    <p:extLst>
      <p:ext uri="{BB962C8B-B14F-4D97-AF65-F5344CB8AC3E}">
        <p14:creationId xmlns:p14="http://schemas.microsoft.com/office/powerpoint/2010/main" val="80348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4A7A-1E31-88A3-3B31-5130CE0C808C}"/>
              </a:ext>
            </a:extLst>
          </p:cNvPr>
          <p:cNvSpPr>
            <a:spLocks noGrp="1"/>
          </p:cNvSpPr>
          <p:nvPr>
            <p:ph type="title"/>
          </p:nvPr>
        </p:nvSpPr>
        <p:spPr/>
        <p:txBody>
          <a:bodyPr/>
          <a:lstStyle/>
          <a:p>
            <a:r>
              <a:rPr lang="en-US" dirty="0"/>
              <a:t>How to improve?</a:t>
            </a:r>
          </a:p>
        </p:txBody>
      </p:sp>
      <p:pic>
        <p:nvPicPr>
          <p:cNvPr id="4" name="Content Placeholder 3">
            <a:extLst>
              <a:ext uri="{FF2B5EF4-FFF2-40B4-BE49-F238E27FC236}">
                <a16:creationId xmlns:a16="http://schemas.microsoft.com/office/drawing/2014/main" id="{EAD0540D-BE80-CF2F-EE79-8685D0377FEE}"/>
              </a:ext>
            </a:extLst>
          </p:cNvPr>
          <p:cNvPicPr>
            <a:picLocks noGrp="1" noChangeAspect="1"/>
          </p:cNvPicPr>
          <p:nvPr>
            <p:ph idx="1"/>
          </p:nvPr>
        </p:nvPicPr>
        <p:blipFill>
          <a:blip r:embed="rId2"/>
          <a:stretch>
            <a:fillRect/>
          </a:stretch>
        </p:blipFill>
        <p:spPr>
          <a:xfrm>
            <a:off x="5867774" y="1704135"/>
            <a:ext cx="5270500" cy="3975100"/>
          </a:xfrm>
          <a:prstGeom prst="rect">
            <a:avLst/>
          </a:prstGeom>
        </p:spPr>
      </p:pic>
      <p:sp>
        <p:nvSpPr>
          <p:cNvPr id="7" name="TextBox 6">
            <a:extLst>
              <a:ext uri="{FF2B5EF4-FFF2-40B4-BE49-F238E27FC236}">
                <a16:creationId xmlns:a16="http://schemas.microsoft.com/office/drawing/2014/main" id="{72B324FD-A70B-9C3A-797B-A688F358B3FA}"/>
              </a:ext>
            </a:extLst>
          </p:cNvPr>
          <p:cNvSpPr txBox="1"/>
          <p:nvPr/>
        </p:nvSpPr>
        <p:spPr>
          <a:xfrm>
            <a:off x="717177" y="1546411"/>
            <a:ext cx="4500282"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Asymmetry</a:t>
            </a:r>
            <a:r>
              <a:rPr lang="en-US" sz="2400" dirty="0"/>
              <a:t>: upper tail &gt;&gt; lower tail!</a:t>
            </a:r>
          </a:p>
          <a:p>
            <a:endParaRPr lang="en-US" sz="2400" dirty="0">
              <a:solidFill>
                <a:srgbClr val="FF0000"/>
              </a:solidFill>
            </a:endParaRPr>
          </a:p>
          <a:p>
            <a:pPr marL="285750" indent="-285750">
              <a:buFont typeface="Arial" panose="020B0604020202020204" pitchFamily="34" charset="0"/>
              <a:buChar char="•"/>
            </a:pPr>
            <a:r>
              <a:rPr lang="en-US" sz="2400" dirty="0"/>
              <a:t>Solution: control both tails with two different tools!</a:t>
            </a:r>
          </a:p>
        </p:txBody>
      </p:sp>
      <p:sp>
        <p:nvSpPr>
          <p:cNvPr id="8" name="TextBox 7">
            <a:extLst>
              <a:ext uri="{FF2B5EF4-FFF2-40B4-BE49-F238E27FC236}">
                <a16:creationId xmlns:a16="http://schemas.microsoft.com/office/drawing/2014/main" id="{B8303789-7AE4-88F4-364E-7245EB286B4C}"/>
              </a:ext>
            </a:extLst>
          </p:cNvPr>
          <p:cNvSpPr txBox="1"/>
          <p:nvPr/>
        </p:nvSpPr>
        <p:spPr>
          <a:xfrm>
            <a:off x="8498540" y="6212541"/>
            <a:ext cx="3265829" cy="369332"/>
          </a:xfrm>
          <a:prstGeom prst="rect">
            <a:avLst/>
          </a:prstGeom>
          <a:noFill/>
        </p:spPr>
        <p:txBody>
          <a:bodyPr wrap="square" rtlCol="0">
            <a:spAutoFit/>
          </a:bodyPr>
          <a:lstStyle/>
          <a:p>
            <a:r>
              <a:rPr lang="en-US" dirty="0"/>
              <a:t>Figure from Gergely et al., 2023</a:t>
            </a:r>
          </a:p>
        </p:txBody>
      </p:sp>
    </p:spTree>
    <p:extLst>
      <p:ext uri="{BB962C8B-B14F-4D97-AF65-F5344CB8AC3E}">
        <p14:creationId xmlns:p14="http://schemas.microsoft.com/office/powerpoint/2010/main" val="35560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B40F-D34F-D338-12B9-E9BC38BE2CCE}"/>
              </a:ext>
            </a:extLst>
          </p:cNvPr>
          <p:cNvSpPr>
            <a:spLocks noGrp="1"/>
          </p:cNvSpPr>
          <p:nvPr>
            <p:ph type="title"/>
          </p:nvPr>
        </p:nvSpPr>
        <p:spPr/>
        <p:txBody>
          <a:bodyPr/>
          <a:lstStyle/>
          <a:p>
            <a:r>
              <a:rPr lang="en-US" dirty="0"/>
              <a:t>Implicit </a:t>
            </a:r>
            <a:r>
              <a:rPr lang="en-US" dirty="0" err="1"/>
              <a:t>eXploration</a:t>
            </a:r>
            <a:r>
              <a:rPr lang="en-US" dirty="0"/>
              <a:t> (IX)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595452-CBC1-1745-5866-DB1FB59A65D3}"/>
                  </a:ext>
                </a:extLst>
              </p:cNvPr>
              <p:cNvSpPr>
                <a:spLocks noGrp="1"/>
              </p:cNvSpPr>
              <p:nvPr>
                <p:ph idx="1"/>
              </p:nvPr>
            </p:nvSpPr>
            <p:spPr/>
            <p:txBody>
              <a:bodyPr>
                <a:normAutofit/>
              </a:bodyPr>
              <a:lstStyle/>
              <a:p>
                <a:r>
                  <a:rPr lang="en-US" sz="2400" dirty="0"/>
                  <a:t>Idea: use Implicit </a:t>
                </a:r>
                <a:r>
                  <a:rPr lang="en-US" sz="2400" dirty="0" err="1"/>
                  <a:t>eXploration</a:t>
                </a:r>
                <a:r>
                  <a:rPr lang="en-US" sz="2400" dirty="0"/>
                  <a:t> (IX) estimator (Neu et al., 2015)</a:t>
                </a:r>
              </a:p>
              <a:p>
                <a:endParaRPr lang="en-US" sz="2400" dirty="0"/>
              </a:p>
              <a:p>
                <a:endParaRPr lang="en-US" sz="2400" dirty="0"/>
              </a:p>
              <a:p>
                <a:pPr lvl="1"/>
                <a:endParaRPr lang="en-US" dirty="0"/>
              </a:p>
              <a:p>
                <a:pPr lvl="1"/>
                <a:r>
                  <a:rPr lang="en-US" dirty="0"/>
                  <a:t>Intuition: </a:t>
                </a:r>
              </a:p>
              <a:p>
                <a:pPr lvl="2"/>
                <a:r>
                  <a:rPr lang="en-US" sz="2400" dirty="0"/>
                  <a:t>adding </a:t>
                </a:r>
                <a:r>
                  <a:rPr lang="en-US" sz="2400" dirty="0">
                    <a:solidFill>
                      <a:srgbClr val="FF0000"/>
                    </a:solidFill>
                  </a:rPr>
                  <a:t>𝛾</a:t>
                </a:r>
                <a:r>
                  <a:rPr lang="en-US" sz="2400" dirty="0"/>
                  <a:t> help controlling the upper tail.  </a:t>
                </a:r>
              </a:p>
              <a:p>
                <a:pPr lvl="2"/>
                <a:r>
                  <a:rPr lang="en-US" sz="2400" dirty="0"/>
                  <a:t>the estimator is always bounded by some value even </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𝑎</m:t>
                        </m:r>
                      </m:e>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=0</m:t>
                    </m:r>
                  </m:oMath>
                </a14:m>
                <a:r>
                  <a:rPr lang="en-US" sz="2400" dirty="0"/>
                  <a:t>, i.e., logging policy does not sample </a:t>
                </a:r>
                <a14:m>
                  <m:oMath xmlns:m="http://schemas.openxmlformats.org/officeDocument/2006/math">
                    <m:r>
                      <a:rPr lang="en-US" sz="2400" i="1" dirty="0" smtClean="0">
                        <a:latin typeface="Cambria Math" panose="02040503050406030204" pitchFamily="18" charset="0"/>
                      </a:rPr>
                      <m:t>(</m:t>
                    </m:r>
                    <m:r>
                      <a:rPr lang="en-US" sz="2400" i="1" dirty="0" err="1" smtClean="0">
                        <a:latin typeface="Cambria Math" panose="02040503050406030204" pitchFamily="18" charset="0"/>
                      </a:rPr>
                      <m:t>𝑎</m:t>
                    </m:r>
                    <m:r>
                      <a:rPr lang="en-US" sz="2400" i="1" dirty="0" err="1" smtClean="0">
                        <a:latin typeface="Cambria Math" panose="02040503050406030204" pitchFamily="18" charset="0"/>
                      </a:rPr>
                      <m:t>,</m:t>
                    </m:r>
                    <m:r>
                      <a:rPr lang="en-US" sz="2400" i="1" dirty="0" err="1" smtClean="0">
                        <a:latin typeface="Cambria Math" panose="02040503050406030204" pitchFamily="18" charset="0"/>
                      </a:rPr>
                      <m:t>𝑥</m:t>
                    </m:r>
                    <m:r>
                      <a:rPr lang="en-US" sz="2400" i="1" dirty="0" smtClean="0">
                        <a:latin typeface="Cambria Math" panose="02040503050406030204" pitchFamily="18" charset="0"/>
                      </a:rPr>
                      <m:t>) </m:t>
                    </m:r>
                  </m:oMath>
                </a14:m>
                <a:r>
                  <a:rPr lang="en-US" sz="2400" dirty="0"/>
                  <a:t>at all. </a:t>
                </a:r>
              </a:p>
            </p:txBody>
          </p:sp>
        </mc:Choice>
        <mc:Fallback xmlns="">
          <p:sp>
            <p:nvSpPr>
              <p:cNvPr id="3" name="Content Placeholder 2">
                <a:extLst>
                  <a:ext uri="{FF2B5EF4-FFF2-40B4-BE49-F238E27FC236}">
                    <a16:creationId xmlns:a16="http://schemas.microsoft.com/office/drawing/2014/main" id="{8E595452-CBC1-1745-5866-DB1FB59A65D3}"/>
                  </a:ext>
                </a:extLst>
              </p:cNvPr>
              <p:cNvSpPr>
                <a:spLocks noGrp="1" noRot="1" noChangeAspect="1" noMove="1" noResize="1" noEditPoints="1" noAdjustHandles="1" noChangeArrowheads="1" noChangeShapeType="1" noTextEdit="1"/>
              </p:cNvSpPr>
              <p:nvPr>
                <p:ph idx="1"/>
              </p:nvPr>
            </p:nvSpPr>
            <p:spPr>
              <a:blipFill>
                <a:blip r:embed="rId2"/>
                <a:stretch>
                  <a:fillRect l="-844" t="-174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9724E0-7C71-89C3-1ACF-E1E7E303E2BB}"/>
              </a:ext>
            </a:extLst>
          </p:cNvPr>
          <p:cNvPicPr>
            <a:picLocks noChangeAspect="1"/>
          </p:cNvPicPr>
          <p:nvPr/>
        </p:nvPicPr>
        <p:blipFill>
          <a:blip r:embed="rId3"/>
          <a:stretch>
            <a:fillRect/>
          </a:stretch>
        </p:blipFill>
        <p:spPr>
          <a:xfrm>
            <a:off x="4130488" y="2447365"/>
            <a:ext cx="4253752" cy="981635"/>
          </a:xfrm>
          <a:prstGeom prst="rect">
            <a:avLst/>
          </a:prstGeom>
        </p:spPr>
      </p:pic>
      <p:sp>
        <p:nvSpPr>
          <p:cNvPr id="5" name="TextBox 4">
            <a:extLst>
              <a:ext uri="{FF2B5EF4-FFF2-40B4-BE49-F238E27FC236}">
                <a16:creationId xmlns:a16="http://schemas.microsoft.com/office/drawing/2014/main" id="{19817D16-A574-A286-3F68-543EF00E8B9F}"/>
              </a:ext>
            </a:extLst>
          </p:cNvPr>
          <p:cNvSpPr txBox="1"/>
          <p:nvPr/>
        </p:nvSpPr>
        <p:spPr>
          <a:xfrm>
            <a:off x="2245659" y="392654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687BF57-69E7-B0AD-AA71-2F14DDEE5D03}"/>
              </a:ext>
            </a:extLst>
          </p:cNvPr>
          <p:cNvSpPr txBox="1"/>
          <p:nvPr/>
        </p:nvSpPr>
        <p:spPr>
          <a:xfrm>
            <a:off x="1788459" y="36710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992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C94-5067-9457-2C8F-900B89ECC201}"/>
              </a:ext>
            </a:extLst>
          </p:cNvPr>
          <p:cNvSpPr>
            <a:spLocks noGrp="1"/>
          </p:cNvSpPr>
          <p:nvPr>
            <p:ph type="title"/>
          </p:nvPr>
        </p:nvSpPr>
        <p:spPr/>
        <p:txBody>
          <a:bodyPr/>
          <a:lstStyle/>
          <a:p>
            <a:r>
              <a:rPr lang="en-US" dirty="0"/>
              <a:t>Implicit </a:t>
            </a:r>
            <a:r>
              <a:rPr lang="en-US" dirty="0" err="1"/>
              <a:t>eXploration</a:t>
            </a:r>
            <a:r>
              <a:rPr lang="en-US" dirty="0"/>
              <a:t> (IX)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5B229F-A964-E82A-DFB0-74A60DA83804}"/>
                  </a:ext>
                </a:extLst>
              </p:cNvPr>
              <p:cNvSpPr>
                <a:spLocks noGrp="1"/>
              </p:cNvSpPr>
              <p:nvPr>
                <p:ph idx="1"/>
              </p:nvPr>
            </p:nvSpPr>
            <p:spPr>
              <a:xfrm>
                <a:off x="838200" y="1825625"/>
                <a:ext cx="10515600" cy="4790328"/>
              </a:xfrm>
            </p:spPr>
            <p:txBody>
              <a:bodyPr/>
              <a:lstStyle/>
              <a:p>
                <a:r>
                  <a:rPr lang="en-US" dirty="0"/>
                  <a:t>Important quantity: the </a:t>
                </a:r>
                <a:r>
                  <a:rPr lang="en-US" b="1" dirty="0"/>
                  <a:t>smoothed policy coverage ratio</a:t>
                </a:r>
              </a:p>
              <a:p>
                <a:endParaRPr lang="en-US" b="1" dirty="0"/>
              </a:p>
              <a:p>
                <a:endParaRPr lang="en-US" b="1" dirty="0"/>
              </a:p>
              <a:p>
                <a:pPr lvl="1"/>
                <a:endParaRPr lang="en-US" dirty="0"/>
              </a:p>
              <a:p>
                <a:pPr lvl="1"/>
                <a:r>
                  <a:rPr lang="en-US" dirty="0"/>
                  <a:t>k</a:t>
                </a:r>
                <a:r>
                  <a:rPr lang="en-US" sz="2400" dirty="0"/>
                  <a:t>ey differences: adding </a:t>
                </a:r>
                <a:r>
                  <a:rPr lang="en-US" sz="2400" dirty="0">
                    <a:solidFill>
                      <a:srgbClr val="FF0000"/>
                    </a:solidFill>
                  </a:rPr>
                  <a:t>𝛾</a:t>
                </a:r>
                <a:r>
                  <a:rPr lang="en-US" dirty="0"/>
                  <a:t> and </a:t>
                </a:r>
                <a14:m>
                  <m:oMath xmlns:m="http://schemas.openxmlformats.org/officeDocument/2006/math">
                    <m:r>
                      <a:rPr lang="en-US" i="1" dirty="0" smtClean="0">
                        <a:solidFill>
                          <a:srgbClr val="FF0000"/>
                        </a:solidFill>
                        <a:latin typeface="Cambria Math" panose="02040503050406030204" pitchFamily="18" charset="0"/>
                      </a:rPr>
                      <m:t>𝑟</m:t>
                    </m:r>
                    <m:d>
                      <m:dPr>
                        <m:ctrlPr>
                          <a:rPr lang="en-US" i="1" dirty="0" smtClean="0">
                            <a:solidFill>
                              <a:srgbClr val="FF0000"/>
                            </a:solidFill>
                            <a:latin typeface="Cambria Math" panose="02040503050406030204" pitchFamily="18" charset="0"/>
                          </a:rPr>
                        </m:ctrlPr>
                      </m:dPr>
                      <m:e>
                        <m:r>
                          <a:rPr lang="en-US" i="1" dirty="0" err="1" smtClean="0">
                            <a:solidFill>
                              <a:srgbClr val="FF0000"/>
                            </a:solidFill>
                            <a:latin typeface="Cambria Math" panose="02040503050406030204" pitchFamily="18" charset="0"/>
                          </a:rPr>
                          <m:t>𝑋</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𝑎</m:t>
                        </m:r>
                      </m:e>
                    </m:d>
                  </m:oMath>
                </a14:m>
                <a:r>
                  <a:rPr lang="en-US" dirty="0">
                    <a:solidFill>
                      <a:srgbClr val="FF0000"/>
                    </a:solidFill>
                  </a:rPr>
                  <a:t> </a:t>
                </a:r>
              </a:p>
              <a:p>
                <a:r>
                  <a:rPr lang="en-US" dirty="0"/>
                  <a:t>Pessimistic bias</a:t>
                </a:r>
              </a:p>
              <a:p>
                <a:pPr marL="0" indent="0">
                  <a:buNone/>
                </a:pPr>
                <a:endParaRPr lang="en-US" dirty="0"/>
              </a:p>
              <a:p>
                <a:r>
                  <a:rPr lang="en-US" dirty="0"/>
                  <a:t>Variance is controlled</a:t>
                </a:r>
              </a:p>
              <a:p>
                <a:pPr lvl="1"/>
                <a:endParaRPr lang="en-US" dirty="0"/>
              </a:p>
            </p:txBody>
          </p:sp>
        </mc:Choice>
        <mc:Fallback xmlns="">
          <p:sp>
            <p:nvSpPr>
              <p:cNvPr id="3" name="Content Placeholder 2">
                <a:extLst>
                  <a:ext uri="{FF2B5EF4-FFF2-40B4-BE49-F238E27FC236}">
                    <a16:creationId xmlns:a16="http://schemas.microsoft.com/office/drawing/2014/main" id="{5E5B229F-A964-E82A-DFB0-74A60DA83804}"/>
                  </a:ext>
                </a:extLst>
              </p:cNvPr>
              <p:cNvSpPr>
                <a:spLocks noGrp="1" noRot="1" noChangeAspect="1" noMove="1" noResize="1" noEditPoints="1" noAdjustHandles="1" noChangeArrowheads="1" noChangeShapeType="1" noTextEdit="1"/>
              </p:cNvSpPr>
              <p:nvPr>
                <p:ph idx="1"/>
              </p:nvPr>
            </p:nvSpPr>
            <p:spPr>
              <a:xfrm>
                <a:off x="838200" y="1825625"/>
                <a:ext cx="10515600" cy="4790328"/>
              </a:xfrm>
              <a:blipFill>
                <a:blip r:embed="rId3"/>
                <a:stretch>
                  <a:fillRect l="-1086" t="-211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2969E0A-1AB7-E96D-4A93-EC3AA6BEA23A}"/>
              </a:ext>
            </a:extLst>
          </p:cNvPr>
          <p:cNvPicPr>
            <a:picLocks noChangeAspect="1"/>
          </p:cNvPicPr>
          <p:nvPr/>
        </p:nvPicPr>
        <p:blipFill>
          <a:blip r:embed="rId4"/>
          <a:stretch>
            <a:fillRect/>
          </a:stretch>
        </p:blipFill>
        <p:spPr>
          <a:xfrm>
            <a:off x="3832186" y="2323726"/>
            <a:ext cx="4527628" cy="1105274"/>
          </a:xfrm>
          <a:prstGeom prst="rect">
            <a:avLst/>
          </a:prstGeom>
        </p:spPr>
      </p:pic>
      <p:pic>
        <p:nvPicPr>
          <p:cNvPr id="6" name="Picture 5">
            <a:extLst>
              <a:ext uri="{FF2B5EF4-FFF2-40B4-BE49-F238E27FC236}">
                <a16:creationId xmlns:a16="http://schemas.microsoft.com/office/drawing/2014/main" id="{55CAB0E3-BC08-B81B-52D1-2794B1CBF75F}"/>
              </a:ext>
            </a:extLst>
          </p:cNvPr>
          <p:cNvPicPr>
            <a:picLocks noChangeAspect="1"/>
          </p:cNvPicPr>
          <p:nvPr/>
        </p:nvPicPr>
        <p:blipFill>
          <a:blip r:embed="rId5"/>
          <a:stretch>
            <a:fillRect/>
          </a:stretch>
        </p:blipFill>
        <p:spPr>
          <a:xfrm>
            <a:off x="3324224" y="4594839"/>
            <a:ext cx="5543551" cy="621126"/>
          </a:xfrm>
          <a:prstGeom prst="rect">
            <a:avLst/>
          </a:prstGeom>
        </p:spPr>
      </p:pic>
      <p:pic>
        <p:nvPicPr>
          <p:cNvPr id="7" name="Picture 6">
            <a:extLst>
              <a:ext uri="{FF2B5EF4-FFF2-40B4-BE49-F238E27FC236}">
                <a16:creationId xmlns:a16="http://schemas.microsoft.com/office/drawing/2014/main" id="{6FCF8150-D0C2-39E9-08BF-356A93B614D2}"/>
              </a:ext>
            </a:extLst>
          </p:cNvPr>
          <p:cNvPicPr>
            <a:picLocks noChangeAspect="1"/>
          </p:cNvPicPr>
          <p:nvPr/>
        </p:nvPicPr>
        <p:blipFill>
          <a:blip r:embed="rId6"/>
          <a:stretch>
            <a:fillRect/>
          </a:stretch>
        </p:blipFill>
        <p:spPr>
          <a:xfrm>
            <a:off x="4807324" y="5579961"/>
            <a:ext cx="2577352" cy="801843"/>
          </a:xfrm>
          <a:prstGeom prst="rect">
            <a:avLst/>
          </a:prstGeom>
        </p:spPr>
      </p:pic>
    </p:spTree>
    <p:extLst>
      <p:ext uri="{BB962C8B-B14F-4D97-AF65-F5344CB8AC3E}">
        <p14:creationId xmlns:p14="http://schemas.microsoft.com/office/powerpoint/2010/main" val="18136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8A1B-16AA-B1B4-F1B9-ED41EE867275}"/>
              </a:ext>
            </a:extLst>
          </p:cNvPr>
          <p:cNvSpPr>
            <a:spLocks noGrp="1"/>
          </p:cNvSpPr>
          <p:nvPr>
            <p:ph type="title"/>
          </p:nvPr>
        </p:nvSpPr>
        <p:spPr/>
        <p:txBody>
          <a:bodyPr/>
          <a:lstStyle/>
          <a:p>
            <a:r>
              <a:rPr lang="en-US" dirty="0"/>
              <a:t>PIW-IX Estimator: Upper Tail </a:t>
            </a:r>
          </a:p>
        </p:txBody>
      </p:sp>
      <p:pic>
        <p:nvPicPr>
          <p:cNvPr id="9" name="Content Placeholder 8">
            <a:extLst>
              <a:ext uri="{FF2B5EF4-FFF2-40B4-BE49-F238E27FC236}">
                <a16:creationId xmlns:a16="http://schemas.microsoft.com/office/drawing/2014/main" id="{9372C8A9-2FD8-AB3E-61C2-E03FA3254FA9}"/>
              </a:ext>
            </a:extLst>
          </p:cNvPr>
          <p:cNvPicPr>
            <a:picLocks noGrp="1" noChangeAspect="1"/>
          </p:cNvPicPr>
          <p:nvPr>
            <p:ph idx="1"/>
          </p:nvPr>
        </p:nvPicPr>
        <p:blipFill>
          <a:blip r:embed="rId2"/>
          <a:stretch>
            <a:fillRect/>
          </a:stretch>
        </p:blipFill>
        <p:spPr>
          <a:xfrm>
            <a:off x="838200" y="1677241"/>
            <a:ext cx="10515600" cy="2103120"/>
          </a:xfrm>
          <a:prstGeom prst="rect">
            <a:avLst/>
          </a:prstGeom>
        </p:spPr>
      </p:pic>
    </p:spTree>
    <p:extLst>
      <p:ext uri="{BB962C8B-B14F-4D97-AF65-F5344CB8AC3E}">
        <p14:creationId xmlns:p14="http://schemas.microsoft.com/office/powerpoint/2010/main" val="94806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172E-FD5B-7FEE-0FFE-85F90D189117}"/>
              </a:ext>
            </a:extLst>
          </p:cNvPr>
          <p:cNvSpPr>
            <a:spLocks noGrp="1"/>
          </p:cNvSpPr>
          <p:nvPr>
            <p:ph type="title"/>
          </p:nvPr>
        </p:nvSpPr>
        <p:spPr/>
        <p:txBody>
          <a:bodyPr/>
          <a:lstStyle/>
          <a:p>
            <a:r>
              <a:rPr lang="en-US" dirty="0"/>
              <a:t>PIW-IX Estimator: Lower Tail </a:t>
            </a:r>
          </a:p>
        </p:txBody>
      </p:sp>
      <p:pic>
        <p:nvPicPr>
          <p:cNvPr id="5" name="Picture 4">
            <a:extLst>
              <a:ext uri="{FF2B5EF4-FFF2-40B4-BE49-F238E27FC236}">
                <a16:creationId xmlns:a16="http://schemas.microsoft.com/office/drawing/2014/main" id="{5CCBE7BA-5FDB-415E-1D0A-9C01DA9F36DE}"/>
              </a:ext>
            </a:extLst>
          </p:cNvPr>
          <p:cNvPicPr>
            <a:picLocks noChangeAspect="1"/>
          </p:cNvPicPr>
          <p:nvPr/>
        </p:nvPicPr>
        <p:blipFill>
          <a:blip r:embed="rId2"/>
          <a:stretch>
            <a:fillRect/>
          </a:stretch>
        </p:blipFill>
        <p:spPr>
          <a:xfrm>
            <a:off x="7790330" y="5308173"/>
            <a:ext cx="2577352" cy="801843"/>
          </a:xfrm>
          <a:prstGeom prst="rect">
            <a:avLst/>
          </a:prstGeom>
        </p:spPr>
      </p:pic>
      <p:sp>
        <p:nvSpPr>
          <p:cNvPr id="6" name="TextBox 5">
            <a:extLst>
              <a:ext uri="{FF2B5EF4-FFF2-40B4-BE49-F238E27FC236}">
                <a16:creationId xmlns:a16="http://schemas.microsoft.com/office/drawing/2014/main" id="{9F8F2995-3425-160E-B010-69C68FC9C4B2}"/>
              </a:ext>
            </a:extLst>
          </p:cNvPr>
          <p:cNvSpPr txBox="1"/>
          <p:nvPr/>
        </p:nvSpPr>
        <p:spPr>
          <a:xfrm>
            <a:off x="838200" y="5029200"/>
            <a:ext cx="9663953" cy="461665"/>
          </a:xfrm>
          <a:prstGeom prst="rect">
            <a:avLst/>
          </a:prstGeom>
          <a:noFill/>
        </p:spPr>
        <p:txBody>
          <a:bodyPr wrap="square" rtlCol="0">
            <a:spAutoFit/>
          </a:bodyPr>
          <a:lstStyle/>
          <a:p>
            <a:r>
              <a:rPr lang="en-US" sz="2400" dirty="0"/>
              <a:t>Notes:</a:t>
            </a:r>
          </a:p>
        </p:txBody>
      </p:sp>
      <p:pic>
        <p:nvPicPr>
          <p:cNvPr id="7" name="Picture 6">
            <a:extLst>
              <a:ext uri="{FF2B5EF4-FFF2-40B4-BE49-F238E27FC236}">
                <a16:creationId xmlns:a16="http://schemas.microsoft.com/office/drawing/2014/main" id="{1B58CAB7-75FC-AC93-65CF-5133AAECEFDF}"/>
              </a:ext>
            </a:extLst>
          </p:cNvPr>
          <p:cNvPicPr>
            <a:picLocks noChangeAspect="1"/>
          </p:cNvPicPr>
          <p:nvPr/>
        </p:nvPicPr>
        <p:blipFill>
          <a:blip r:embed="rId3"/>
          <a:stretch>
            <a:fillRect/>
          </a:stretch>
        </p:blipFill>
        <p:spPr>
          <a:xfrm>
            <a:off x="1213036" y="5398532"/>
            <a:ext cx="5543551" cy="621126"/>
          </a:xfrm>
          <a:prstGeom prst="rect">
            <a:avLst/>
          </a:prstGeom>
        </p:spPr>
      </p:pic>
      <p:pic>
        <p:nvPicPr>
          <p:cNvPr id="14" name="Picture 13">
            <a:extLst>
              <a:ext uri="{FF2B5EF4-FFF2-40B4-BE49-F238E27FC236}">
                <a16:creationId xmlns:a16="http://schemas.microsoft.com/office/drawing/2014/main" id="{BEF74014-FE2E-53FD-9D27-28127B851F7B}"/>
              </a:ext>
            </a:extLst>
          </p:cNvPr>
          <p:cNvPicPr>
            <a:picLocks noChangeAspect="1"/>
          </p:cNvPicPr>
          <p:nvPr/>
        </p:nvPicPr>
        <p:blipFill>
          <a:blip r:embed="rId4"/>
          <a:stretch>
            <a:fillRect/>
          </a:stretch>
        </p:blipFill>
        <p:spPr>
          <a:xfrm>
            <a:off x="941163" y="1885670"/>
            <a:ext cx="10412637" cy="2948547"/>
          </a:xfrm>
          <a:prstGeom prst="rect">
            <a:avLst/>
          </a:prstGeom>
        </p:spPr>
      </p:pic>
    </p:spTree>
    <p:extLst>
      <p:ext uri="{BB962C8B-B14F-4D97-AF65-F5344CB8AC3E}">
        <p14:creationId xmlns:p14="http://schemas.microsoft.com/office/powerpoint/2010/main" val="201312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A663-DBA5-B73F-AC40-4E87661E5EE7}"/>
              </a:ext>
            </a:extLst>
          </p:cNvPr>
          <p:cNvSpPr>
            <a:spLocks noGrp="1"/>
          </p:cNvSpPr>
          <p:nvPr>
            <p:ph type="title"/>
          </p:nvPr>
        </p:nvSpPr>
        <p:spPr/>
        <p:txBody>
          <a:bodyPr/>
          <a:lstStyle/>
          <a:p>
            <a:r>
              <a:rPr lang="en-US" dirty="0"/>
              <a:t>PIW-IX Estimator: Theorem</a:t>
            </a:r>
          </a:p>
        </p:txBody>
      </p:sp>
      <p:pic>
        <p:nvPicPr>
          <p:cNvPr id="4" name="Content Placeholder 3">
            <a:extLst>
              <a:ext uri="{FF2B5EF4-FFF2-40B4-BE49-F238E27FC236}">
                <a16:creationId xmlns:a16="http://schemas.microsoft.com/office/drawing/2014/main" id="{21599CB5-9469-EF45-E40E-144D7A41A26F}"/>
              </a:ext>
            </a:extLst>
          </p:cNvPr>
          <p:cNvPicPr>
            <a:picLocks noGrp="1" noChangeAspect="1"/>
          </p:cNvPicPr>
          <p:nvPr>
            <p:ph idx="1"/>
          </p:nvPr>
        </p:nvPicPr>
        <p:blipFill>
          <a:blip r:embed="rId2"/>
          <a:stretch>
            <a:fillRect/>
          </a:stretch>
        </p:blipFill>
        <p:spPr>
          <a:xfrm>
            <a:off x="838200" y="1510637"/>
            <a:ext cx="10515600" cy="2964254"/>
          </a:xfrm>
          <a:prstGeom prst="rect">
            <a:avLst/>
          </a:prstGeom>
        </p:spPr>
      </p:pic>
      <p:pic>
        <p:nvPicPr>
          <p:cNvPr id="5" name="Picture 4">
            <a:extLst>
              <a:ext uri="{FF2B5EF4-FFF2-40B4-BE49-F238E27FC236}">
                <a16:creationId xmlns:a16="http://schemas.microsoft.com/office/drawing/2014/main" id="{9E068554-DF2A-5052-9585-0AF2CABB2FFE}"/>
              </a:ext>
            </a:extLst>
          </p:cNvPr>
          <p:cNvPicPr>
            <a:picLocks noChangeAspect="1"/>
          </p:cNvPicPr>
          <p:nvPr/>
        </p:nvPicPr>
        <p:blipFill>
          <a:blip r:embed="rId3"/>
          <a:stretch>
            <a:fillRect/>
          </a:stretch>
        </p:blipFill>
        <p:spPr>
          <a:xfrm>
            <a:off x="1093693" y="4518142"/>
            <a:ext cx="7888941" cy="841655"/>
          </a:xfrm>
          <a:prstGeom prst="rect">
            <a:avLst/>
          </a:prstGeom>
        </p:spPr>
      </p:pic>
      <p:cxnSp>
        <p:nvCxnSpPr>
          <p:cNvPr id="6" name="Straight Connector 5">
            <a:extLst>
              <a:ext uri="{FF2B5EF4-FFF2-40B4-BE49-F238E27FC236}">
                <a16:creationId xmlns:a16="http://schemas.microsoft.com/office/drawing/2014/main" id="{188CB6A8-3E47-0E64-4E17-72458765F0BD}"/>
              </a:ext>
            </a:extLst>
          </p:cNvPr>
          <p:cNvCxnSpPr/>
          <p:nvPr/>
        </p:nvCxnSpPr>
        <p:spPr>
          <a:xfrm>
            <a:off x="3509682" y="5359797"/>
            <a:ext cx="1586753"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40D761BB-6AC5-D003-22DA-3EE74C282DDD}"/>
              </a:ext>
            </a:extLst>
          </p:cNvPr>
          <p:cNvCxnSpPr/>
          <p:nvPr/>
        </p:nvCxnSpPr>
        <p:spPr>
          <a:xfrm>
            <a:off x="5419165" y="5359797"/>
            <a:ext cx="1586753"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7DBD7B30-4FAE-9860-9F51-112C6ADA14D5}"/>
              </a:ext>
            </a:extLst>
          </p:cNvPr>
          <p:cNvCxnSpPr/>
          <p:nvPr/>
        </p:nvCxnSpPr>
        <p:spPr>
          <a:xfrm>
            <a:off x="7395881" y="5359797"/>
            <a:ext cx="1586753" cy="0"/>
          </a:xfrm>
          <a:prstGeom prst="line">
            <a:avLst/>
          </a:prstGeom>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0F190D23-EB13-7392-EA9E-AED8ADE7862D}"/>
              </a:ext>
            </a:extLst>
          </p:cNvPr>
          <p:cNvPicPr>
            <a:picLocks noChangeAspect="1"/>
          </p:cNvPicPr>
          <p:nvPr/>
        </p:nvPicPr>
        <p:blipFill>
          <a:blip r:embed="rId4"/>
          <a:stretch>
            <a:fillRect/>
          </a:stretch>
        </p:blipFill>
        <p:spPr>
          <a:xfrm>
            <a:off x="2683435" y="5439452"/>
            <a:ext cx="2844800" cy="762000"/>
          </a:xfrm>
          <a:prstGeom prst="rect">
            <a:avLst/>
          </a:prstGeom>
        </p:spPr>
      </p:pic>
      <p:pic>
        <p:nvPicPr>
          <p:cNvPr id="12" name="Picture 11">
            <a:extLst>
              <a:ext uri="{FF2B5EF4-FFF2-40B4-BE49-F238E27FC236}">
                <a16:creationId xmlns:a16="http://schemas.microsoft.com/office/drawing/2014/main" id="{30BCB390-B58E-3A6B-B52A-C5278CDE3E8A}"/>
              </a:ext>
            </a:extLst>
          </p:cNvPr>
          <p:cNvPicPr>
            <a:picLocks noChangeAspect="1"/>
          </p:cNvPicPr>
          <p:nvPr/>
        </p:nvPicPr>
        <p:blipFill>
          <a:blip r:embed="rId5"/>
          <a:stretch>
            <a:fillRect/>
          </a:stretch>
        </p:blipFill>
        <p:spPr>
          <a:xfrm>
            <a:off x="7661089" y="5439452"/>
            <a:ext cx="1549400" cy="787400"/>
          </a:xfrm>
          <a:prstGeom prst="rect">
            <a:avLst/>
          </a:prstGeom>
        </p:spPr>
      </p:pic>
      <p:pic>
        <p:nvPicPr>
          <p:cNvPr id="13" name="Picture 12">
            <a:extLst>
              <a:ext uri="{FF2B5EF4-FFF2-40B4-BE49-F238E27FC236}">
                <a16:creationId xmlns:a16="http://schemas.microsoft.com/office/drawing/2014/main" id="{11B90250-ECAE-2251-956E-06035F1D83E7}"/>
              </a:ext>
            </a:extLst>
          </p:cNvPr>
          <p:cNvPicPr>
            <a:picLocks noChangeAspect="1"/>
          </p:cNvPicPr>
          <p:nvPr/>
        </p:nvPicPr>
        <p:blipFill>
          <a:blip r:embed="rId6"/>
          <a:stretch>
            <a:fillRect/>
          </a:stretch>
        </p:blipFill>
        <p:spPr>
          <a:xfrm>
            <a:off x="5983941" y="5466346"/>
            <a:ext cx="457200" cy="419100"/>
          </a:xfrm>
          <a:prstGeom prst="rect">
            <a:avLst/>
          </a:prstGeom>
        </p:spPr>
      </p:pic>
    </p:spTree>
    <p:extLst>
      <p:ext uri="{BB962C8B-B14F-4D97-AF65-F5344CB8AC3E}">
        <p14:creationId xmlns:p14="http://schemas.microsoft.com/office/powerpoint/2010/main" val="332217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D4F3-3539-9664-3E0C-A13893ABBF28}"/>
              </a:ext>
            </a:extLst>
          </p:cNvPr>
          <p:cNvSpPr>
            <a:spLocks noGrp="1"/>
          </p:cNvSpPr>
          <p:nvPr>
            <p:ph type="title"/>
          </p:nvPr>
        </p:nvSpPr>
        <p:spPr/>
        <p:txBody>
          <a:bodyPr/>
          <a:lstStyle/>
          <a:p>
            <a:r>
              <a:rPr lang="en-US" dirty="0"/>
              <a:t>PIW-IX vs PIW</a:t>
            </a:r>
          </a:p>
        </p:txBody>
      </p:sp>
      <p:pic>
        <p:nvPicPr>
          <p:cNvPr id="4" name="Content Placeholder 3">
            <a:extLst>
              <a:ext uri="{FF2B5EF4-FFF2-40B4-BE49-F238E27FC236}">
                <a16:creationId xmlns:a16="http://schemas.microsoft.com/office/drawing/2014/main" id="{B288809A-E8F7-45FE-FFA3-CC12083F85C4}"/>
              </a:ext>
            </a:extLst>
          </p:cNvPr>
          <p:cNvPicPr>
            <a:picLocks noGrp="1" noChangeAspect="1"/>
          </p:cNvPicPr>
          <p:nvPr>
            <p:ph idx="1"/>
          </p:nvPr>
        </p:nvPicPr>
        <p:blipFill>
          <a:blip r:embed="rId2"/>
          <a:stretch>
            <a:fillRect/>
          </a:stretch>
        </p:blipFill>
        <p:spPr>
          <a:xfrm>
            <a:off x="6248402" y="1690688"/>
            <a:ext cx="5270500" cy="40894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ACBC05-A1C5-0F8B-BEFD-3F00B55D0EFD}"/>
                  </a:ext>
                </a:extLst>
              </p:cNvPr>
              <p:cNvSpPr txBox="1"/>
              <p:nvPr/>
            </p:nvSpPr>
            <p:spPr>
              <a:xfrm>
                <a:off x="578224" y="1815353"/>
                <a:ext cx="5365376"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IW estimator largely overestimate </a:t>
                </a:r>
                <a14:m>
                  <m:oMath xmlns:m="http://schemas.openxmlformats.org/officeDocument/2006/math">
                    <m:r>
                      <a:rPr lang="en-US" sz="2800" i="1" dirty="0" smtClean="0">
                        <a:latin typeface="Cambria Math" panose="02040503050406030204" pitchFamily="18" charset="0"/>
                      </a:rPr>
                      <m:t>𝑣</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𝜋</m:t>
                        </m:r>
                      </m:e>
                    </m:d>
                  </m:oMath>
                </a14:m>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PIW estimator largely underestimate </a:t>
                </a:r>
                <a14:m>
                  <m:oMath xmlns:m="http://schemas.openxmlformats.org/officeDocument/2006/math">
                    <m:r>
                      <a:rPr lang="en-US" sz="2800" i="1" dirty="0" smtClean="0">
                        <a:latin typeface="Cambria Math" panose="02040503050406030204" pitchFamily="18" charset="0"/>
                      </a:rPr>
                      <m:t>𝑣</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𝜋</m:t>
                        </m:r>
                      </m:e>
                    </m:d>
                  </m:oMath>
                </a14:m>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PIW-IX estimator reasonably underestimate </a:t>
                </a:r>
                <a14:m>
                  <m:oMath xmlns:m="http://schemas.openxmlformats.org/officeDocument/2006/math">
                    <m:r>
                      <a:rPr lang="en-US" sz="2800" i="1" dirty="0" smtClean="0">
                        <a:latin typeface="Cambria Math" panose="02040503050406030204" pitchFamily="18" charset="0"/>
                      </a:rPr>
                      <m:t>𝑣</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𝜋</m:t>
                        </m:r>
                      </m:e>
                    </m:d>
                  </m:oMath>
                </a14:m>
                <a:endParaRPr lang="en-US" sz="2800" dirty="0"/>
              </a:p>
            </p:txBody>
          </p:sp>
        </mc:Choice>
        <mc:Fallback xmlns="">
          <p:sp>
            <p:nvSpPr>
              <p:cNvPr id="5" name="TextBox 4">
                <a:extLst>
                  <a:ext uri="{FF2B5EF4-FFF2-40B4-BE49-F238E27FC236}">
                    <a16:creationId xmlns:a16="http://schemas.microsoft.com/office/drawing/2014/main" id="{F7ACBC05-A1C5-0F8B-BEFD-3F00B55D0EFD}"/>
                  </a:ext>
                </a:extLst>
              </p:cNvPr>
              <p:cNvSpPr txBox="1">
                <a:spLocks noRot="1" noChangeAspect="1" noMove="1" noResize="1" noEditPoints="1" noAdjustHandles="1" noChangeArrowheads="1" noChangeShapeType="1" noTextEdit="1"/>
              </p:cNvSpPr>
              <p:nvPr/>
            </p:nvSpPr>
            <p:spPr>
              <a:xfrm>
                <a:off x="578224" y="1815353"/>
                <a:ext cx="5365376" cy="3539430"/>
              </a:xfrm>
              <a:prstGeom prst="rect">
                <a:avLst/>
              </a:prstGeom>
              <a:blipFill>
                <a:blip r:embed="rId3"/>
                <a:stretch>
                  <a:fillRect l="-2123" t="-2151" r="-3302" b="-3943"/>
                </a:stretch>
              </a:blipFill>
            </p:spPr>
            <p:txBody>
              <a:bodyPr/>
              <a:lstStyle/>
              <a:p>
                <a:r>
                  <a:rPr lang="en-US">
                    <a:noFill/>
                  </a:rPr>
                  <a:t> </a:t>
                </a:r>
              </a:p>
            </p:txBody>
          </p:sp>
        </mc:Fallback>
      </mc:AlternateContent>
    </p:spTree>
    <p:extLst>
      <p:ext uri="{BB962C8B-B14F-4D97-AF65-F5344CB8AC3E}">
        <p14:creationId xmlns:p14="http://schemas.microsoft.com/office/powerpoint/2010/main" val="376894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A22-293B-5677-4E50-3964CD2518A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B5FDD94-6C06-A51A-F9B4-89F45BDBC0F2}"/>
              </a:ext>
            </a:extLst>
          </p:cNvPr>
          <p:cNvSpPr>
            <a:spLocks noGrp="1"/>
          </p:cNvSpPr>
          <p:nvPr>
            <p:ph idx="1"/>
          </p:nvPr>
        </p:nvSpPr>
        <p:spPr/>
        <p:txBody>
          <a:bodyPr>
            <a:normAutofit lnSpcReduction="10000"/>
          </a:bodyPr>
          <a:lstStyle/>
          <a:p>
            <a:r>
              <a:rPr lang="en-US" dirty="0"/>
              <a:t>To solve offline contextual bandits, we want to have good estimator</a:t>
            </a:r>
          </a:p>
          <a:p>
            <a:pPr marL="0" indent="0">
              <a:buNone/>
            </a:pPr>
            <a:endParaRPr lang="en-US" dirty="0"/>
          </a:p>
          <a:p>
            <a:endParaRPr lang="en-US" dirty="0"/>
          </a:p>
          <a:p>
            <a:r>
              <a:rPr lang="en-US" dirty="0"/>
              <a:t>We first use IW estimator</a:t>
            </a:r>
          </a:p>
          <a:p>
            <a:pPr lvl="1"/>
            <a:r>
              <a:rPr lang="en-US" dirty="0"/>
              <a:t>IW estimator is heavy-tail and largely over estimate </a:t>
            </a:r>
          </a:p>
          <a:p>
            <a:r>
              <a:rPr lang="en-US" dirty="0"/>
              <a:t>We then adjust with pessimistic policy PIWO</a:t>
            </a:r>
          </a:p>
          <a:p>
            <a:pPr lvl="1"/>
            <a:r>
              <a:rPr lang="en-US" dirty="0"/>
              <a:t>PIWO estimator uses one tool for both upper and lower tail – not desirable since the estimator is </a:t>
            </a:r>
            <a:r>
              <a:rPr lang="en-US" dirty="0" err="1"/>
              <a:t>asymetric</a:t>
            </a:r>
            <a:r>
              <a:rPr lang="en-US" dirty="0"/>
              <a:t> </a:t>
            </a:r>
          </a:p>
          <a:p>
            <a:r>
              <a:rPr lang="en-US" dirty="0"/>
              <a:t>Finally, we use IX estimator who nicely controls both upper and lower tail.</a:t>
            </a:r>
          </a:p>
        </p:txBody>
      </p:sp>
      <p:pic>
        <p:nvPicPr>
          <p:cNvPr id="4" name="Picture 3">
            <a:extLst>
              <a:ext uri="{FF2B5EF4-FFF2-40B4-BE49-F238E27FC236}">
                <a16:creationId xmlns:a16="http://schemas.microsoft.com/office/drawing/2014/main" id="{F3AF58CF-4B84-4211-1DD4-7C269843C32C}"/>
              </a:ext>
            </a:extLst>
          </p:cNvPr>
          <p:cNvPicPr>
            <a:picLocks noChangeAspect="1"/>
          </p:cNvPicPr>
          <p:nvPr/>
        </p:nvPicPr>
        <p:blipFill>
          <a:blip r:embed="rId2"/>
          <a:stretch>
            <a:fillRect/>
          </a:stretch>
        </p:blipFill>
        <p:spPr>
          <a:xfrm>
            <a:off x="3376592" y="2245659"/>
            <a:ext cx="5665695" cy="1075765"/>
          </a:xfrm>
          <a:prstGeom prst="rect">
            <a:avLst/>
          </a:prstGeom>
        </p:spPr>
      </p:pic>
    </p:spTree>
    <p:extLst>
      <p:ext uri="{BB962C8B-B14F-4D97-AF65-F5344CB8AC3E}">
        <p14:creationId xmlns:p14="http://schemas.microsoft.com/office/powerpoint/2010/main" val="268622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Online Contextual Bandits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5"/>
                <a:ext cx="10515600" cy="4913008"/>
              </a:xfrm>
            </p:spPr>
            <p:txBody>
              <a:bodyPr>
                <a:normAutofit fontScale="92500" lnSpcReduction="10000"/>
              </a:bodyPr>
              <a:lstStyle/>
              <a:p>
                <a:r>
                  <a:rPr lang="en-US" dirty="0"/>
                  <a:t>Example: single-round medical treatment</a:t>
                </a:r>
              </a:p>
              <a:p>
                <a:r>
                  <a:rPr lang="en-US" dirty="0"/>
                  <a:t>Protocol: 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context </a:t>
                </a:r>
                <a14:m>
                  <m:oMath xmlns:m="http://schemas.openxmlformats.org/officeDocument/2006/math">
                    <m:sSub>
                      <m:sSubPr>
                        <m:ctrlPr>
                          <a:rPr lang="en-US" b="0" i="1" smtClean="0">
                            <a:solidFill>
                              <a:srgbClr val="FF0000"/>
                            </a:solidFill>
                            <a:latin typeface="Cambria Math" panose="02040503050406030204" pitchFamily="18" charset="0"/>
                          </a:rPr>
                        </m:ctrlPr>
                      </m:sSubPr>
                      <m:e>
                        <m:r>
                          <m:rPr>
                            <m:sty m:val="p"/>
                          </m:rPr>
                          <a:rPr lang="en-US" i="1">
                            <a:solidFill>
                              <a:srgbClr val="FF0000"/>
                            </a:solidFill>
                            <a:latin typeface="Cambria Math" panose="02040503050406030204" pitchFamily="18" charset="0"/>
                          </a:rPr>
                          <m:t>X</m:t>
                        </m:r>
                      </m:e>
                      <m:sub>
                        <m:r>
                          <a:rPr lang="en-US" b="0" i="1" smtClean="0">
                            <a:solidFill>
                              <a:srgbClr val="FF0000"/>
                            </a:solidFill>
                            <a:latin typeface="Cambria Math" panose="02040503050406030204" pitchFamily="18" charset="0"/>
                          </a:rPr>
                          <m:t>𝑡</m:t>
                        </m:r>
                      </m:sub>
                    </m:sSub>
                    <m:r>
                      <a:rPr lang="vi-VN" b="0" i="1" smtClean="0">
                        <a:solidFill>
                          <a:srgbClr val="FF0000"/>
                        </a:solidFill>
                        <a:latin typeface="Cambria Math" panose="02040503050406030204" pitchFamily="18" charset="0"/>
                      </a:rPr>
                      <m:t>~</m:t>
                    </m:r>
                    <m:r>
                      <a:rPr lang="vi-VN" b="0" i="1" smtClean="0">
                        <a:solidFill>
                          <a:srgbClr val="FF0000"/>
                        </a:solidFill>
                        <a:latin typeface="Cambria Math" panose="02040503050406030204" pitchFamily="18" charset="0"/>
                      </a:rPr>
                      <m:t>𝝂</m:t>
                    </m:r>
                  </m:oMath>
                </a14:m>
                <a:endParaRPr lang="en-US" dirty="0"/>
              </a:p>
              <a:p>
                <a:pPr lvl="1"/>
                <a:r>
                  <a:rPr lang="en-US" dirty="0"/>
                  <a:t>Takes an action </a:t>
                </a:r>
                <a14:m>
                  <m:oMath xmlns:m="http://schemas.openxmlformats.org/officeDocument/2006/math">
                    <m:sSub>
                      <m:sSubPr>
                        <m:ctrlPr>
                          <a:rPr lang="en-US" b="0" i="1" dirty="0" smtClean="0">
                            <a:solidFill>
                              <a:schemeClr val="accent1"/>
                            </a:solidFill>
                            <a:latin typeface="Cambria Math" panose="02040503050406030204" pitchFamily="18" charset="0"/>
                          </a:rPr>
                        </m:ctrlPr>
                      </m:sSubPr>
                      <m:e>
                        <m:r>
                          <m:rPr>
                            <m:sty m:val="p"/>
                          </m:rPr>
                          <a:rPr lang="en-US" i="1" dirty="0">
                            <a:solidFill>
                              <a:schemeClr val="accent1"/>
                            </a:solidFill>
                            <a:latin typeface="Cambria Math" panose="02040503050406030204" pitchFamily="18" charset="0"/>
                          </a:rPr>
                          <m:t>A</m:t>
                        </m:r>
                      </m:e>
                      <m:sub>
                        <m:r>
                          <a:rPr lang="en-US" b="0" i="1" dirty="0" smtClean="0">
                            <a:solidFill>
                              <a:schemeClr val="accent1"/>
                            </a:solidFill>
                            <a:latin typeface="Cambria Math" panose="02040503050406030204" pitchFamily="18" charset="0"/>
                          </a:rPr>
                          <m:t>𝑡</m:t>
                        </m:r>
                      </m:sub>
                    </m:sSub>
                    <m:r>
                      <a:rPr lang="vi-VN" b="0" i="1" dirty="0" smtClean="0">
                        <a:solidFill>
                          <a:schemeClr val="accent1"/>
                        </a:solidFill>
                        <a:latin typeface="Cambria Math" panose="02040503050406030204" pitchFamily="18" charset="0"/>
                      </a:rPr>
                      <m:t>∊ </m:t>
                    </m:r>
                    <m:r>
                      <a:rPr lang="vi-VN" b="0" i="1" dirty="0" smtClean="0">
                        <a:solidFill>
                          <a:schemeClr val="accent1"/>
                        </a:solidFill>
                        <a:latin typeface="Cambria Math" panose="02040503050406030204" pitchFamily="18" charset="0"/>
                      </a:rPr>
                      <m:t>𝒜</m:t>
                    </m:r>
                  </m:oMath>
                </a14:m>
                <a:r>
                  <a:rPr lang="en-US" dirty="0"/>
                  <a:t> </a:t>
                </a:r>
              </a:p>
              <a:p>
                <a:pPr lvl="1"/>
                <a:r>
                  <a:rPr lang="en-US" dirty="0"/>
                  <a:t>Receives reward </a:t>
                </a:r>
                <a14:m>
                  <m:oMath xmlns:m="http://schemas.openxmlformats.org/officeDocument/2006/math">
                    <m:sSub>
                      <m:sSubPr>
                        <m:ctrlPr>
                          <a:rPr lang="en-US" b="0" i="1" dirty="0" smtClean="0">
                            <a:solidFill>
                              <a:schemeClr val="accent2"/>
                            </a:solidFill>
                            <a:latin typeface="Cambria Math" panose="02040503050406030204" pitchFamily="18" charset="0"/>
                          </a:rPr>
                        </m:ctrlPr>
                      </m:sSubPr>
                      <m:e>
                        <m:r>
                          <m:rPr>
                            <m:sty m:val="p"/>
                          </m:rPr>
                          <a:rPr lang="en-US" i="1" dirty="0">
                            <a:solidFill>
                              <a:schemeClr val="accent2"/>
                            </a:solidFill>
                            <a:latin typeface="Cambria Math" panose="02040503050406030204" pitchFamily="18" charset="0"/>
                          </a:rPr>
                          <m:t>R</m:t>
                        </m:r>
                      </m:e>
                      <m:sub>
                        <m:r>
                          <a:rPr lang="en-US" b="0" i="1" dirty="0" smtClean="0">
                            <a:solidFill>
                              <a:schemeClr val="accent2"/>
                            </a:solidFill>
                            <a:latin typeface="Cambria Math" panose="02040503050406030204" pitchFamily="18" charset="0"/>
                          </a:rPr>
                          <m:t>𝑡</m:t>
                        </m:r>
                      </m:sub>
                    </m:sSub>
                    <m:r>
                      <a:rPr lang="vi-VN" b="0" i="1" dirty="0" smtClean="0">
                        <a:solidFill>
                          <a:schemeClr val="accent2"/>
                        </a:solidFill>
                        <a:latin typeface="Cambria Math" panose="02040503050406030204" pitchFamily="18" charset="0"/>
                      </a:rPr>
                      <m:t>= </m:t>
                    </m:r>
                    <m:r>
                      <m:rPr>
                        <m:sty m:val="p"/>
                      </m:rPr>
                      <a:rPr lang="vi-VN" i="1" dirty="0">
                        <a:solidFill>
                          <a:schemeClr val="accent2"/>
                        </a:solidFill>
                        <a:latin typeface="Cambria Math" panose="02040503050406030204" pitchFamily="18" charset="0"/>
                      </a:rPr>
                      <m:t>r</m:t>
                    </m:r>
                    <m:d>
                      <m:dPr>
                        <m:ctrlPr>
                          <a:rPr lang="vi-VN" b="0" i="1" dirty="0" smtClean="0">
                            <a:solidFill>
                              <a:schemeClr val="accent2"/>
                            </a:solidFill>
                            <a:latin typeface="Cambria Math" panose="02040503050406030204" pitchFamily="18" charset="0"/>
                          </a:rPr>
                        </m:ctrlPr>
                      </m:dPr>
                      <m:e>
                        <m:sSub>
                          <m:sSubPr>
                            <m:ctrlPr>
                              <a:rPr lang="vi-VN" b="0" i="1" dirty="0" smtClean="0">
                                <a:solidFill>
                                  <a:schemeClr val="accent2"/>
                                </a:solidFill>
                                <a:latin typeface="Cambria Math" panose="02040503050406030204" pitchFamily="18" charset="0"/>
                              </a:rPr>
                            </m:ctrlPr>
                          </m:sSubPr>
                          <m:e>
                            <m:r>
                              <m:rPr>
                                <m:sty m:val="p"/>
                              </m:rPr>
                              <a:rPr lang="vi-VN" i="1" dirty="0">
                                <a:solidFill>
                                  <a:schemeClr val="accent2"/>
                                </a:solidFill>
                                <a:latin typeface="Cambria Math" panose="02040503050406030204" pitchFamily="18" charset="0"/>
                              </a:rPr>
                              <m:t>X</m:t>
                            </m:r>
                          </m:e>
                          <m:sub>
                            <m:r>
                              <m:rPr>
                                <m:sty m:val="p"/>
                              </m:rPr>
                              <a:rPr lang="vi-VN" i="1" dirty="0">
                                <a:solidFill>
                                  <a:schemeClr val="accent2"/>
                                </a:solidFill>
                                <a:latin typeface="Cambria Math" panose="02040503050406030204" pitchFamily="18" charset="0"/>
                              </a:rPr>
                              <m:t>t</m:t>
                            </m:r>
                          </m:sub>
                        </m:sSub>
                        <m:r>
                          <a:rPr lang="vi-VN" b="0" i="1" dirty="0" smtClean="0">
                            <a:solidFill>
                              <a:schemeClr val="accent2"/>
                            </a:solidFill>
                            <a:latin typeface="Cambria Math" panose="02040503050406030204" pitchFamily="18" charset="0"/>
                          </a:rPr>
                          <m:t>,</m:t>
                        </m:r>
                        <m:sSub>
                          <m:sSubPr>
                            <m:ctrlPr>
                              <a:rPr lang="vi-VN" b="0" i="1" dirty="0" smtClean="0">
                                <a:solidFill>
                                  <a:schemeClr val="accent2"/>
                                </a:solidFill>
                                <a:latin typeface="Cambria Math" panose="02040503050406030204" pitchFamily="18" charset="0"/>
                              </a:rPr>
                            </m:ctrlPr>
                          </m:sSubPr>
                          <m:e>
                            <m:r>
                              <m:rPr>
                                <m:sty m:val="p"/>
                              </m:rPr>
                              <a:rPr lang="vi-VN" i="1" dirty="0">
                                <a:solidFill>
                                  <a:schemeClr val="accent2"/>
                                </a:solidFill>
                                <a:latin typeface="Cambria Math" panose="02040503050406030204" pitchFamily="18" charset="0"/>
                              </a:rPr>
                              <m:t>A</m:t>
                            </m:r>
                          </m:e>
                          <m:sub>
                            <m:r>
                              <m:rPr>
                                <m:sty m:val="p"/>
                              </m:rPr>
                              <a:rPr lang="vi-VN" i="1" dirty="0">
                                <a:solidFill>
                                  <a:schemeClr val="accent2"/>
                                </a:solidFill>
                                <a:latin typeface="Cambria Math" panose="02040503050406030204" pitchFamily="18" charset="0"/>
                              </a:rPr>
                              <m:t>t</m:t>
                            </m:r>
                          </m:sub>
                        </m:sSub>
                      </m:e>
                    </m:d>
                    <m:r>
                      <a:rPr lang="vi-VN" b="0" i="1" dirty="0" smtClean="0">
                        <a:solidFill>
                          <a:schemeClr val="accent2"/>
                        </a:solidFill>
                        <a:latin typeface="Cambria Math" panose="02040503050406030204" pitchFamily="18" charset="0"/>
                      </a:rPr>
                      <m:t>+</m:t>
                    </m:r>
                    <m:sSub>
                      <m:sSubPr>
                        <m:ctrlPr>
                          <a:rPr lang="en-US" b="0" i="1" dirty="0" smtClean="0">
                            <a:solidFill>
                              <a:schemeClr val="accent2"/>
                            </a:solidFill>
                            <a:latin typeface="Cambria Math" panose="02040503050406030204" pitchFamily="18" charset="0"/>
                          </a:rPr>
                        </m:ctrlPr>
                      </m:sSubPr>
                      <m:e>
                        <m:r>
                          <a:rPr lang="vi-VN" b="0" i="1" dirty="0" smtClean="0">
                            <a:solidFill>
                              <a:schemeClr val="accent2"/>
                            </a:solidFill>
                            <a:latin typeface="Cambria Math" panose="02040503050406030204" pitchFamily="18" charset="0"/>
                          </a:rPr>
                          <m:t>𝜀</m:t>
                        </m:r>
                      </m:e>
                      <m:sub>
                        <m:r>
                          <a:rPr lang="en-US" b="0" i="1" dirty="0" smtClean="0">
                            <a:solidFill>
                              <a:schemeClr val="accent2"/>
                            </a:solidFill>
                            <a:latin typeface="Cambria Math" panose="02040503050406030204" pitchFamily="18" charset="0"/>
                          </a:rPr>
                          <m:t>𝑡</m:t>
                        </m:r>
                      </m:sub>
                    </m:sSub>
                  </m:oMath>
                </a14:m>
                <a:endParaRPr lang="en-US" dirty="0"/>
              </a:p>
              <a:p>
                <a:r>
                  <a:rPr lang="en-US" dirty="0"/>
                  <a:t>Goal:</a:t>
                </a:r>
              </a:p>
              <a:p>
                <a:pPr lvl="1"/>
                <a:r>
                  <a:rPr lang="en-US" dirty="0"/>
                  <a:t>Online policy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𝜋</m:t>
                        </m:r>
                      </m:e>
                    </m:acc>
                  </m:oMath>
                </a14:m>
                <a:r>
                  <a:rPr lang="en-US" dirty="0"/>
                  <a:t> that minimizes the </a:t>
                </a:r>
              </a:p>
              <a:p>
                <a:pPr marL="457200" lvl="1" indent="0">
                  <a:buNone/>
                </a:pPr>
                <a:r>
                  <a:rPr lang="en-US" dirty="0"/>
                  <a:t>	expected cumulative regret </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	compared against the optimal policy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𝜋</m:t>
                        </m:r>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5"/>
                <a:ext cx="10515600" cy="4913008"/>
              </a:xfrm>
              <a:blipFill>
                <a:blip r:embed="rId3"/>
                <a:stretch>
                  <a:fillRect l="-965" t="-232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589147" y="2472642"/>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736868" cy="369332"/>
            </a:xfrm>
            <a:prstGeom prst="rect">
              <a:avLst/>
            </a:prstGeom>
            <a:noFill/>
          </p:spPr>
          <p:txBody>
            <a:bodyPr wrap="none" rtlCol="0">
              <a:spAutoFit/>
            </a:bodyPr>
            <a:lstStyle/>
            <a:p>
              <a:r>
                <a:rPr lang="en-US" dirty="0"/>
                <a:t>Agent</a:t>
              </a:r>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493972" y="2463934"/>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6"/>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058753" y="3524768"/>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𝑅</m:t>
                              </m:r>
                            </m:e>
                            <m:sub>
                              <m:r>
                                <a:rPr lang="en-US" b="0" i="1" dirty="0" smtClean="0">
                                  <a:solidFill>
                                    <a:schemeClr val="accent2"/>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7"/>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8"/>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030451" y="3039006"/>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accent1">
                                      <a:lumMod val="75000"/>
                                    </a:schemeClr>
                                  </a:solidFill>
                                  <a:latin typeface="Cambria Math" panose="02040503050406030204" pitchFamily="18" charset="0"/>
                                </a:rPr>
                              </m:ctrlPr>
                            </m:sSubPr>
                            <m:e>
                              <m:r>
                                <a:rPr lang="en-US" b="0" i="1" dirty="0" smtClean="0">
                                  <a:solidFill>
                                    <a:schemeClr val="accent1">
                                      <a:lumMod val="75000"/>
                                    </a:schemeClr>
                                  </a:solidFill>
                                  <a:latin typeface="Cambria Math" panose="02040503050406030204" pitchFamily="18" charset="0"/>
                                </a:rPr>
                                <m:t>𝐴</m:t>
                              </m:r>
                            </m:e>
                            <m:sub>
                              <m:r>
                                <a:rPr lang="en-US" b="0" i="1" dirty="0" smtClean="0">
                                  <a:solidFill>
                                    <a:schemeClr val="accent1">
                                      <a:lumMod val="75000"/>
                                    </a:schemeClr>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9"/>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10"/>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030451" y="2332864"/>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𝑋</m:t>
                              </m:r>
                            </m:e>
                            <m:sub>
                              <m:r>
                                <a:rPr lang="en-US" i="1" dirty="0">
                                  <a:solidFill>
                                    <a:srgbClr val="FF0000"/>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1"/>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2"/>
            <a:stretch>
              <a:fillRect/>
            </a:stretch>
          </p:blipFill>
          <p:spPr>
            <a:xfrm>
              <a:off x="8556507" y="3562095"/>
              <a:ext cx="548358" cy="542462"/>
            </a:xfrm>
            <a:prstGeom prst="rect">
              <a:avLst/>
            </a:prstGeom>
          </p:spPr>
        </p:pic>
      </p:grpSp>
      <p:sp>
        <p:nvSpPr>
          <p:cNvPr id="29" name="TextBox 28">
            <a:extLst>
              <a:ext uri="{FF2B5EF4-FFF2-40B4-BE49-F238E27FC236}">
                <a16:creationId xmlns:a16="http://schemas.microsoft.com/office/drawing/2014/main" id="{837184DB-19DE-F641-EB09-6C3858A93421}"/>
              </a:ext>
            </a:extLst>
          </p:cNvPr>
          <p:cNvSpPr txBox="1"/>
          <p:nvPr/>
        </p:nvSpPr>
        <p:spPr>
          <a:xfrm>
            <a:off x="14580973" y="6882714"/>
            <a:ext cx="184731" cy="369332"/>
          </a:xfrm>
          <a:prstGeom prst="rect">
            <a:avLst/>
          </a:prstGeom>
          <a:noFill/>
        </p:spPr>
        <p:txBody>
          <a:bodyPr wrap="none" rtlCol="0">
            <a:spAutoFit/>
          </a:bodyPr>
          <a:lstStyle/>
          <a:p>
            <a:endParaRPr lang="en-US"/>
          </a:p>
        </p:txBody>
      </p:sp>
      <p:pic>
        <p:nvPicPr>
          <p:cNvPr id="54" name="Picture 53">
            <a:extLst>
              <a:ext uri="{FF2B5EF4-FFF2-40B4-BE49-F238E27FC236}">
                <a16:creationId xmlns:a16="http://schemas.microsoft.com/office/drawing/2014/main" id="{717923FF-D06A-6FB5-0E85-542658D468E5}"/>
              </a:ext>
            </a:extLst>
          </p:cNvPr>
          <p:cNvPicPr>
            <a:picLocks noChangeAspect="1"/>
          </p:cNvPicPr>
          <p:nvPr/>
        </p:nvPicPr>
        <p:blipFill>
          <a:blip r:embed="rId13"/>
          <a:stretch>
            <a:fillRect/>
          </a:stretch>
        </p:blipFill>
        <p:spPr>
          <a:xfrm>
            <a:off x="2303930" y="4846902"/>
            <a:ext cx="8514612" cy="1218113"/>
          </a:xfrm>
          <a:prstGeom prst="rect">
            <a:avLst/>
          </a:prstGeom>
        </p:spPr>
      </p:pic>
    </p:spTree>
    <p:extLst>
      <p:ext uri="{BB962C8B-B14F-4D97-AF65-F5344CB8AC3E}">
        <p14:creationId xmlns:p14="http://schemas.microsoft.com/office/powerpoint/2010/main" val="33528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85FBF-4A09-0843-5595-9A63B6DFF469}"/>
              </a:ext>
            </a:extLst>
          </p:cNvPr>
          <p:cNvSpPr>
            <a:spLocks noGrp="1"/>
          </p:cNvSpPr>
          <p:nvPr>
            <p:ph type="title"/>
          </p:nvPr>
        </p:nvSpPr>
        <p:spPr>
          <a:xfrm>
            <a:off x="775469" y="1947817"/>
            <a:ext cx="10640754" cy="775845"/>
          </a:xfrm>
        </p:spPr>
        <p:txBody>
          <a:bodyPr vert="horz" lIns="91440" tIns="45720" rIns="91440" bIns="45720" rtlCol="0" anchor="b">
            <a:normAutofit/>
          </a:bodyPr>
          <a:lstStyle/>
          <a:p>
            <a:pPr algn="ctr"/>
            <a:r>
              <a:rPr lang="en-US" kern="1200" dirty="0">
                <a:solidFill>
                  <a:schemeClr val="tx2"/>
                </a:solidFill>
                <a:latin typeface="+mj-lt"/>
                <a:ea typeface="+mj-ea"/>
                <a:cs typeface="+mj-cs"/>
              </a:rPr>
              <a:t>Thank you for listening!</a:t>
            </a:r>
          </a:p>
        </p:txBody>
      </p:sp>
      <p:grpSp>
        <p:nvGrpSpPr>
          <p:cNvPr id="36" name="Group 3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7" name="Freeform: Shape 3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Handshake">
            <a:extLst>
              <a:ext uri="{FF2B5EF4-FFF2-40B4-BE49-F238E27FC236}">
                <a16:creationId xmlns:a16="http://schemas.microsoft.com/office/drawing/2014/main" id="{55D59F65-6464-67EF-0F40-FA426E9EC4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7563" y="3856807"/>
            <a:ext cx="2836567" cy="2836567"/>
          </a:xfrm>
          <a:prstGeom prst="rect">
            <a:avLst/>
          </a:prstGeom>
        </p:spPr>
      </p:pic>
      <p:grpSp>
        <p:nvGrpSpPr>
          <p:cNvPr id="42" name="Group 4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3" name="Freeform: Shape 4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FD9ECBC-0E2C-D871-FD10-81C60A07D009}"/>
              </a:ext>
            </a:extLst>
          </p:cNvPr>
          <p:cNvSpPr txBox="1"/>
          <p:nvPr/>
        </p:nvSpPr>
        <p:spPr>
          <a:xfrm>
            <a:off x="5459507" y="2828569"/>
            <a:ext cx="941294" cy="461665"/>
          </a:xfrm>
          <a:prstGeom prst="rect">
            <a:avLst/>
          </a:prstGeom>
          <a:noFill/>
        </p:spPr>
        <p:txBody>
          <a:bodyPr wrap="square" rtlCol="0">
            <a:spAutoFit/>
          </a:bodyPr>
          <a:lstStyle/>
          <a:p>
            <a:r>
              <a:rPr lang="en-US" sz="2400" dirty="0"/>
              <a:t>Q &amp; A</a:t>
            </a:r>
          </a:p>
        </p:txBody>
      </p:sp>
    </p:spTree>
    <p:extLst>
      <p:ext uri="{BB962C8B-B14F-4D97-AF65-F5344CB8AC3E}">
        <p14:creationId xmlns:p14="http://schemas.microsoft.com/office/powerpoint/2010/main" val="21001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7C24-08B6-2C73-339E-56FD42909348}"/>
              </a:ext>
            </a:extLst>
          </p:cNvPr>
          <p:cNvSpPr>
            <a:spLocks noGrp="1"/>
          </p:cNvSpPr>
          <p:nvPr>
            <p:ph type="title"/>
          </p:nvPr>
        </p:nvSpPr>
        <p:spPr/>
        <p:txBody>
          <a:bodyPr/>
          <a:lstStyle/>
          <a:p>
            <a:r>
              <a:rPr lang="en-US" dirty="0"/>
              <a:t>Contextual Bandits Schematic</a:t>
            </a:r>
          </a:p>
        </p:txBody>
      </p:sp>
      <p:pic>
        <p:nvPicPr>
          <p:cNvPr id="7" name="Content Placeholder 6">
            <a:extLst>
              <a:ext uri="{FF2B5EF4-FFF2-40B4-BE49-F238E27FC236}">
                <a16:creationId xmlns:a16="http://schemas.microsoft.com/office/drawing/2014/main" id="{99D49CF2-B112-0403-A19F-1F90B55AA93F}"/>
              </a:ext>
            </a:extLst>
          </p:cNvPr>
          <p:cNvPicPr>
            <a:picLocks noGrp="1" noChangeAspect="1"/>
          </p:cNvPicPr>
          <p:nvPr>
            <p:ph idx="1"/>
          </p:nvPr>
        </p:nvPicPr>
        <p:blipFill>
          <a:blip r:embed="rId2"/>
          <a:stretch>
            <a:fillRect/>
          </a:stretch>
        </p:blipFill>
        <p:spPr>
          <a:xfrm>
            <a:off x="2388973" y="1690688"/>
            <a:ext cx="7414054" cy="4666229"/>
          </a:xfrm>
          <a:prstGeom prst="rect">
            <a:avLst/>
          </a:prstGeom>
        </p:spPr>
      </p:pic>
      <p:sp>
        <p:nvSpPr>
          <p:cNvPr id="8" name="Rectangle 7">
            <a:extLst>
              <a:ext uri="{FF2B5EF4-FFF2-40B4-BE49-F238E27FC236}">
                <a16:creationId xmlns:a16="http://schemas.microsoft.com/office/drawing/2014/main" id="{FCAE8525-5FFB-4C33-D672-5B4794DDC292}"/>
              </a:ext>
            </a:extLst>
          </p:cNvPr>
          <p:cNvSpPr/>
          <p:nvPr/>
        </p:nvSpPr>
        <p:spPr>
          <a:xfrm>
            <a:off x="3818238" y="1878227"/>
            <a:ext cx="1396313" cy="28420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Callout 8">
            <a:extLst>
              <a:ext uri="{FF2B5EF4-FFF2-40B4-BE49-F238E27FC236}">
                <a16:creationId xmlns:a16="http://schemas.microsoft.com/office/drawing/2014/main" id="{CDC83130-ACB0-E406-2E26-E2DCA640A614}"/>
              </a:ext>
            </a:extLst>
          </p:cNvPr>
          <p:cNvSpPr/>
          <p:nvPr/>
        </p:nvSpPr>
        <p:spPr>
          <a:xfrm>
            <a:off x="5498757" y="1690688"/>
            <a:ext cx="1742302" cy="329641"/>
          </a:xfrm>
          <a:prstGeom prst="wedgeEllipseCallout">
            <a:avLst>
              <a:gd name="adj1" fmla="val -68465"/>
              <a:gd name="adj2" fmla="val 58752"/>
            </a:avLst>
          </a:prstGeom>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Context x</a:t>
            </a:r>
          </a:p>
        </p:txBody>
      </p:sp>
      <p:sp>
        <p:nvSpPr>
          <p:cNvPr id="10" name="Rectangle 9">
            <a:extLst>
              <a:ext uri="{FF2B5EF4-FFF2-40B4-BE49-F238E27FC236}">
                <a16:creationId xmlns:a16="http://schemas.microsoft.com/office/drawing/2014/main" id="{5FB3148E-4703-E7E8-F500-8255DBFB86E5}"/>
              </a:ext>
            </a:extLst>
          </p:cNvPr>
          <p:cNvSpPr/>
          <p:nvPr/>
        </p:nvSpPr>
        <p:spPr>
          <a:xfrm>
            <a:off x="2388973" y="2767914"/>
            <a:ext cx="6273113" cy="3756454"/>
          </a:xfrm>
          <a:custGeom>
            <a:avLst/>
            <a:gdLst>
              <a:gd name="connsiteX0" fmla="*/ 0 w 6273113"/>
              <a:gd name="connsiteY0" fmla="*/ 0 h 3756454"/>
              <a:gd name="connsiteX1" fmla="*/ 634281 w 6273113"/>
              <a:gd name="connsiteY1" fmla="*/ 0 h 3756454"/>
              <a:gd name="connsiteX2" fmla="*/ 1143101 w 6273113"/>
              <a:gd name="connsiteY2" fmla="*/ 0 h 3756454"/>
              <a:gd name="connsiteX3" fmla="*/ 1965575 w 6273113"/>
              <a:gd name="connsiteY3" fmla="*/ 0 h 3756454"/>
              <a:gd name="connsiteX4" fmla="*/ 2599857 w 6273113"/>
              <a:gd name="connsiteY4" fmla="*/ 0 h 3756454"/>
              <a:gd name="connsiteX5" fmla="*/ 3234138 w 6273113"/>
              <a:gd name="connsiteY5" fmla="*/ 0 h 3756454"/>
              <a:gd name="connsiteX6" fmla="*/ 4056613 w 6273113"/>
              <a:gd name="connsiteY6" fmla="*/ 0 h 3756454"/>
              <a:gd name="connsiteX7" fmla="*/ 4628163 w 6273113"/>
              <a:gd name="connsiteY7" fmla="*/ 0 h 3756454"/>
              <a:gd name="connsiteX8" fmla="*/ 5450638 w 6273113"/>
              <a:gd name="connsiteY8" fmla="*/ 0 h 3756454"/>
              <a:gd name="connsiteX9" fmla="*/ 6273113 w 6273113"/>
              <a:gd name="connsiteY9" fmla="*/ 0 h 3756454"/>
              <a:gd name="connsiteX10" fmla="*/ 6273113 w 6273113"/>
              <a:gd name="connsiteY10" fmla="*/ 626076 h 3756454"/>
              <a:gd name="connsiteX11" fmla="*/ 6273113 w 6273113"/>
              <a:gd name="connsiteY11" fmla="*/ 1252151 h 3756454"/>
              <a:gd name="connsiteX12" fmla="*/ 6273113 w 6273113"/>
              <a:gd name="connsiteY12" fmla="*/ 1915792 h 3756454"/>
              <a:gd name="connsiteX13" fmla="*/ 6273113 w 6273113"/>
              <a:gd name="connsiteY13" fmla="*/ 2429174 h 3756454"/>
              <a:gd name="connsiteX14" fmla="*/ 6273113 w 6273113"/>
              <a:gd name="connsiteY14" fmla="*/ 3055249 h 3756454"/>
              <a:gd name="connsiteX15" fmla="*/ 6273113 w 6273113"/>
              <a:gd name="connsiteY15" fmla="*/ 3756454 h 3756454"/>
              <a:gd name="connsiteX16" fmla="*/ 5576100 w 6273113"/>
              <a:gd name="connsiteY16" fmla="*/ 3756454 h 3756454"/>
              <a:gd name="connsiteX17" fmla="*/ 4753626 w 6273113"/>
              <a:gd name="connsiteY17" fmla="*/ 3756454 h 3756454"/>
              <a:gd name="connsiteX18" fmla="*/ 4056613 w 6273113"/>
              <a:gd name="connsiteY18" fmla="*/ 3756454 h 3756454"/>
              <a:gd name="connsiteX19" fmla="*/ 3547794 w 6273113"/>
              <a:gd name="connsiteY19" fmla="*/ 3756454 h 3756454"/>
              <a:gd name="connsiteX20" fmla="*/ 2976244 w 6273113"/>
              <a:gd name="connsiteY20" fmla="*/ 3756454 h 3756454"/>
              <a:gd name="connsiteX21" fmla="*/ 2153769 w 6273113"/>
              <a:gd name="connsiteY21" fmla="*/ 3756454 h 3756454"/>
              <a:gd name="connsiteX22" fmla="*/ 1456756 w 6273113"/>
              <a:gd name="connsiteY22" fmla="*/ 3756454 h 3756454"/>
              <a:gd name="connsiteX23" fmla="*/ 885206 w 6273113"/>
              <a:gd name="connsiteY23" fmla="*/ 3756454 h 3756454"/>
              <a:gd name="connsiteX24" fmla="*/ 0 w 6273113"/>
              <a:gd name="connsiteY24" fmla="*/ 3756454 h 3756454"/>
              <a:gd name="connsiteX25" fmla="*/ 0 w 6273113"/>
              <a:gd name="connsiteY25" fmla="*/ 3243072 h 3756454"/>
              <a:gd name="connsiteX26" fmla="*/ 0 w 6273113"/>
              <a:gd name="connsiteY26" fmla="*/ 2729690 h 3756454"/>
              <a:gd name="connsiteX27" fmla="*/ 0 w 6273113"/>
              <a:gd name="connsiteY27" fmla="*/ 2066050 h 3756454"/>
              <a:gd name="connsiteX28" fmla="*/ 0 w 6273113"/>
              <a:gd name="connsiteY28" fmla="*/ 1515103 h 3756454"/>
              <a:gd name="connsiteX29" fmla="*/ 0 w 6273113"/>
              <a:gd name="connsiteY29" fmla="*/ 813898 h 3756454"/>
              <a:gd name="connsiteX30" fmla="*/ 0 w 6273113"/>
              <a:gd name="connsiteY30" fmla="*/ 0 h 375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73113" h="3756454" extrusionOk="0">
                <a:moveTo>
                  <a:pt x="0" y="0"/>
                </a:moveTo>
                <a:cubicBezTo>
                  <a:pt x="174789" y="11321"/>
                  <a:pt x="476961" y="7328"/>
                  <a:pt x="634281" y="0"/>
                </a:cubicBezTo>
                <a:cubicBezTo>
                  <a:pt x="791601" y="-7328"/>
                  <a:pt x="897291" y="15942"/>
                  <a:pt x="1143101" y="0"/>
                </a:cubicBezTo>
                <a:cubicBezTo>
                  <a:pt x="1388911" y="-15942"/>
                  <a:pt x="1721668" y="-6633"/>
                  <a:pt x="1965575" y="0"/>
                </a:cubicBezTo>
                <a:cubicBezTo>
                  <a:pt x="2209482" y="6633"/>
                  <a:pt x="2451151" y="2161"/>
                  <a:pt x="2599857" y="0"/>
                </a:cubicBezTo>
                <a:cubicBezTo>
                  <a:pt x="2748563" y="-2161"/>
                  <a:pt x="3033312" y="-31023"/>
                  <a:pt x="3234138" y="0"/>
                </a:cubicBezTo>
                <a:cubicBezTo>
                  <a:pt x="3434964" y="31023"/>
                  <a:pt x="3681181" y="-3448"/>
                  <a:pt x="4056613" y="0"/>
                </a:cubicBezTo>
                <a:cubicBezTo>
                  <a:pt x="4432046" y="3448"/>
                  <a:pt x="4437861" y="-15611"/>
                  <a:pt x="4628163" y="0"/>
                </a:cubicBezTo>
                <a:cubicBezTo>
                  <a:pt x="4818465" y="15611"/>
                  <a:pt x="5072385" y="-21010"/>
                  <a:pt x="5450638" y="0"/>
                </a:cubicBezTo>
                <a:cubicBezTo>
                  <a:pt x="5828891" y="21010"/>
                  <a:pt x="6017822" y="-20386"/>
                  <a:pt x="6273113" y="0"/>
                </a:cubicBezTo>
                <a:cubicBezTo>
                  <a:pt x="6264692" y="284904"/>
                  <a:pt x="6288189" y="323742"/>
                  <a:pt x="6273113" y="626076"/>
                </a:cubicBezTo>
                <a:cubicBezTo>
                  <a:pt x="6258037" y="928410"/>
                  <a:pt x="6268203" y="1085533"/>
                  <a:pt x="6273113" y="1252151"/>
                </a:cubicBezTo>
                <a:cubicBezTo>
                  <a:pt x="6278023" y="1418770"/>
                  <a:pt x="6276997" y="1649636"/>
                  <a:pt x="6273113" y="1915792"/>
                </a:cubicBezTo>
                <a:cubicBezTo>
                  <a:pt x="6269229" y="2181948"/>
                  <a:pt x="6276565" y="2247272"/>
                  <a:pt x="6273113" y="2429174"/>
                </a:cubicBezTo>
                <a:cubicBezTo>
                  <a:pt x="6269661" y="2611076"/>
                  <a:pt x="6281783" y="2778931"/>
                  <a:pt x="6273113" y="3055249"/>
                </a:cubicBezTo>
                <a:cubicBezTo>
                  <a:pt x="6264443" y="3331567"/>
                  <a:pt x="6244494" y="3430923"/>
                  <a:pt x="6273113" y="3756454"/>
                </a:cubicBezTo>
                <a:cubicBezTo>
                  <a:pt x="6118708" y="3774265"/>
                  <a:pt x="5845065" y="3784548"/>
                  <a:pt x="5576100" y="3756454"/>
                </a:cubicBezTo>
                <a:cubicBezTo>
                  <a:pt x="5307135" y="3728360"/>
                  <a:pt x="5103177" y="3736045"/>
                  <a:pt x="4753626" y="3756454"/>
                </a:cubicBezTo>
                <a:cubicBezTo>
                  <a:pt x="4404075" y="3776863"/>
                  <a:pt x="4248474" y="3737495"/>
                  <a:pt x="4056613" y="3756454"/>
                </a:cubicBezTo>
                <a:cubicBezTo>
                  <a:pt x="3864752" y="3775413"/>
                  <a:pt x="3693390" y="3735344"/>
                  <a:pt x="3547794" y="3756454"/>
                </a:cubicBezTo>
                <a:cubicBezTo>
                  <a:pt x="3402198" y="3777564"/>
                  <a:pt x="3107748" y="3760704"/>
                  <a:pt x="2976244" y="3756454"/>
                </a:cubicBezTo>
                <a:cubicBezTo>
                  <a:pt x="2844740" y="3752205"/>
                  <a:pt x="2463281" y="3736122"/>
                  <a:pt x="2153769" y="3756454"/>
                </a:cubicBezTo>
                <a:cubicBezTo>
                  <a:pt x="1844257" y="3776786"/>
                  <a:pt x="1678508" y="3726669"/>
                  <a:pt x="1456756" y="3756454"/>
                </a:cubicBezTo>
                <a:cubicBezTo>
                  <a:pt x="1235004" y="3786239"/>
                  <a:pt x="1093134" y="3767359"/>
                  <a:pt x="885206" y="3756454"/>
                </a:cubicBezTo>
                <a:cubicBezTo>
                  <a:pt x="677278" y="3745550"/>
                  <a:pt x="230165" y="3783307"/>
                  <a:pt x="0" y="3756454"/>
                </a:cubicBezTo>
                <a:cubicBezTo>
                  <a:pt x="320" y="3550733"/>
                  <a:pt x="7661" y="3395705"/>
                  <a:pt x="0" y="3243072"/>
                </a:cubicBezTo>
                <a:cubicBezTo>
                  <a:pt x="-7661" y="3090439"/>
                  <a:pt x="2512" y="2919680"/>
                  <a:pt x="0" y="2729690"/>
                </a:cubicBezTo>
                <a:cubicBezTo>
                  <a:pt x="-2512" y="2539700"/>
                  <a:pt x="-30410" y="2271287"/>
                  <a:pt x="0" y="2066050"/>
                </a:cubicBezTo>
                <a:cubicBezTo>
                  <a:pt x="30410" y="1860813"/>
                  <a:pt x="-26492" y="1780248"/>
                  <a:pt x="0" y="1515103"/>
                </a:cubicBezTo>
                <a:cubicBezTo>
                  <a:pt x="26492" y="1249958"/>
                  <a:pt x="-17747" y="1113685"/>
                  <a:pt x="0" y="813898"/>
                </a:cubicBezTo>
                <a:cubicBezTo>
                  <a:pt x="17747" y="514111"/>
                  <a:pt x="-30672" y="279537"/>
                  <a:pt x="0" y="0"/>
                </a:cubicBezTo>
                <a:close/>
              </a:path>
            </a:pathLst>
          </a:custGeom>
          <a:noFill/>
          <a:ln w="28575">
            <a:solidFill>
              <a:schemeClr val="accent1">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Callout 11">
            <a:extLst>
              <a:ext uri="{FF2B5EF4-FFF2-40B4-BE49-F238E27FC236}">
                <a16:creationId xmlns:a16="http://schemas.microsoft.com/office/drawing/2014/main" id="{1191EC31-C018-54EC-73DD-CEBF21061C73}"/>
              </a:ext>
            </a:extLst>
          </p:cNvPr>
          <p:cNvSpPr/>
          <p:nvPr/>
        </p:nvSpPr>
        <p:spPr>
          <a:xfrm>
            <a:off x="9156357" y="5266166"/>
            <a:ext cx="1804087" cy="726861"/>
          </a:xfrm>
          <a:prstGeom prst="wedgeEllipseCallout">
            <a:avLst>
              <a:gd name="adj1" fmla="val -102928"/>
              <a:gd name="adj2" fmla="val 30900"/>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Action a</a:t>
            </a:r>
          </a:p>
        </p:txBody>
      </p:sp>
      <p:sp>
        <p:nvSpPr>
          <p:cNvPr id="13" name="Explosion 1 12">
            <a:extLst>
              <a:ext uri="{FF2B5EF4-FFF2-40B4-BE49-F238E27FC236}">
                <a16:creationId xmlns:a16="http://schemas.microsoft.com/office/drawing/2014/main" id="{95F92778-E104-38E5-C205-3B87CFA17342}"/>
              </a:ext>
            </a:extLst>
          </p:cNvPr>
          <p:cNvSpPr/>
          <p:nvPr/>
        </p:nvSpPr>
        <p:spPr>
          <a:xfrm>
            <a:off x="4164227" y="3076832"/>
            <a:ext cx="1544595" cy="506627"/>
          </a:xfrm>
          <a:prstGeom prst="irregularSeal1">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a:t>
            </a:r>
          </a:p>
        </p:txBody>
      </p:sp>
      <p:sp>
        <p:nvSpPr>
          <p:cNvPr id="14" name="Oval Callout 13">
            <a:extLst>
              <a:ext uri="{FF2B5EF4-FFF2-40B4-BE49-F238E27FC236}">
                <a16:creationId xmlns:a16="http://schemas.microsoft.com/office/drawing/2014/main" id="{966D82BA-9AA8-4C23-AE3B-72D11DF3727E}"/>
              </a:ext>
            </a:extLst>
          </p:cNvPr>
          <p:cNvSpPr/>
          <p:nvPr/>
        </p:nvSpPr>
        <p:spPr>
          <a:xfrm>
            <a:off x="8468497" y="2767914"/>
            <a:ext cx="1972962" cy="577978"/>
          </a:xfrm>
          <a:prstGeom prst="wedgeEllipseCallout">
            <a:avLst>
              <a:gd name="adj1" fmla="val -195572"/>
              <a:gd name="adj2" fmla="val 3684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Feedback r</a:t>
            </a:r>
          </a:p>
        </p:txBody>
      </p:sp>
    </p:spTree>
    <p:extLst>
      <p:ext uri="{BB962C8B-B14F-4D97-AF65-F5344CB8AC3E}">
        <p14:creationId xmlns:p14="http://schemas.microsoft.com/office/powerpoint/2010/main" val="234537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62382-5592-72EB-5D28-69A74727053C}"/>
              </a:ext>
            </a:extLst>
          </p:cNvPr>
          <p:cNvSpPr>
            <a:spLocks noGrp="1"/>
          </p:cNvSpPr>
          <p:nvPr>
            <p:ph type="title"/>
          </p:nvPr>
        </p:nvSpPr>
        <p:spPr>
          <a:xfrm>
            <a:off x="838200" y="365125"/>
            <a:ext cx="10515600" cy="1306443"/>
          </a:xfrm>
        </p:spPr>
        <p:txBody>
          <a:bodyPr>
            <a:normAutofit/>
          </a:bodyPr>
          <a:lstStyle/>
          <a:p>
            <a:r>
              <a:rPr lang="en-US" dirty="0"/>
              <a:t>Search Engine</a:t>
            </a:r>
          </a:p>
        </p:txBody>
      </p:sp>
      <p:sp>
        <p:nvSpPr>
          <p:cNvPr id="8" name="Content Placeholder 7">
            <a:extLst>
              <a:ext uri="{FF2B5EF4-FFF2-40B4-BE49-F238E27FC236}">
                <a16:creationId xmlns:a16="http://schemas.microsoft.com/office/drawing/2014/main" id="{62BAFEEE-3AAA-C375-14A4-2F6417711163}"/>
              </a:ext>
            </a:extLst>
          </p:cNvPr>
          <p:cNvSpPr>
            <a:spLocks noGrp="1"/>
          </p:cNvSpPr>
          <p:nvPr>
            <p:ph idx="1"/>
          </p:nvPr>
        </p:nvSpPr>
        <p:spPr>
          <a:xfrm>
            <a:off x="838200" y="1825625"/>
            <a:ext cx="4152774" cy="4303464"/>
          </a:xfrm>
        </p:spPr>
        <p:txBody>
          <a:bodyPr>
            <a:normAutofit/>
          </a:bodyPr>
          <a:lstStyle/>
          <a:p>
            <a:r>
              <a:rPr lang="en-US" dirty="0"/>
              <a:t>Context x:</a:t>
            </a:r>
          </a:p>
          <a:p>
            <a:pPr lvl="1"/>
            <a:r>
              <a:rPr lang="en-US" sz="2800" dirty="0"/>
              <a:t>Query</a:t>
            </a:r>
          </a:p>
          <a:p>
            <a:r>
              <a:rPr lang="en-US" sz="3200" dirty="0"/>
              <a:t>Action y:</a:t>
            </a:r>
          </a:p>
          <a:p>
            <a:pPr lvl="1"/>
            <a:r>
              <a:rPr lang="en-US" sz="2800" dirty="0"/>
              <a:t>(Ranking) Articles</a:t>
            </a:r>
          </a:p>
          <a:p>
            <a:r>
              <a:rPr lang="en-US" sz="3200" dirty="0"/>
              <a:t>Feedback r:</a:t>
            </a:r>
          </a:p>
          <a:p>
            <a:pPr lvl="1"/>
            <a:r>
              <a:rPr lang="en-US" sz="2800" dirty="0"/>
              <a:t>Click or no-click</a:t>
            </a:r>
          </a:p>
          <a:p>
            <a:pPr lvl="1"/>
            <a:endParaRPr lang="en-US" sz="2800" dirty="0"/>
          </a:p>
        </p:txBody>
      </p:sp>
      <p:pic>
        <p:nvPicPr>
          <p:cNvPr id="6" name="Picture 5">
            <a:extLst>
              <a:ext uri="{FF2B5EF4-FFF2-40B4-BE49-F238E27FC236}">
                <a16:creationId xmlns:a16="http://schemas.microsoft.com/office/drawing/2014/main" id="{2C593331-224E-F6F6-534D-FF1FDA6BE527}"/>
              </a:ext>
            </a:extLst>
          </p:cNvPr>
          <p:cNvPicPr>
            <a:picLocks noChangeAspect="1"/>
          </p:cNvPicPr>
          <p:nvPr/>
        </p:nvPicPr>
        <p:blipFill>
          <a:blip r:embed="rId2"/>
          <a:stretch>
            <a:fillRect/>
          </a:stretch>
        </p:blipFill>
        <p:spPr>
          <a:xfrm>
            <a:off x="4990974" y="1553106"/>
            <a:ext cx="6647032" cy="4270771"/>
          </a:xfrm>
          <a:prstGeom prst="rect">
            <a:avLst/>
          </a:prstGeom>
        </p:spPr>
      </p:pic>
    </p:spTree>
    <p:extLst>
      <p:ext uri="{BB962C8B-B14F-4D97-AF65-F5344CB8AC3E}">
        <p14:creationId xmlns:p14="http://schemas.microsoft.com/office/powerpoint/2010/main" val="142857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20B5D7-D7DE-2651-7FA9-438B1AF6933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377E3A-A8B3-78D7-7151-563B3DDD6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D4B8C-762D-A027-6BE5-2795018DC2D3}"/>
              </a:ext>
            </a:extLst>
          </p:cNvPr>
          <p:cNvSpPr>
            <a:spLocks noGrp="1"/>
          </p:cNvSpPr>
          <p:nvPr>
            <p:ph type="title"/>
          </p:nvPr>
        </p:nvSpPr>
        <p:spPr>
          <a:xfrm>
            <a:off x="838200" y="365125"/>
            <a:ext cx="10515600" cy="1306443"/>
          </a:xfrm>
        </p:spPr>
        <p:txBody>
          <a:bodyPr>
            <a:normAutofit/>
          </a:bodyPr>
          <a:lstStyle/>
          <a:p>
            <a:r>
              <a:rPr lang="en-US" dirty="0"/>
              <a:t>News Recommendation</a:t>
            </a:r>
          </a:p>
        </p:txBody>
      </p:sp>
      <p:sp>
        <p:nvSpPr>
          <p:cNvPr id="8" name="Content Placeholder 7">
            <a:extLst>
              <a:ext uri="{FF2B5EF4-FFF2-40B4-BE49-F238E27FC236}">
                <a16:creationId xmlns:a16="http://schemas.microsoft.com/office/drawing/2014/main" id="{6B3B502B-8B9B-F71C-F986-63EE94226F30}"/>
              </a:ext>
            </a:extLst>
          </p:cNvPr>
          <p:cNvSpPr>
            <a:spLocks noGrp="1"/>
          </p:cNvSpPr>
          <p:nvPr>
            <p:ph idx="1"/>
          </p:nvPr>
        </p:nvSpPr>
        <p:spPr>
          <a:xfrm>
            <a:off x="838200" y="1825625"/>
            <a:ext cx="4152774" cy="4303464"/>
          </a:xfrm>
        </p:spPr>
        <p:txBody>
          <a:bodyPr>
            <a:normAutofit/>
          </a:bodyPr>
          <a:lstStyle/>
          <a:p>
            <a:r>
              <a:rPr lang="en-US" dirty="0"/>
              <a:t>Context x:</a:t>
            </a:r>
          </a:p>
          <a:p>
            <a:pPr lvl="1"/>
            <a:r>
              <a:rPr lang="en-US" sz="2800" dirty="0"/>
              <a:t>User profile</a:t>
            </a:r>
          </a:p>
          <a:p>
            <a:r>
              <a:rPr lang="en-US" sz="3200" dirty="0"/>
              <a:t>Action y:</a:t>
            </a:r>
          </a:p>
          <a:p>
            <a:pPr lvl="1"/>
            <a:r>
              <a:rPr lang="en-US" sz="2800" dirty="0"/>
              <a:t>List of articles</a:t>
            </a:r>
          </a:p>
          <a:p>
            <a:r>
              <a:rPr lang="en-US" sz="3200" dirty="0"/>
              <a:t>Feedback r:</a:t>
            </a:r>
          </a:p>
          <a:p>
            <a:pPr lvl="1"/>
            <a:r>
              <a:rPr lang="en-US" sz="2800" dirty="0"/>
              <a:t>Reading time in minutes</a:t>
            </a:r>
          </a:p>
        </p:txBody>
      </p:sp>
      <p:pic>
        <p:nvPicPr>
          <p:cNvPr id="3" name="Content Placeholder 3">
            <a:extLst>
              <a:ext uri="{FF2B5EF4-FFF2-40B4-BE49-F238E27FC236}">
                <a16:creationId xmlns:a16="http://schemas.microsoft.com/office/drawing/2014/main" id="{0678E121-CC3C-219D-30BB-6FA02D5E74EA}"/>
              </a:ext>
            </a:extLst>
          </p:cNvPr>
          <p:cNvPicPr>
            <a:picLocks noChangeAspect="1"/>
          </p:cNvPicPr>
          <p:nvPr/>
        </p:nvPicPr>
        <p:blipFill>
          <a:blip r:embed="rId2"/>
          <a:stretch>
            <a:fillRect/>
          </a:stretch>
        </p:blipFill>
        <p:spPr>
          <a:xfrm>
            <a:off x="5239265" y="1690688"/>
            <a:ext cx="6386383" cy="4351338"/>
          </a:xfrm>
          <a:prstGeom prst="rect">
            <a:avLst/>
          </a:prstGeom>
        </p:spPr>
      </p:pic>
    </p:spTree>
    <p:extLst>
      <p:ext uri="{BB962C8B-B14F-4D97-AF65-F5344CB8AC3E}">
        <p14:creationId xmlns:p14="http://schemas.microsoft.com/office/powerpoint/2010/main" val="89829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F3E1-8D48-C424-C616-5E4C921D5156}"/>
              </a:ext>
            </a:extLst>
          </p:cNvPr>
          <p:cNvSpPr>
            <a:spLocks noGrp="1"/>
          </p:cNvSpPr>
          <p:nvPr>
            <p:ph type="title"/>
          </p:nvPr>
        </p:nvSpPr>
        <p:spPr/>
        <p:txBody>
          <a:bodyPr/>
          <a:lstStyle/>
          <a:p>
            <a:r>
              <a:rPr lang="en-US" dirty="0"/>
              <a:t>Online Exploration is Challenging in Practice</a:t>
            </a:r>
          </a:p>
        </p:txBody>
      </p:sp>
      <p:sp>
        <p:nvSpPr>
          <p:cNvPr id="3" name="Content Placeholder 2">
            <a:extLst>
              <a:ext uri="{FF2B5EF4-FFF2-40B4-BE49-F238E27FC236}">
                <a16:creationId xmlns:a16="http://schemas.microsoft.com/office/drawing/2014/main" id="{840714D8-0EBF-9D68-14C5-D8B98DC86C90}"/>
              </a:ext>
            </a:extLst>
          </p:cNvPr>
          <p:cNvSpPr>
            <a:spLocks noGrp="1"/>
          </p:cNvSpPr>
          <p:nvPr>
            <p:ph idx="1"/>
          </p:nvPr>
        </p:nvSpPr>
        <p:spPr/>
        <p:txBody>
          <a:bodyPr/>
          <a:lstStyle/>
          <a:p>
            <a:r>
              <a:rPr lang="en-US" dirty="0"/>
              <a:t>News/Products: recommending wrong products are costly, i.e., annoying customers</a:t>
            </a:r>
          </a:p>
          <a:p>
            <a:r>
              <a:rPr lang="en-US" dirty="0"/>
              <a:t>Healthcare/Medical Treatments: wrong medicine/treatments are harmful to patient, not allowed to do online exploration</a:t>
            </a:r>
          </a:p>
          <a:p>
            <a:r>
              <a:rPr lang="en-US" dirty="0"/>
              <a:t>Solution? </a:t>
            </a:r>
          </a:p>
          <a:p>
            <a:pPr marL="457200" lvl="1" indent="0">
              <a:buNone/>
            </a:pPr>
            <a:r>
              <a:rPr lang="en-US" dirty="0"/>
              <a:t>=&gt; Offline learning with available dataset. </a:t>
            </a:r>
          </a:p>
        </p:txBody>
      </p:sp>
    </p:spTree>
    <p:extLst>
      <p:ext uri="{BB962C8B-B14F-4D97-AF65-F5344CB8AC3E}">
        <p14:creationId xmlns:p14="http://schemas.microsoft.com/office/powerpoint/2010/main" val="40116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4E6C-D424-DB69-4129-7E288B1B23B2}"/>
              </a:ext>
            </a:extLst>
          </p:cNvPr>
          <p:cNvSpPr>
            <a:spLocks noGrp="1"/>
          </p:cNvSpPr>
          <p:nvPr>
            <p:ph type="title"/>
          </p:nvPr>
        </p:nvSpPr>
        <p:spPr/>
        <p:txBody>
          <a:bodyPr/>
          <a:lstStyle/>
          <a:p>
            <a:r>
              <a:rPr lang="en-US" dirty="0"/>
              <a:t>Logging Feedback is More Accessible</a:t>
            </a:r>
          </a:p>
        </p:txBody>
      </p:sp>
      <p:pic>
        <p:nvPicPr>
          <p:cNvPr id="4" name="Content Placeholder 3">
            <a:extLst>
              <a:ext uri="{FF2B5EF4-FFF2-40B4-BE49-F238E27FC236}">
                <a16:creationId xmlns:a16="http://schemas.microsoft.com/office/drawing/2014/main" id="{BDF2CFB2-7FFC-E523-587F-B7C93CBC500B}"/>
              </a:ext>
            </a:extLst>
          </p:cNvPr>
          <p:cNvPicPr>
            <a:picLocks noGrp="1" noChangeAspect="1"/>
          </p:cNvPicPr>
          <p:nvPr>
            <p:ph idx="1"/>
          </p:nvPr>
        </p:nvPicPr>
        <p:blipFill>
          <a:blip r:embed="rId3"/>
          <a:stretch>
            <a:fillRect/>
          </a:stretch>
        </p:blipFill>
        <p:spPr>
          <a:xfrm>
            <a:off x="942651" y="1825625"/>
            <a:ext cx="10306698" cy="4351338"/>
          </a:xfrm>
          <a:prstGeom prst="rect">
            <a:avLst/>
          </a:prstGeom>
        </p:spPr>
      </p:pic>
    </p:spTree>
    <p:extLst>
      <p:ext uri="{BB962C8B-B14F-4D97-AF65-F5344CB8AC3E}">
        <p14:creationId xmlns:p14="http://schemas.microsoft.com/office/powerpoint/2010/main" val="114649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16D0-D7C0-AD6B-4897-7E03FFC765D9}"/>
              </a:ext>
            </a:extLst>
          </p:cNvPr>
          <p:cNvSpPr>
            <a:spLocks noGrp="1"/>
          </p:cNvSpPr>
          <p:nvPr>
            <p:ph type="title"/>
          </p:nvPr>
        </p:nvSpPr>
        <p:spPr/>
        <p:txBody>
          <a:bodyPr/>
          <a:lstStyle/>
          <a:p>
            <a:r>
              <a:rPr lang="en-US" dirty="0"/>
              <a:t>Offline Contextual Bandits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132597-98B8-18A5-2578-C4F6D696ED48}"/>
                  </a:ext>
                </a:extLst>
              </p:cNvPr>
              <p:cNvSpPr>
                <a:spLocks noGrp="1"/>
              </p:cNvSpPr>
              <p:nvPr>
                <p:ph idx="1"/>
              </p:nvPr>
            </p:nvSpPr>
            <p:spPr/>
            <p:txBody>
              <a:bodyPr/>
              <a:lstStyle/>
              <a:p>
                <a:r>
                  <a:rPr lang="en-US" dirty="0"/>
                  <a:t>Given a dataset of interactions </a:t>
                </a:r>
                <a14:m>
                  <m:oMath xmlns:m="http://schemas.openxmlformats.org/officeDocument/2006/math">
                    <m:r>
                      <a:rPr lang="en-US" i="1" dirty="0" smtClean="0">
                        <a:latin typeface="Cambria Math" panose="02040503050406030204" pitchFamily="18" charset="0"/>
                      </a:rPr>
                      <m:t>𝒟</m:t>
                    </m:r>
                  </m:oMath>
                </a14:m>
                <a:r>
                  <a:rPr lang="en-US" dirty="0"/>
                  <a:t>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e>
                        </m:d>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oMath>
                </a14:m>
                <a:r>
                  <a:rPr lang="en-US" dirty="0"/>
                  <a:t> </a:t>
                </a:r>
              </a:p>
              <a:p>
                <a:r>
                  <a:rPr lang="en-US" dirty="0"/>
                  <a:t>Given a fixed logging policy 𝜇</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e>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𝒳</m:t>
                    </m:r>
                    <m:r>
                      <a:rPr lang="en-US" b="0" i="0" smtClean="0">
                        <a:latin typeface="Cambria Math" panose="02040503050406030204" pitchFamily="18" charset="0"/>
                      </a:rPr>
                      <m:t>→ </m:t>
                    </m:r>
                    <m:r>
                      <a:rPr lang="en-US" b="0" i="1" smtClean="0">
                        <a:latin typeface="Cambria Math" panose="02040503050406030204" pitchFamily="18" charset="0"/>
                      </a:rPr>
                      <m:t>𝛥</m:t>
                    </m:r>
                  </m:oMath>
                </a14:m>
                <a:r>
                  <a:rPr lang="en-US" b="0" dirty="0"/>
                  <a:t>(𝒜) </a:t>
                </a:r>
              </a:p>
              <a:p>
                <a:pPr lvl="1"/>
                <a:r>
                  <a:rPr lang="en-US" dirty="0"/>
                  <a:t>The logging policy can be computed from the given dataset</a:t>
                </a:r>
                <a:endParaRPr lang="en-US" b="0" dirty="0"/>
              </a:p>
            </p:txBody>
          </p:sp>
        </mc:Choice>
        <mc:Fallback xmlns="">
          <p:sp>
            <p:nvSpPr>
              <p:cNvPr id="3" name="Content Placeholder 2">
                <a:extLst>
                  <a:ext uri="{FF2B5EF4-FFF2-40B4-BE49-F238E27FC236}">
                    <a16:creationId xmlns:a16="http://schemas.microsoft.com/office/drawing/2014/main" id="{EB132597-98B8-18A5-2578-C4F6D696ED48}"/>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407761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5602</TotalTime>
  <Words>1252</Words>
  <Application>Microsoft Macintosh PowerPoint</Application>
  <PresentationFormat>Widescreen</PresentationFormat>
  <Paragraphs>225</Paragraphs>
  <Slides>30</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Importance-Weighted Offline Learning Done Right</vt:lpstr>
      <vt:lpstr>Outline</vt:lpstr>
      <vt:lpstr>Online Contextual Bandits</vt:lpstr>
      <vt:lpstr>Contextual Bandits Schematic</vt:lpstr>
      <vt:lpstr>Search Engine</vt:lpstr>
      <vt:lpstr>News Recommendation</vt:lpstr>
      <vt:lpstr>Online Exploration is Challenging in Practice</vt:lpstr>
      <vt:lpstr>Logging Feedback is More Accessible</vt:lpstr>
      <vt:lpstr>Offline Contextual Bandits</vt:lpstr>
      <vt:lpstr>Offline Contextual Bandits</vt:lpstr>
      <vt:lpstr>Offline Contextual Bandit</vt:lpstr>
      <vt:lpstr>Importance Weighting (IW) Estimator </vt:lpstr>
      <vt:lpstr>Importance Weighting (IW) Estimator </vt:lpstr>
      <vt:lpstr>Importance Weighting (IW) Estimator </vt:lpstr>
      <vt:lpstr>IW Estimator is Heavy-tailed</vt:lpstr>
      <vt:lpstr>A Remedy: Pessimistic Adjustments</vt:lpstr>
      <vt:lpstr>Pessimistic Importance Weighted (PIW) Estimator</vt:lpstr>
      <vt:lpstr>PIW Estimator</vt:lpstr>
      <vt:lpstr>PIW Estimator: Policy Coverage Ratio</vt:lpstr>
      <vt:lpstr>PIW Estimator: Confidence Width</vt:lpstr>
      <vt:lpstr>PIW Estimator: Theorem</vt:lpstr>
      <vt:lpstr>How to improve?</vt:lpstr>
      <vt:lpstr>Implicit eXploration (IX) Estimator</vt:lpstr>
      <vt:lpstr>Implicit eXploration (IX) Estimator</vt:lpstr>
      <vt:lpstr>PIW-IX Estimator: Upper Tail </vt:lpstr>
      <vt:lpstr>PIW-IX Estimator: Lower Tail </vt:lpstr>
      <vt:lpstr>PIW-IX Estimator: Theorem</vt:lpstr>
      <vt:lpstr>PIW-IX vs PIW</vt:lpstr>
      <vt:lpstr>Summary</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Oracle-Efficient Pessimism: Offline Policy Optimization in Contextual Bandits</dc:title>
  <dc:creator>Wang, Yanan - (ynwwang)</dc:creator>
  <cp:lastModifiedBy>Tuan Nguyen</cp:lastModifiedBy>
  <cp:revision>27</cp:revision>
  <dcterms:created xsi:type="dcterms:W3CDTF">2023-11-21T04:26:25Z</dcterms:created>
  <dcterms:modified xsi:type="dcterms:W3CDTF">2024-11-11T06:38:20Z</dcterms:modified>
</cp:coreProperties>
</file>