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DM Sans Medium"/>
      <p:regular r:id="rId47"/>
      <p:bold r:id="rId48"/>
      <p:italic r:id="rId49"/>
      <p:boldItalic r:id="rId50"/>
    </p:embeddedFont>
    <p:embeddedFont>
      <p:font typeface="Merriweather"/>
      <p:regular r:id="rId51"/>
      <p:bold r:id="rId52"/>
      <p:italic r:id="rId53"/>
      <p:boldItalic r:id="rId54"/>
    </p:embeddedFont>
    <p:embeddedFont>
      <p:font typeface="DM Sans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Medium-bold.fntdata"/><Relationship Id="rId47" Type="http://schemas.openxmlformats.org/officeDocument/2006/relationships/font" Target="fonts/DMSansMedium-regular.fntdata"/><Relationship Id="rId49" Type="http://schemas.openxmlformats.org/officeDocument/2006/relationships/font" Target="fonts/DMSa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erriweather-regular.fntdata"/><Relationship Id="rId50" Type="http://schemas.openxmlformats.org/officeDocument/2006/relationships/font" Target="fonts/DMSansMedium-boldItalic.fntdata"/><Relationship Id="rId53" Type="http://schemas.openxmlformats.org/officeDocument/2006/relationships/font" Target="fonts/Merriweather-italic.fntdata"/><Relationship Id="rId52" Type="http://schemas.openxmlformats.org/officeDocument/2006/relationships/font" Target="fonts/Merriweather-bold.fntdata"/><Relationship Id="rId11" Type="http://schemas.openxmlformats.org/officeDocument/2006/relationships/slide" Target="slides/slide6.xml"/><Relationship Id="rId55" Type="http://schemas.openxmlformats.org/officeDocument/2006/relationships/font" Target="fonts/DMSans-regular.fntdata"/><Relationship Id="rId10" Type="http://schemas.openxmlformats.org/officeDocument/2006/relationships/slide" Target="slides/slide5.xml"/><Relationship Id="rId54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57" Type="http://schemas.openxmlformats.org/officeDocument/2006/relationships/font" Target="fonts/DMSans-italic.fntdata"/><Relationship Id="rId12" Type="http://schemas.openxmlformats.org/officeDocument/2006/relationships/slide" Target="slides/slide7.xml"/><Relationship Id="rId56" Type="http://schemas.openxmlformats.org/officeDocument/2006/relationships/font" Target="fonts/DM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DM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53dd4d2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53dd4d2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7e372304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17e372304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7e372304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17e372304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7e372304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17e372304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17e372304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17e372304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7e372304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17e372304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17e372304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17e372304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17e372304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17e372304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7e372304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17e372304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7e372304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17e372304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17e3723048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17e3723048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7e372304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17e372304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8e03af3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8e03af3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7e372304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7e372304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17e372304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17e372304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7e3723048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17e3723048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7e372304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17e372304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17e372304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17e372304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3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Transition:</a:t>
            </a:r>
            <a:endParaRPr i="1" sz="13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DM Sans"/>
              <a:buChar char="●"/>
            </a:pPr>
            <a:r>
              <a:rPr i="1" lang="en" sz="13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"Next, we’ll explore how APPROPO performs in experiments and compare it with baseline methods like RCPO."</a:t>
            </a:r>
            <a:endParaRPr i="1" sz="13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17e3723048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17e3723048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17e372304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17e372304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17e3723048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17e372304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17e3723048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17e3723048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7e37230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17e37230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7e3723048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7e3723048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18e3d3453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18e3d3453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7e3723048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17e3723048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7e3723048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7e372304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17e3723048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17e3723048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17e372304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17e372304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17e3723048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17e3723048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17e3723048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17e3723048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17e3723048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17e3723048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8e3d3453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18e3d3453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7e372304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7e372304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17e3723048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17e3723048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7e3723048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17e3723048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8e03af3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18e03af3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7e372304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17e372304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7e372304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17e372304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7e372304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17e372304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7e372304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7e372304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" name="Google Shape;54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" name="Google Shape;79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" name="Google Shape;89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28" name="Google Shape;128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type="title">
  <p:cSld name="TITLE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196951" y="4737750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type="ctrTitle"/>
          </p:nvPr>
        </p:nvSpPr>
        <p:spPr>
          <a:xfrm>
            <a:off x="196950" y="223825"/>
            <a:ext cx="80118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0"/>
              <a:buNone/>
              <a:defRPr sz="67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2" type="subTitle"/>
          </p:nvPr>
        </p:nvSpPr>
        <p:spPr>
          <a:xfrm>
            <a:off x="196950" y="2171250"/>
            <a:ext cx="3986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DM Sans Medium"/>
              <a:buNone/>
              <a:defRPr sz="185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23"/>
          <p:cNvSpPr/>
          <p:nvPr>
            <p:ph idx="3" type="pic"/>
          </p:nvPr>
        </p:nvSpPr>
        <p:spPr>
          <a:xfrm>
            <a:off x="4437578" y="2171250"/>
            <a:ext cx="4509600" cy="27756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36" name="Google Shape;136;p23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umb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511953" y="5885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4"/>
          <p:cNvSpPr txBox="1"/>
          <p:nvPr>
            <p:ph idx="2" type="title"/>
          </p:nvPr>
        </p:nvSpPr>
        <p:spPr>
          <a:xfrm>
            <a:off x="511953" y="14303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" name="Google Shape;141;p24"/>
          <p:cNvSpPr txBox="1"/>
          <p:nvPr>
            <p:ph idx="3" type="title"/>
          </p:nvPr>
        </p:nvSpPr>
        <p:spPr>
          <a:xfrm>
            <a:off x="511953" y="22721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2" name="Google Shape;142;p24"/>
          <p:cNvSpPr txBox="1"/>
          <p:nvPr>
            <p:ph idx="4" type="title"/>
          </p:nvPr>
        </p:nvSpPr>
        <p:spPr>
          <a:xfrm>
            <a:off x="511953" y="31139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4"/>
          <p:cNvSpPr txBox="1"/>
          <p:nvPr>
            <p:ph idx="5" type="title"/>
          </p:nvPr>
        </p:nvSpPr>
        <p:spPr>
          <a:xfrm>
            <a:off x="511953" y="39557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6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196951" y="196725"/>
            <a:ext cx="18591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TITLE_AND_BODY_1"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2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1" type="twoColTx">
  <p:cSld name="TITLE_AND_TWO_COLUMN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61" name="Google Shape;161;p27"/>
          <p:cNvSpPr txBox="1"/>
          <p:nvPr>
            <p:ph idx="3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7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2">
  <p:cSld name="TITLE_AND_TWO_COLUMNS_1"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8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68" name="Google Shape;168;p28"/>
          <p:cNvSpPr txBox="1"/>
          <p:nvPr>
            <p:ph idx="3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Google Shape;169;p28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chart">
  <p:cSld name="SECTION_TITLE_AND_DESCRIPTION">
    <p:bg>
      <p:bgPr>
        <a:solidFill>
          <a:schemeClr val="l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4305000" y="-125"/>
            <a:ext cx="483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9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2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77" name="Google Shape;177;p29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APTION_ONLY">
    <p:bg>
      <p:bgPr>
        <a:solidFill>
          <a:schemeClr val="lt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2030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idx="2" type="body"/>
          </p:nvPr>
        </p:nvSpPr>
        <p:spPr>
          <a:xfrm>
            <a:off x="2030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idx="3" type="body"/>
          </p:nvPr>
        </p:nvSpPr>
        <p:spPr>
          <a:xfrm>
            <a:off x="2030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4" type="body"/>
          </p:nvPr>
        </p:nvSpPr>
        <p:spPr>
          <a:xfrm>
            <a:off x="2030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5" type="body"/>
          </p:nvPr>
        </p:nvSpPr>
        <p:spPr>
          <a:xfrm>
            <a:off x="2030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5" name="Google Shape;185;p30"/>
          <p:cNvSpPr txBox="1"/>
          <p:nvPr>
            <p:ph idx="6" type="body"/>
          </p:nvPr>
        </p:nvSpPr>
        <p:spPr>
          <a:xfrm>
            <a:off x="2030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6" name="Google Shape;186;p30"/>
          <p:cNvSpPr txBox="1"/>
          <p:nvPr>
            <p:ph idx="7" type="body"/>
          </p:nvPr>
        </p:nvSpPr>
        <p:spPr>
          <a:xfrm>
            <a:off x="2030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7" name="Google Shape;187;p30"/>
          <p:cNvSpPr txBox="1"/>
          <p:nvPr>
            <p:ph idx="8" type="body"/>
          </p:nvPr>
        </p:nvSpPr>
        <p:spPr>
          <a:xfrm>
            <a:off x="2030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8" name="Google Shape;188;p30"/>
          <p:cNvSpPr txBox="1"/>
          <p:nvPr>
            <p:ph idx="9" type="body"/>
          </p:nvPr>
        </p:nvSpPr>
        <p:spPr>
          <a:xfrm>
            <a:off x="2030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idx="13" type="body"/>
          </p:nvPr>
        </p:nvSpPr>
        <p:spPr>
          <a:xfrm>
            <a:off x="32496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14" type="body"/>
          </p:nvPr>
        </p:nvSpPr>
        <p:spPr>
          <a:xfrm>
            <a:off x="32496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5" type="body"/>
          </p:nvPr>
        </p:nvSpPr>
        <p:spPr>
          <a:xfrm>
            <a:off x="32496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16" type="body"/>
          </p:nvPr>
        </p:nvSpPr>
        <p:spPr>
          <a:xfrm>
            <a:off x="32496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17" type="body"/>
          </p:nvPr>
        </p:nvSpPr>
        <p:spPr>
          <a:xfrm>
            <a:off x="32496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4" name="Google Shape;194;p30"/>
          <p:cNvSpPr txBox="1"/>
          <p:nvPr>
            <p:ph idx="18" type="body"/>
          </p:nvPr>
        </p:nvSpPr>
        <p:spPr>
          <a:xfrm>
            <a:off x="32496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5" name="Google Shape;195;p30"/>
          <p:cNvSpPr txBox="1"/>
          <p:nvPr>
            <p:ph idx="19" type="body"/>
          </p:nvPr>
        </p:nvSpPr>
        <p:spPr>
          <a:xfrm>
            <a:off x="32496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6" name="Google Shape;196;p30"/>
          <p:cNvSpPr txBox="1"/>
          <p:nvPr>
            <p:ph idx="20" type="body"/>
          </p:nvPr>
        </p:nvSpPr>
        <p:spPr>
          <a:xfrm>
            <a:off x="32496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7" name="Google Shape;197;p30"/>
          <p:cNvSpPr txBox="1"/>
          <p:nvPr>
            <p:ph idx="21" type="body"/>
          </p:nvPr>
        </p:nvSpPr>
        <p:spPr>
          <a:xfrm>
            <a:off x="32496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8" name="Google Shape;198;p30"/>
          <p:cNvSpPr txBox="1"/>
          <p:nvPr>
            <p:ph idx="22" type="body"/>
          </p:nvPr>
        </p:nvSpPr>
        <p:spPr>
          <a:xfrm>
            <a:off x="62962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9" name="Google Shape;199;p30"/>
          <p:cNvSpPr txBox="1"/>
          <p:nvPr>
            <p:ph idx="23" type="body"/>
          </p:nvPr>
        </p:nvSpPr>
        <p:spPr>
          <a:xfrm>
            <a:off x="62962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0" name="Google Shape;200;p30"/>
          <p:cNvSpPr txBox="1"/>
          <p:nvPr>
            <p:ph idx="24" type="body"/>
          </p:nvPr>
        </p:nvSpPr>
        <p:spPr>
          <a:xfrm>
            <a:off x="62962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1" name="Google Shape;201;p30"/>
          <p:cNvSpPr txBox="1"/>
          <p:nvPr>
            <p:ph idx="25" type="body"/>
          </p:nvPr>
        </p:nvSpPr>
        <p:spPr>
          <a:xfrm>
            <a:off x="62962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26" type="body"/>
          </p:nvPr>
        </p:nvSpPr>
        <p:spPr>
          <a:xfrm>
            <a:off x="62962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3" name="Google Shape;203;p30"/>
          <p:cNvSpPr txBox="1"/>
          <p:nvPr>
            <p:ph idx="27" type="body"/>
          </p:nvPr>
        </p:nvSpPr>
        <p:spPr>
          <a:xfrm>
            <a:off x="62962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28" type="body"/>
          </p:nvPr>
        </p:nvSpPr>
        <p:spPr>
          <a:xfrm>
            <a:off x="62962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9" type="body"/>
          </p:nvPr>
        </p:nvSpPr>
        <p:spPr>
          <a:xfrm>
            <a:off x="62962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0" type="body"/>
          </p:nvPr>
        </p:nvSpPr>
        <p:spPr>
          <a:xfrm>
            <a:off x="62962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31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08" name="Google Shape;208;p30"/>
          <p:cNvSpPr txBox="1"/>
          <p:nvPr>
            <p:ph idx="3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>
  <p:cSld name="CUSTOM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17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DM Sans"/>
              <a:buChar char="○"/>
              <a:defRPr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24">
          <p15:clr>
            <a:srgbClr val="E46962"/>
          </p15:clr>
        </p15:guide>
        <p15:guide id="2" orient="horz" pos="124">
          <p15:clr>
            <a:srgbClr val="E46962"/>
          </p15:clr>
        </p15:guide>
        <p15:guide id="3" pos="5636">
          <p15:clr>
            <a:srgbClr val="E46962"/>
          </p15:clr>
        </p15:guide>
        <p15:guide id="4" orient="horz" pos="3116">
          <p15:clr>
            <a:srgbClr val="E46962"/>
          </p15:clr>
        </p15:guide>
        <p15:guide id="5" pos="1296">
          <p15:clr>
            <a:srgbClr val="E46962"/>
          </p15:clr>
        </p15:guide>
        <p15:guide id="6" pos="4465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Relationship Id="rId5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4" type="body"/>
          </p:nvPr>
        </p:nvSpPr>
        <p:spPr>
          <a:xfrm>
            <a:off x="8208751" y="196725"/>
            <a:ext cx="8124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MM</a:t>
            </a:r>
            <a:r>
              <a:rPr lang="en"/>
              <a:t>.DD.YY</a:t>
            </a:r>
            <a:endParaRPr/>
          </a:p>
        </p:txBody>
      </p:sp>
      <p:sp>
        <p:nvSpPr>
          <p:cNvPr id="218" name="Google Shape;218;p32"/>
          <p:cNvSpPr txBox="1"/>
          <p:nvPr>
            <p:ph type="ctrTitle"/>
          </p:nvPr>
        </p:nvSpPr>
        <p:spPr>
          <a:xfrm>
            <a:off x="196950" y="223825"/>
            <a:ext cx="80118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Reinforcement Learning with Convex Constraints</a:t>
            </a:r>
            <a:endParaRPr sz="4500"/>
          </a:p>
        </p:txBody>
      </p:sp>
      <p:sp>
        <p:nvSpPr>
          <p:cNvPr id="219" name="Google Shape;219;p32"/>
          <p:cNvSpPr txBox="1"/>
          <p:nvPr>
            <p:ph idx="2" type="subTitle"/>
          </p:nvPr>
        </p:nvSpPr>
        <p:spPr>
          <a:xfrm>
            <a:off x="196950" y="2171250"/>
            <a:ext cx="4039800" cy="16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DM Sans"/>
                <a:ea typeface="DM Sans"/>
                <a:cs typeface="DM Sans"/>
                <a:sym typeface="DM Sans"/>
              </a:rPr>
              <a:t>Authors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Sobhan Miryoosefi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Princeton University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Kianté Brantley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University of Maryland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Hal Daumé III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Microsoft Research, University of Maryland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Miroslav Dudík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Microsoft Research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Robert E. Schapire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Microsoft Research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196951" y="4737750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Lorem Ipsum</a:t>
            </a:r>
            <a:endParaRPr/>
          </a:p>
        </p:txBody>
      </p:sp>
      <p:pic>
        <p:nvPicPr>
          <p:cNvPr descr="Blue and green wave pattern. " id="221" name="Google Shape;221;p3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797" l="0" r="0" t="797"/>
          <a:stretch/>
        </p:blipFill>
        <p:spPr>
          <a:xfrm>
            <a:off x="4437578" y="2171250"/>
            <a:ext cx="4509600" cy="2775600"/>
          </a:xfrm>
          <a:prstGeom prst="round2DiagRect">
            <a:avLst>
              <a:gd fmla="val 16667" name="adj1"/>
              <a:gd fmla="val 0" name="adj2"/>
            </a:avLst>
          </a:prstGeom>
        </p:spPr>
      </p:pic>
      <p:sp>
        <p:nvSpPr>
          <p:cNvPr id="222" name="Google Shape;222;p32"/>
          <p:cNvSpPr txBox="1"/>
          <p:nvPr/>
        </p:nvSpPr>
        <p:spPr>
          <a:xfrm>
            <a:off x="258775" y="4024975"/>
            <a:ext cx="3614400" cy="73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Presented by:		</a:t>
            </a:r>
            <a:r>
              <a:rPr b="1"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Sathvik</a:t>
            </a:r>
            <a:endParaRPr b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Date:			11/22/2024</a:t>
            </a:r>
            <a:endParaRPr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idx="1" type="subTitle"/>
          </p:nvPr>
        </p:nvSpPr>
        <p:spPr>
          <a:xfrm>
            <a:off x="0" y="196450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289" name="Google Shape;289;p41"/>
          <p:cNvSpPr txBox="1"/>
          <p:nvPr>
            <p:ph idx="2" type="body"/>
          </p:nvPr>
        </p:nvSpPr>
        <p:spPr>
          <a:xfrm>
            <a:off x="196950" y="998325"/>
            <a:ext cx="8499000" cy="3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Key Contributions of the Paper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1.</a:t>
            </a:r>
            <a:r>
              <a:rPr lang="en" sz="1600"/>
              <a:t>	New Algorithm: </a:t>
            </a:r>
            <a:r>
              <a:rPr b="1" i="1" lang="en" sz="1600"/>
              <a:t>APPROPO</a:t>
            </a:r>
            <a:r>
              <a:rPr lang="en" sz="1600"/>
              <a:t>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Introduces an approachability-based policy optimization algorithm (APPROPO).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Addresses arbitrary convex constraints.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2.</a:t>
            </a:r>
            <a:r>
              <a:rPr lang="en" sz="1600"/>
              <a:t>	Theoretical Rigor: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Provides sublinear regret guarantees: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 iterations increase, the policy’s measurements converge to the constraint set.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Builds on game-theoretic principles and online convex optimization.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>
            <p:ph idx="1" type="subTitle"/>
          </p:nvPr>
        </p:nvSpPr>
        <p:spPr>
          <a:xfrm>
            <a:off x="472650" y="448600"/>
            <a:ext cx="8169600" cy="3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3.</a:t>
            </a:r>
            <a:r>
              <a:rPr lang="en" sz="1600"/>
              <a:t>	Practical Utility: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APPROPO works with any standard RL algorithm: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Example: Integrates seamlessly with model-free RL methods like actor-critic.</a:t>
            </a:r>
            <a:endParaRPr sz="1600"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Supports additional constraints like diversity, which are beyond the scope of traditional methods (e.g., RCPO(</a:t>
            </a:r>
            <a:r>
              <a:rPr i="1" lang="en" sz="1600"/>
              <a:t> Tessler et al. (2019)</a:t>
            </a:r>
            <a:r>
              <a:rPr lang="en" sz="1600"/>
              <a:t>)).</a:t>
            </a:r>
            <a:endParaRPr sz="1600"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4.</a:t>
            </a:r>
            <a:r>
              <a:rPr lang="en" sz="1600"/>
              <a:t>	Real-World Impact: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Demonstrates practical feasibility in constrained environments (e.g., grid-world experiments with safety and diversity constraints).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idx="1" type="subTitle"/>
          </p:nvPr>
        </p:nvSpPr>
        <p:spPr>
          <a:xfrm>
            <a:off x="196950" y="405825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Preliminaries and Problem Setup</a:t>
            </a:r>
            <a:endParaRPr/>
          </a:p>
        </p:txBody>
      </p:sp>
      <p:sp>
        <p:nvSpPr>
          <p:cNvPr id="300" name="Google Shape;300;p43"/>
          <p:cNvSpPr txBox="1"/>
          <p:nvPr>
            <p:ph idx="2" type="body"/>
          </p:nvPr>
        </p:nvSpPr>
        <p:spPr>
          <a:xfrm>
            <a:off x="196951" y="998325"/>
            <a:ext cx="8071200" cy="33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section introduces: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 modified Markov Decision Process (MDP) with vector measurements.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feasibility problem in reinforcement learning (RL).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concept of mixed policies and their significance.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idx="1" type="subTitle"/>
          </p:nvPr>
        </p:nvSpPr>
        <p:spPr>
          <a:xfrm>
            <a:off x="0" y="0"/>
            <a:ext cx="49425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Vector-Valued MDP</a:t>
            </a:r>
            <a:endParaRPr sz="2200"/>
          </a:p>
        </p:txBody>
      </p:sp>
      <p:sp>
        <p:nvSpPr>
          <p:cNvPr id="306" name="Google Shape;306;p44"/>
          <p:cNvSpPr txBox="1"/>
          <p:nvPr>
            <p:ph idx="2" type="body"/>
          </p:nvPr>
        </p:nvSpPr>
        <p:spPr>
          <a:xfrm>
            <a:off x="37574" y="689675"/>
            <a:ext cx="4417800" cy="3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What is a Vector-Valued MDP?</a:t>
            </a:r>
            <a:endParaRPr sz="1600"/>
          </a:p>
        </p:txBody>
      </p:sp>
      <p:sp>
        <p:nvSpPr>
          <p:cNvPr id="307" name="Google Shape;307;p44"/>
          <p:cNvSpPr txBox="1"/>
          <p:nvPr/>
        </p:nvSpPr>
        <p:spPr>
          <a:xfrm>
            <a:off x="353400" y="1284375"/>
            <a:ext cx="83088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1.</a:t>
            </a:r>
            <a:r>
              <a:rPr b="1"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Vector-Valued MDP: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 this paper, the reward function is replaced with a vector-valued measurement: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𝑀=(𝑆,𝐴,𝛽,𝑃𝑠,𝑃𝑧)	</a:t>
            </a:r>
            <a:endParaRPr sz="15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Where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:	</a:t>
            </a:r>
            <a:r>
              <a:rPr b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𝑆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Set of states.	   </a:t>
            </a:r>
            <a:r>
              <a:rPr b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𝐴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Set of actions. 	</a:t>
            </a:r>
            <a:r>
              <a:rPr b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β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: initial-state distribution.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𝑃𝑠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: state transition probability.	</a:t>
            </a:r>
            <a:r>
              <a:rPr b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𝑃z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: measurement distribution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	     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denotes the probability of transitioning to the next state s{i+1}​ given the current state si and action ai.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-&gt; 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gives the probability distribution over the measurement vector z_i​ (a vector-valued observation or outcome) conditioned on the current state s_i​ and action a_i​.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4" y="3264275"/>
            <a:ext cx="1028266" cy="2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83" y="3917813"/>
            <a:ext cx="933871" cy="2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/>
        </p:nvSpPr>
        <p:spPr>
          <a:xfrm>
            <a:off x="196950" y="630925"/>
            <a:ext cx="8177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2.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Purpose of Vector Measurements: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These measurements allow the representation of multiple objectives (e.g., safety, exploration) in a unified framework.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diagram showing the agent taking actions in an environment and receiving vector measurements 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5" name="Google Shape;3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799" y="2636550"/>
            <a:ext cx="2776075" cy="20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875" y="2636550"/>
            <a:ext cx="2030025" cy="20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idx="1" type="subTitle"/>
          </p:nvPr>
        </p:nvSpPr>
        <p:spPr>
          <a:xfrm>
            <a:off x="57950" y="74325"/>
            <a:ext cx="49488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Long-Term Measurement Vector</a:t>
            </a:r>
            <a:endParaRPr sz="2200"/>
          </a:p>
        </p:txBody>
      </p:sp>
      <p:sp>
        <p:nvSpPr>
          <p:cNvPr id="322" name="Google Shape;322;p46"/>
          <p:cNvSpPr txBox="1"/>
          <p:nvPr>
            <p:ph idx="2" type="body"/>
          </p:nvPr>
        </p:nvSpPr>
        <p:spPr>
          <a:xfrm>
            <a:off x="57948" y="597525"/>
            <a:ext cx="5130600" cy="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What is the Long-Term Measurement Vector?</a:t>
            </a:r>
            <a:endParaRPr sz="1400"/>
          </a:p>
        </p:txBody>
      </p:sp>
      <p:sp>
        <p:nvSpPr>
          <p:cNvPr id="323" name="Google Shape;323;p46"/>
          <p:cNvSpPr txBox="1"/>
          <p:nvPr>
            <p:ph idx="3" type="body"/>
          </p:nvPr>
        </p:nvSpPr>
        <p:spPr>
          <a:xfrm>
            <a:off x="57949" y="1030725"/>
            <a:ext cx="4189500" cy="25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1.</a:t>
            </a:r>
            <a:r>
              <a:rPr lang="en" sz="1500"/>
              <a:t>	Definition: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The long-term measurement of a policy 𝜋 is defined as: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​</a:t>
            </a:r>
            <a:endParaRPr sz="1500"/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where:	𝑧𝑖 : Measurement at step 𝑖</a:t>
            </a:r>
            <a:endParaRPr sz="1500"/>
          </a:p>
          <a:p>
            <a:pPr indent="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𝛾</a:t>
            </a:r>
            <a:r>
              <a:rPr lang="en" sz="1500"/>
              <a:t>: Discount factor.</a:t>
            </a:r>
            <a:endParaRPr sz="1500"/>
          </a:p>
        </p:txBody>
      </p:sp>
      <p:pic>
        <p:nvPicPr>
          <p:cNvPr id="324" name="Google Shape;32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325" y="2210600"/>
            <a:ext cx="1846690" cy="6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6"/>
          <p:cNvSpPr txBox="1"/>
          <p:nvPr/>
        </p:nvSpPr>
        <p:spPr>
          <a:xfrm>
            <a:off x="4120200" y="742000"/>
            <a:ext cx="5023800" cy="4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2.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Role in Constraint Satisfaction: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z(π) aggregates the agent's behavior over time.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Constraint satisfaction ensures that z(π) lies within a convex target set C.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i="1" lang="en" sz="1500" u="sng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Safety in Mars Rover Environment: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Measurements include: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z1​: Distance traveled.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z2​: Probability of hitting a rock.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z3​: Distribution of visited locations (diversity).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Constraint: Avoid hitting rocks while maximizing exploration.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idx="1" type="subTitle"/>
          </p:nvPr>
        </p:nvSpPr>
        <p:spPr>
          <a:xfrm>
            <a:off x="0" y="0"/>
            <a:ext cx="45636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Feasibility Problem</a:t>
            </a:r>
            <a:endParaRPr sz="2200"/>
          </a:p>
        </p:txBody>
      </p:sp>
      <p:sp>
        <p:nvSpPr>
          <p:cNvPr id="331" name="Google Shape;331;p47"/>
          <p:cNvSpPr txBox="1"/>
          <p:nvPr>
            <p:ph idx="2" type="body"/>
          </p:nvPr>
        </p:nvSpPr>
        <p:spPr>
          <a:xfrm>
            <a:off x="47225" y="523200"/>
            <a:ext cx="3657900" cy="3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What is the Feasibility Problem?</a:t>
            </a:r>
            <a:endParaRPr sz="1600"/>
          </a:p>
        </p:txBody>
      </p:sp>
      <p:sp>
        <p:nvSpPr>
          <p:cNvPr id="332" name="Google Shape;332;p47"/>
          <p:cNvSpPr txBox="1"/>
          <p:nvPr>
            <p:ph idx="3" type="body"/>
          </p:nvPr>
        </p:nvSpPr>
        <p:spPr>
          <a:xfrm>
            <a:off x="197375" y="961125"/>
            <a:ext cx="4563600" cy="41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800"/>
              <a:t>1.</a:t>
            </a:r>
            <a:r>
              <a:rPr lang="en" sz="1400"/>
              <a:t>	Goal: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/>
              <a:t>Find a policy μ such that the long-term measurement z(μ) satisfies: 	z(μ)∈C, 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where C is a convex target set representing constraints.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800">
                <a:highlight>
                  <a:schemeClr val="lt1"/>
                </a:highlight>
              </a:rPr>
              <a:t>2.</a:t>
            </a:r>
            <a:r>
              <a:rPr lang="en" sz="1400">
                <a:highlight>
                  <a:schemeClr val="lt1"/>
                </a:highlight>
              </a:rPr>
              <a:t>	Convex Target Set C:</a:t>
            </a:r>
            <a:endParaRPr sz="1400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highlight>
                  <a:schemeClr val="lt1"/>
                </a:highlight>
              </a:rPr>
              <a:t>Examples of constraints:</a:t>
            </a:r>
            <a:endParaRPr sz="1400">
              <a:highlight>
                <a:schemeClr val="lt1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>
                <a:highlight>
                  <a:schemeClr val="lt1"/>
                </a:highlight>
              </a:rPr>
              <a:t>Safety: Probability of unsafe actions ≤ threshold.</a:t>
            </a:r>
            <a:endParaRPr sz="1400">
              <a:highlight>
                <a:schemeClr val="lt1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>
                <a:highlight>
                  <a:schemeClr val="lt1"/>
                </a:highlight>
              </a:rPr>
              <a:t>Diversity: State visitation distribution close to uniform.</a:t>
            </a:r>
            <a:endParaRPr sz="1400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highlight>
                  <a:schemeClr val="lt1"/>
                </a:highlight>
              </a:rPr>
              <a:t>Convex sets allow flexibility and mathematical tractability.</a:t>
            </a:r>
            <a:endParaRPr sz="1400"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33" name="Google Shape;333;p47"/>
          <p:cNvSpPr txBox="1"/>
          <p:nvPr/>
        </p:nvSpPr>
        <p:spPr>
          <a:xfrm>
            <a:off x="4707050" y="0"/>
            <a:ext cx="40884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Target set C: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z1​: Max trajectory length.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z2​: Collision probability ≤ 0.2.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z3​: Diversity ≥ threshold.</a:t>
            </a:r>
            <a:endParaRPr i="1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34" name="Google Shape;3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100" y="2166500"/>
            <a:ext cx="3944901" cy="29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>
            <p:ph idx="1" type="subTitle"/>
          </p:nvPr>
        </p:nvSpPr>
        <p:spPr>
          <a:xfrm>
            <a:off x="0" y="0"/>
            <a:ext cx="36087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Mixed Policies</a:t>
            </a:r>
            <a:endParaRPr sz="2200"/>
          </a:p>
        </p:txBody>
      </p:sp>
      <p:sp>
        <p:nvSpPr>
          <p:cNvPr id="340" name="Google Shape;340;p48"/>
          <p:cNvSpPr txBox="1"/>
          <p:nvPr>
            <p:ph idx="2" type="body"/>
          </p:nvPr>
        </p:nvSpPr>
        <p:spPr>
          <a:xfrm>
            <a:off x="154124" y="523200"/>
            <a:ext cx="30480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What are Mixed Policies?</a:t>
            </a:r>
            <a:endParaRPr sz="1600"/>
          </a:p>
        </p:txBody>
      </p:sp>
      <p:sp>
        <p:nvSpPr>
          <p:cNvPr id="341" name="Google Shape;341;p48"/>
          <p:cNvSpPr txBox="1"/>
          <p:nvPr>
            <p:ph idx="3" type="body"/>
          </p:nvPr>
        </p:nvSpPr>
        <p:spPr>
          <a:xfrm>
            <a:off x="154125" y="892500"/>
            <a:ext cx="7658400" cy="41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300"/>
              <a:t>Definition: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lang="en" sz="1300"/>
              <a:t>A mixed policy μ is a probability distribution over deterministic policies π: </a:t>
            </a:r>
            <a:r>
              <a:rPr lang="en" sz="1600"/>
              <a:t>μ∈Δ(Π)</a:t>
            </a:r>
            <a:r>
              <a:rPr lang="en" sz="1300"/>
              <a:t>, where Δ(Π) is the set of all distributions over the policy space Π.</a:t>
            </a:r>
            <a:endParaRPr sz="13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300"/>
              <a:t>Execution: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At the start of an episode, a deterministic policy </a:t>
            </a:r>
            <a:r>
              <a:rPr lang="en" sz="1500"/>
              <a:t>π </a:t>
            </a:r>
            <a:r>
              <a:rPr lang="en" sz="1300"/>
              <a:t>is sampled from </a:t>
            </a:r>
            <a:r>
              <a:rPr lang="en" sz="1600"/>
              <a:t>μ</a:t>
            </a:r>
            <a:r>
              <a:rPr lang="en" sz="1300"/>
              <a:t>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The agent follows </a:t>
            </a:r>
            <a:r>
              <a:rPr lang="en" sz="1500"/>
              <a:t>π </a:t>
            </a:r>
            <a:r>
              <a:rPr lang="en" sz="1300"/>
              <a:t>for the entire episode.</a:t>
            </a:r>
            <a:endParaRPr sz="13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300"/>
              <a:t>Role in this Framework: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Mixed policies allow flexibility in meeting constraints.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The long-term measurement of a mixed policy </a:t>
            </a:r>
            <a:r>
              <a:rPr lang="en" sz="1500"/>
              <a:t>μ </a:t>
            </a:r>
            <a:r>
              <a:rPr lang="en" sz="1300"/>
              <a:t>is: </a:t>
            </a:r>
            <a:endParaRPr sz="13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Example: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300"/>
              <a:t>If deterministic policy π1 prioritizes safety and π2​ prioritizes exploration, a mixed policy μ can balance both objectives.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700" y="3426025"/>
            <a:ext cx="1645729" cy="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/>
          <p:nvPr>
            <p:ph idx="1" type="subTitle"/>
          </p:nvPr>
        </p:nvSpPr>
        <p:spPr>
          <a:xfrm>
            <a:off x="197375" y="405825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Approach and Algorithm</a:t>
            </a:r>
            <a:endParaRPr/>
          </a:p>
        </p:txBody>
      </p:sp>
      <p:sp>
        <p:nvSpPr>
          <p:cNvPr id="348" name="Google Shape;348;p49"/>
          <p:cNvSpPr txBox="1"/>
          <p:nvPr>
            <p:ph idx="2" type="body"/>
          </p:nvPr>
        </p:nvSpPr>
        <p:spPr>
          <a:xfrm>
            <a:off x="571949" y="1265875"/>
            <a:ext cx="4481700" cy="28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/>
              <a:t>This section introduces:</a:t>
            </a:r>
            <a:endParaRPr sz="16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AutoNum type="arabicPeriod"/>
            </a:pPr>
            <a:r>
              <a:rPr lang="en" sz="1600"/>
              <a:t>The game-theoretic formulation of the problem.</a:t>
            </a:r>
            <a:endParaRPr sz="16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AutoNum type="arabicPeriod"/>
            </a:pPr>
            <a:r>
              <a:rPr lang="en" sz="1600"/>
              <a:t>The APPROPO algorithm and its key steps.</a:t>
            </a:r>
            <a:endParaRPr sz="16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AutoNum type="arabicPeriod"/>
            </a:pPr>
            <a:r>
              <a:rPr lang="en" sz="1600"/>
              <a:t>Theoretical guarantees and extensions.</a:t>
            </a:r>
            <a:endParaRPr sz="16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AutoNum type="arabicPeriod"/>
            </a:pPr>
            <a:r>
              <a:rPr lang="en" sz="1600"/>
              <a:t>Practical considerations for implementation.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49" name="Google Shape;34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126" y="2975301"/>
            <a:ext cx="4007875" cy="21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>
            <p:ph idx="1" type="subTitle"/>
          </p:nvPr>
        </p:nvSpPr>
        <p:spPr>
          <a:xfrm>
            <a:off x="320650" y="400350"/>
            <a:ext cx="43107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Game-Theoretic Formulation</a:t>
            </a:r>
            <a:endParaRPr sz="2200"/>
          </a:p>
        </p:txBody>
      </p:sp>
      <p:sp>
        <p:nvSpPr>
          <p:cNvPr id="355" name="Google Shape;355;p50"/>
          <p:cNvSpPr txBox="1"/>
          <p:nvPr>
            <p:ph idx="2" type="body"/>
          </p:nvPr>
        </p:nvSpPr>
        <p:spPr>
          <a:xfrm>
            <a:off x="197400" y="710650"/>
            <a:ext cx="8749200" cy="4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1.</a:t>
            </a:r>
            <a:r>
              <a:rPr lang="en" sz="1500"/>
              <a:t>	Feasibility Problem: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en" sz="1500"/>
              <a:t>Recall the goal: Find a policy </a:t>
            </a:r>
            <a:r>
              <a:rPr lang="en" sz="1600"/>
              <a:t>μ</a:t>
            </a:r>
            <a:r>
              <a:rPr lang="en" sz="1500"/>
              <a:t> such that z(μ)∈C.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en" sz="1500"/>
              <a:t>Reformulated as minimizing the distance between z(μ) and C: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2.</a:t>
            </a:r>
            <a:r>
              <a:rPr lang="en" sz="1500"/>
              <a:t>	Game-Theoretic Min-Max Form: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en" sz="1500"/>
              <a:t>Distance minimization can be expressed as: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en" sz="1500"/>
              <a:t>where: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</a:pPr>
            <a:r>
              <a:rPr lang="en" sz="1500"/>
              <a:t>μ: 	Mixed policy (first player).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</a:pPr>
            <a:r>
              <a:rPr lang="en" sz="1500"/>
              <a:t>λ:	Weight vector maximizing deviation from C (second player).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/>
              <a:t>Interpretation: A two-player zero-sum game.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000" y="2030550"/>
            <a:ext cx="1489042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550" y="2991200"/>
            <a:ext cx="1468450" cy="2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196951" y="4737750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 txBox="1"/>
          <p:nvPr>
            <p:ph type="ctrTitle"/>
          </p:nvPr>
        </p:nvSpPr>
        <p:spPr>
          <a:xfrm>
            <a:off x="196950" y="223825"/>
            <a:ext cx="6584700" cy="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Overview</a:t>
            </a:r>
            <a:endParaRPr sz="5400"/>
          </a:p>
        </p:txBody>
      </p:sp>
      <p:sp>
        <p:nvSpPr>
          <p:cNvPr id="229" name="Google Shape;229;p33"/>
          <p:cNvSpPr txBox="1"/>
          <p:nvPr>
            <p:ph idx="2" type="subTitle"/>
          </p:nvPr>
        </p:nvSpPr>
        <p:spPr>
          <a:xfrm>
            <a:off x="450875" y="1521900"/>
            <a:ext cx="3986700" cy="20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en"/>
              <a:t>Intro</a:t>
            </a:r>
            <a:r>
              <a:rPr lang="en"/>
              <a:t>duction</a:t>
            </a:r>
            <a:endParaRPr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en"/>
              <a:t>Preliminaries and Problem Setup</a:t>
            </a:r>
            <a:endParaRPr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en"/>
              <a:t>Approach and Algorithm</a:t>
            </a:r>
            <a:endParaRPr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en"/>
              <a:t>Experiments and Results</a:t>
            </a:r>
            <a:endParaRPr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en"/>
              <a:t>Conclusion and Discussion</a:t>
            </a:r>
            <a:endParaRPr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ts val="1850"/>
              <a:buChar char="-"/>
            </a:pPr>
            <a:r>
              <a:rPr lang="en"/>
              <a:t>Q&amp;A</a:t>
            </a:r>
            <a:endParaRPr/>
          </a:p>
        </p:txBody>
      </p:sp>
      <p:pic>
        <p:nvPicPr>
          <p:cNvPr id="230" name="Google Shape;230;p3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4520" l="0" r="0" t="4529"/>
          <a:stretch/>
        </p:blipFill>
        <p:spPr>
          <a:xfrm>
            <a:off x="4437578" y="2171250"/>
            <a:ext cx="4509600" cy="2775600"/>
          </a:xfrm>
          <a:prstGeom prst="round2DiagRect">
            <a:avLst>
              <a:gd fmla="val 16667" name="adj1"/>
              <a:gd fmla="val 0" name="adj2"/>
            </a:avLst>
          </a:prstGeom>
        </p:spPr>
      </p:pic>
      <p:sp>
        <p:nvSpPr>
          <p:cNvPr id="231" name="Google Shape;231;p33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>
            <p:ph idx="1" type="subTitle"/>
          </p:nvPr>
        </p:nvSpPr>
        <p:spPr>
          <a:xfrm>
            <a:off x="376475" y="1040650"/>
            <a:ext cx="7428300" cy="28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000">
                <a:latin typeface="DM Sans"/>
                <a:ea typeface="DM Sans"/>
                <a:cs typeface="DM Sans"/>
                <a:sym typeface="DM Sans"/>
              </a:rPr>
              <a:t>3.</a:t>
            </a: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	Two-Player Zero-Sum Game Perspective: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Player 1 (μ):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Chooses a policy to minimize deviation from the target set C.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Player 2 (λ):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Chooses weights to maximize deviation.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Optimal Play: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Converges to the distance between z(μ) and the closest point in C.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"/>
          <p:cNvSpPr txBox="1"/>
          <p:nvPr>
            <p:ph idx="1" type="subTitle"/>
          </p:nvPr>
        </p:nvSpPr>
        <p:spPr>
          <a:xfrm>
            <a:off x="68525" y="55375"/>
            <a:ext cx="71934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Why Does This Game-Theoretic Approach Work?</a:t>
            </a:r>
            <a:endParaRPr sz="2200"/>
          </a:p>
        </p:txBody>
      </p:sp>
      <p:sp>
        <p:nvSpPr>
          <p:cNvPr id="368" name="Google Shape;368;p52"/>
          <p:cNvSpPr txBox="1"/>
          <p:nvPr>
            <p:ph idx="2" type="body"/>
          </p:nvPr>
        </p:nvSpPr>
        <p:spPr>
          <a:xfrm>
            <a:off x="68525" y="578575"/>
            <a:ext cx="5873400" cy="43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400"/>
              <a:t>Leveraging No-Regret Learning: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/>
              <a:t>Player 2 (λ) uses no-regret online learning: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Updates λ iteratively to maximize deviation from C.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Ensures that λ converges to an optimal weighting.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400"/>
              <a:t>Leveraging Reinforcement Learning: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/>
              <a:t>Player 1 (μ) uses RL best-response oracle: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Chooses policies that minimize the weighted deviation λ⋅z(μ).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Solved as a scalar RL task where rewards are modified.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400"/>
              <a:t>Key Insight: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/>
              <a:t>The iterative play of the game ensures convergence to a policy μ satisfying constraints z(μ)∈C.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369" name="Google Shape;36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050" y="730975"/>
            <a:ext cx="3199549" cy="319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2"/>
          <p:cNvSpPr txBox="1"/>
          <p:nvPr/>
        </p:nvSpPr>
        <p:spPr>
          <a:xfrm>
            <a:off x="6081025" y="3930525"/>
            <a:ext cx="30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a two-player game where λ adjusts weights and μ selects policies to minimize deviation.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/>
          <p:nvPr>
            <p:ph idx="1" type="subTitle"/>
          </p:nvPr>
        </p:nvSpPr>
        <p:spPr>
          <a:xfrm>
            <a:off x="54925" y="114575"/>
            <a:ext cx="36180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APPROPO Algorithm</a:t>
            </a:r>
            <a:endParaRPr sz="2200"/>
          </a:p>
        </p:txBody>
      </p:sp>
      <p:sp>
        <p:nvSpPr>
          <p:cNvPr id="376" name="Google Shape;376;p53"/>
          <p:cNvSpPr txBox="1"/>
          <p:nvPr>
            <p:ph idx="2" type="body"/>
          </p:nvPr>
        </p:nvSpPr>
        <p:spPr>
          <a:xfrm>
            <a:off x="3502625" y="227375"/>
            <a:ext cx="3272400" cy="2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How Does APPROPO Solve the Problem?</a:t>
            </a:r>
            <a:endParaRPr sz="1200"/>
          </a:p>
        </p:txBody>
      </p:sp>
      <p:sp>
        <p:nvSpPr>
          <p:cNvPr id="377" name="Google Shape;377;p53"/>
          <p:cNvSpPr txBox="1"/>
          <p:nvPr>
            <p:ph idx="3" type="body"/>
          </p:nvPr>
        </p:nvSpPr>
        <p:spPr>
          <a:xfrm>
            <a:off x="149825" y="637775"/>
            <a:ext cx="6294600" cy="19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600"/>
              <a:t>Key Steps of APPROPO</a:t>
            </a:r>
            <a:r>
              <a:rPr lang="en" sz="1400"/>
              <a:t>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" sz="1400"/>
              <a:t>Step 1</a:t>
            </a:r>
            <a:r>
              <a:rPr lang="en" sz="1400"/>
              <a:t>: Update λ (weights):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/>
              <a:t>Use Online Gradient Descent (OGD):</a:t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where z_t​ is the measurement vector from the current policy.</a:t>
            </a:r>
            <a:endParaRPr sz="1400"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Projects λ onto the feasible set Λ.</a:t>
            </a:r>
            <a:endParaRPr sz="1100"/>
          </a:p>
        </p:txBody>
      </p:sp>
      <p:pic>
        <p:nvPicPr>
          <p:cNvPr id="378" name="Google Shape;37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288" y="1247300"/>
            <a:ext cx="1324320" cy="2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225" y="4076475"/>
            <a:ext cx="921546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3"/>
          <p:cNvSpPr txBox="1"/>
          <p:nvPr/>
        </p:nvSpPr>
        <p:spPr>
          <a:xfrm>
            <a:off x="142925" y="2571750"/>
            <a:ext cx="61593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Step 2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Compute πt​ (best-response policy):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Reformulate the RL task: </a:t>
            </a: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r_i=−λ⋅z_i,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where r_i is a scalar reward based on λ.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Solve this scalar RL task using any standard RL algorithm.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142925" y="4076475"/>
            <a:ext cx="61593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Step 3</a:t>
            </a:r>
            <a:r>
              <a:rPr lang="en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Form the Mixed Policy μ: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Average the policies across iterations: 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2" name="Google Shape;382;p53"/>
          <p:cNvSpPr txBox="1"/>
          <p:nvPr/>
        </p:nvSpPr>
        <p:spPr>
          <a:xfrm>
            <a:off x="6648575" y="1613550"/>
            <a:ext cx="24954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2.	Iterative Convergence: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Repeated play of the game refines μ and λ, ensuring constraints are satisfied.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83" name="Google Shape;38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8544" y="3793498"/>
            <a:ext cx="2495454" cy="1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/>
          <p:nvPr>
            <p:ph idx="1" type="subTitle"/>
          </p:nvPr>
        </p:nvSpPr>
        <p:spPr>
          <a:xfrm>
            <a:off x="65625" y="130300"/>
            <a:ext cx="49665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Theoretical Guarantees</a:t>
            </a:r>
            <a:endParaRPr sz="2200"/>
          </a:p>
        </p:txBody>
      </p:sp>
      <p:sp>
        <p:nvSpPr>
          <p:cNvPr id="389" name="Google Shape;389;p54"/>
          <p:cNvSpPr txBox="1"/>
          <p:nvPr>
            <p:ph idx="2" type="body"/>
          </p:nvPr>
        </p:nvSpPr>
        <p:spPr>
          <a:xfrm>
            <a:off x="197375" y="699750"/>
            <a:ext cx="30801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What Does APPROPO Guarantee?</a:t>
            </a:r>
            <a:endParaRPr sz="1300"/>
          </a:p>
        </p:txBody>
      </p:sp>
      <p:sp>
        <p:nvSpPr>
          <p:cNvPr id="390" name="Google Shape;390;p54"/>
          <p:cNvSpPr txBox="1"/>
          <p:nvPr>
            <p:ph idx="3" type="body"/>
          </p:nvPr>
        </p:nvSpPr>
        <p:spPr>
          <a:xfrm>
            <a:off x="197375" y="908850"/>
            <a:ext cx="5228700" cy="39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Sublinear Regret</a:t>
            </a: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The distance between z(μ) and the constraint set C decreases at a rate of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Ensures that μ satisfies constraints as the number of iterations increases.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Handling Arbitrary Convex Sets</a:t>
            </a: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APPROPO is initially designed for convex cones.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Using embedding techniques, it can be extended to arbitrary convex sets: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Embed C into a higher-dimensional cone C′.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Solve the feasibility problem for C’, ensuring solutions for C.</a:t>
            </a:r>
            <a:endParaRPr sz="12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391" name="Google Shape;3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75" y="1727625"/>
            <a:ext cx="550242" cy="2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8888" y="2034625"/>
            <a:ext cx="1585675" cy="2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6075" y="1852897"/>
            <a:ext cx="3669302" cy="291540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4"/>
          <p:cNvSpPr txBox="1"/>
          <p:nvPr/>
        </p:nvSpPr>
        <p:spPr>
          <a:xfrm>
            <a:off x="5968500" y="1146975"/>
            <a:ext cx="2814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Convergence plot illustrating the decreasing distance to C as T increases.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/>
          <p:nvPr>
            <p:ph idx="1" type="subTitle"/>
          </p:nvPr>
        </p:nvSpPr>
        <p:spPr>
          <a:xfrm>
            <a:off x="108400" y="130300"/>
            <a:ext cx="71934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How is APPROPO Implemented in Practice?</a:t>
            </a:r>
            <a:endParaRPr sz="2000"/>
          </a:p>
        </p:txBody>
      </p:sp>
      <p:sp>
        <p:nvSpPr>
          <p:cNvPr id="400" name="Google Shape;400;p55"/>
          <p:cNvSpPr txBox="1"/>
          <p:nvPr>
            <p:ph idx="2" type="body"/>
          </p:nvPr>
        </p:nvSpPr>
        <p:spPr>
          <a:xfrm>
            <a:off x="528725" y="667275"/>
            <a:ext cx="8418000" cy="42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600"/>
              <a:t>1.</a:t>
            </a:r>
            <a:r>
              <a:rPr lang="en" sz="1300"/>
              <a:t>	Integration with Standard RL: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300"/>
              <a:t>APPROPO is compatible with any scalar RL algorithm (e.g., actor-critic, Q-learning).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300"/>
              <a:t>For example: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Use actor-critic to solve the scalar RL task in Step 2.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Update λ using simple gradient-based techniques.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r>
              <a:rPr b="1" lang="en" sz="1600"/>
              <a:t>.</a:t>
            </a:r>
            <a:r>
              <a:rPr lang="en" sz="1300"/>
              <a:t>	Challenges Overcomed: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/>
              <a:t>Policy Caching: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To save computation, store previously computed policies and reuse them if appropriate.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/>
              <a:t>Estimation Error: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Estimate measurement vectors z(π) by sampling trajectories from the environment.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600"/>
              <a:t>3.</a:t>
            </a:r>
            <a:r>
              <a:rPr lang="en" sz="1300"/>
              <a:t>	Enhanced Efficiency: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300"/>
              <a:t>Use warm-starting for RL algorithms based on cached policies.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300"/>
              <a:t>Employ a binary search strategy if maximizing a reward while satisfying constraints.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401" name="Google Shape;40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800" y="2"/>
            <a:ext cx="1842200" cy="90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/>
          <p:nvPr>
            <p:ph idx="1" type="subTitle"/>
          </p:nvPr>
        </p:nvSpPr>
        <p:spPr>
          <a:xfrm>
            <a:off x="197375" y="405825"/>
            <a:ext cx="71934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Key Takeaways of Approach and Algorithm</a:t>
            </a:r>
            <a:endParaRPr sz="2000"/>
          </a:p>
        </p:txBody>
      </p:sp>
      <p:sp>
        <p:nvSpPr>
          <p:cNvPr id="407" name="Google Shape;407;p56"/>
          <p:cNvSpPr txBox="1"/>
          <p:nvPr>
            <p:ph idx="2" type="body"/>
          </p:nvPr>
        </p:nvSpPr>
        <p:spPr>
          <a:xfrm>
            <a:off x="132747" y="1170625"/>
            <a:ext cx="7992300" cy="36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" sz="1300"/>
              <a:t>Game-Theoretic Formulation: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Reformulates the feasibility problem as a min-max game.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Uses no-regret learning for weights and RL for policy optimization.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" sz="1300"/>
              <a:t>APPROPO Algorithm: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Iteratively updates weights λ and computes best-response policies πt​.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Forms a mixed policy μ satisfying constraints.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" sz="1300"/>
              <a:t>Theoretical Guarantees: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Ensures sublinear regret and convergence to the target set C.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" sz="1300"/>
              <a:t>Practical Feasibility: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Works with standard RL algorithms and efficiently handles real-world constraints.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408" name="Google Shape;4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525" y="0"/>
            <a:ext cx="2056475" cy="106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/>
          <p:nvPr>
            <p:ph idx="1" type="subTitle"/>
          </p:nvPr>
        </p:nvSpPr>
        <p:spPr>
          <a:xfrm>
            <a:off x="592950" y="483450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Experiments and Results</a:t>
            </a:r>
            <a:endParaRPr/>
          </a:p>
        </p:txBody>
      </p:sp>
      <p:sp>
        <p:nvSpPr>
          <p:cNvPr id="414" name="Google Shape;414;p57"/>
          <p:cNvSpPr txBox="1"/>
          <p:nvPr>
            <p:ph idx="2" type="body"/>
          </p:nvPr>
        </p:nvSpPr>
        <p:spPr>
          <a:xfrm>
            <a:off x="881925" y="1342075"/>
            <a:ext cx="5894700" cy="23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section presents: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experimental setup used to evaluate APPROPO.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Key results comparing APPROPO to the baseline RCPO.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Insights into sample efficiency and the impact of constraints through visualizations.</a:t>
            </a:r>
            <a:endParaRPr sz="1600"/>
          </a:p>
        </p:txBody>
      </p:sp>
      <p:pic>
        <p:nvPicPr>
          <p:cNvPr id="415" name="Google Shape;41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063" y="3524250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"/>
          <p:cNvSpPr txBox="1"/>
          <p:nvPr>
            <p:ph idx="1" type="subTitle"/>
          </p:nvPr>
        </p:nvSpPr>
        <p:spPr>
          <a:xfrm>
            <a:off x="111750" y="140975"/>
            <a:ext cx="71934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Experimental Setup</a:t>
            </a:r>
            <a:endParaRPr sz="2200"/>
          </a:p>
        </p:txBody>
      </p:sp>
      <p:sp>
        <p:nvSpPr>
          <p:cNvPr id="421" name="Google Shape;421;p58"/>
          <p:cNvSpPr txBox="1"/>
          <p:nvPr>
            <p:ph idx="2" type="body"/>
          </p:nvPr>
        </p:nvSpPr>
        <p:spPr>
          <a:xfrm>
            <a:off x="197375" y="664175"/>
            <a:ext cx="3946500" cy="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The Mars Rover Grid-World </a:t>
            </a:r>
            <a:r>
              <a:rPr lang="en" sz="1400"/>
              <a:t>Environment</a:t>
            </a:r>
            <a:endParaRPr sz="1400"/>
          </a:p>
        </p:txBody>
      </p:sp>
      <p:sp>
        <p:nvSpPr>
          <p:cNvPr id="422" name="Google Shape;422;p58"/>
          <p:cNvSpPr txBox="1"/>
          <p:nvPr>
            <p:ph idx="3" type="body"/>
          </p:nvPr>
        </p:nvSpPr>
        <p:spPr>
          <a:xfrm>
            <a:off x="721775" y="1102850"/>
            <a:ext cx="7478400" cy="38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600"/>
              <a:t>1.</a:t>
            </a:r>
            <a:r>
              <a:rPr lang="en" sz="1300"/>
              <a:t>	Environment Overview: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300"/>
              <a:t>A simulated grid-world environment representing a Mars rover task.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●"/>
            </a:pPr>
            <a:r>
              <a:rPr lang="en" sz="1300"/>
              <a:t>The agent (Mars rover) must: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lang="en" sz="1300"/>
              <a:t>Reach the goal efficiently (maximize reward).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lang="en" sz="1300"/>
              <a:t>Avoid obstacles like rocks (safety constraint).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lang="en" sz="1300"/>
              <a:t>Explore the grid uniformly (diversity constraint).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600"/>
              <a:t>2.</a:t>
            </a:r>
            <a:r>
              <a:rPr lang="en" sz="1300"/>
              <a:t>	State Space and Actions: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/>
              <a:t>State Space: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Grid cells represent states.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States include information about the agent’s location.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/>
              <a:t>Actions: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en" sz="1300"/>
              <a:t>Movement in four cardinal directions (up, down, left, right).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423" name="Google Shape;42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550" y="1889250"/>
            <a:ext cx="23622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9"/>
          <p:cNvSpPr txBox="1"/>
          <p:nvPr>
            <p:ph idx="1" type="subTitle"/>
          </p:nvPr>
        </p:nvSpPr>
        <p:spPr>
          <a:xfrm>
            <a:off x="196950" y="494175"/>
            <a:ext cx="7193400" cy="16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3.</a:t>
            </a:r>
            <a:r>
              <a:rPr lang="en" sz="1400"/>
              <a:t>	</a:t>
            </a:r>
            <a:r>
              <a:rPr lang="en" sz="1400">
                <a:latin typeface="DM Sans"/>
                <a:ea typeface="DM Sans"/>
                <a:cs typeface="DM Sans"/>
                <a:sym typeface="DM Sans"/>
              </a:rPr>
              <a:t>Measurements/constraints:</a:t>
            </a:r>
            <a:endParaRPr sz="1400"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latin typeface="DM Sans"/>
                <a:ea typeface="DM Sans"/>
                <a:cs typeface="DM Sans"/>
                <a:sym typeface="DM Sans"/>
              </a:rPr>
              <a:t>z1​: Safety (probability of hitting rocks).</a:t>
            </a:r>
            <a:endParaRPr sz="1400"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latin typeface="DM Sans"/>
                <a:ea typeface="DM Sans"/>
                <a:cs typeface="DM Sans"/>
                <a:sym typeface="DM Sans"/>
              </a:rPr>
              <a:t>z2​: Diversity (uniform visitation across the grid).</a:t>
            </a:r>
            <a:endParaRPr sz="1400"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 sz="1400">
                <a:latin typeface="DM Sans"/>
                <a:ea typeface="DM Sans"/>
                <a:cs typeface="DM Sans"/>
                <a:sym typeface="DM Sans"/>
              </a:rPr>
              <a:t>z3​: Reward (distance to the goal).</a:t>
            </a:r>
            <a:endParaRPr sz="1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429" name="Google Shape;42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50" y="2234350"/>
            <a:ext cx="7196954" cy="23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0"/>
          <p:cNvSpPr txBox="1"/>
          <p:nvPr>
            <p:ph idx="1" type="subTitle"/>
          </p:nvPr>
        </p:nvSpPr>
        <p:spPr>
          <a:xfrm>
            <a:off x="197375" y="196450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Baseline</a:t>
            </a:r>
            <a:endParaRPr/>
          </a:p>
        </p:txBody>
      </p:sp>
      <p:sp>
        <p:nvSpPr>
          <p:cNvPr id="435" name="Google Shape;435;p60"/>
          <p:cNvSpPr txBox="1"/>
          <p:nvPr>
            <p:ph idx="2" type="body"/>
          </p:nvPr>
        </p:nvSpPr>
        <p:spPr>
          <a:xfrm>
            <a:off x="154150" y="860450"/>
            <a:ext cx="7193400" cy="3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1400"/>
              <a:t>Baseline: Reward-Constrained Policy Optimization (RCPO):</a:t>
            </a:r>
            <a:endParaRPr sz="14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RCPO is a reinforcement learning algorithm that maximizes reward while satisfying predefined safety constraints.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/>
              <a:t>Using Lagrange multipliers to enforce constraints: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Optimizes a reward function augmented by penalties for constraint violations.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/>
              <a:t>Limitations: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Focuses primarily on safety.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</a:pPr>
            <a:r>
              <a:rPr lang="en" sz="1400"/>
              <a:t>Does not handle diversity constraints well.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436" name="Google Shape;43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050" y="3629013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idx="1" type="subTitle"/>
          </p:nvPr>
        </p:nvSpPr>
        <p:spPr>
          <a:xfrm>
            <a:off x="197375" y="138475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Background on Reinforcement Learning</a:t>
            </a:r>
            <a:endParaRPr/>
          </a:p>
        </p:txBody>
      </p:sp>
      <p:sp>
        <p:nvSpPr>
          <p:cNvPr id="237" name="Google Shape;237;p34"/>
          <p:cNvSpPr txBox="1"/>
          <p:nvPr>
            <p:ph idx="2" type="body"/>
          </p:nvPr>
        </p:nvSpPr>
        <p:spPr>
          <a:xfrm>
            <a:off x="197375" y="1709475"/>
            <a:ext cx="5140800" cy="3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i="1" lang="en" sz="1700" u="sng"/>
              <a:t>Objective</a:t>
            </a:r>
            <a:r>
              <a:rPr lang="en" sz="1600"/>
              <a:t>: Maximize cumulative scalar rewards over time.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/>
              <a:t>Agent’s learning process involves: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●"/>
            </a:pPr>
            <a:r>
              <a:rPr lang="en" sz="1600"/>
              <a:t>States (S): The agent’s observations of the environment.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●"/>
            </a:pPr>
            <a:r>
              <a:rPr lang="en" sz="1600"/>
              <a:t>Actions (A): Choices made by the agent.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●"/>
            </a:pPr>
            <a:r>
              <a:rPr lang="en" sz="1600"/>
              <a:t>Rewards (R): Feedback signal based on the action’s outcome.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8" name="Google Shape;238;p34"/>
          <p:cNvSpPr txBox="1"/>
          <p:nvPr>
            <p:ph idx="3" type="body"/>
          </p:nvPr>
        </p:nvSpPr>
        <p:spPr>
          <a:xfrm>
            <a:off x="1296025" y="730975"/>
            <a:ext cx="5688900" cy="2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r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b="1" lang="en" sz="2000"/>
              <a:t>1. What is Reinforcement Learning (RL)?</a:t>
            </a:r>
            <a:endParaRPr b="1" sz="2000"/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475" y="2463072"/>
            <a:ext cx="4232526" cy="18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203025" y="1158050"/>
            <a:ext cx="8647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 machine learning paradigm where an agent learns to make decisions by interacting with an environment.</a:t>
            </a:r>
            <a:endParaRPr sz="10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1"/>
          <p:cNvSpPr txBox="1"/>
          <p:nvPr>
            <p:ph idx="2" type="body"/>
          </p:nvPr>
        </p:nvSpPr>
        <p:spPr>
          <a:xfrm>
            <a:off x="196951" y="196725"/>
            <a:ext cx="18591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2" name="Google Shape;44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825"/>
            <a:ext cx="7533950" cy="488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1"/>
          <p:cNvSpPr txBox="1"/>
          <p:nvPr/>
        </p:nvSpPr>
        <p:spPr>
          <a:xfrm>
            <a:off x="8098325" y="737150"/>
            <a:ext cx="106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Add </a:t>
            </a:r>
            <a:r>
              <a:rPr i="1" lang="en" sz="10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detail about each graph here o be clear</a:t>
            </a:r>
            <a:endParaRPr i="1" sz="10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 txBox="1"/>
          <p:nvPr/>
        </p:nvSpPr>
        <p:spPr>
          <a:xfrm>
            <a:off x="248075" y="378550"/>
            <a:ext cx="86985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1. Probability of Failure: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Both APPROPO and RCPO meet the safety constraint after ~4,000 samples. APPROPO with Diversity Constraints takes longer but converges by 8,000 samples.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2. Average Reward: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and RCPO achieve similar rewards, ~-0.17, by 8,000 samples. APPROPO with Diversity Constraints has slightly lower rewards.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3. Distance from Uniform: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Only APPROPO with Diversity Constraints achieves the diversity target, unlike RCPO or standard APPROPO.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4. Scatter Plots: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RCPO and APPROPO focus on safety and reward. APPROPO with Diversity Constraints balances diversity and feasibility.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/>
          <p:nvPr>
            <p:ph idx="1" type="subTitle"/>
          </p:nvPr>
        </p:nvSpPr>
        <p:spPr>
          <a:xfrm>
            <a:off x="108400" y="130275"/>
            <a:ext cx="44637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Key Results</a:t>
            </a:r>
            <a:endParaRPr sz="2200"/>
          </a:p>
        </p:txBody>
      </p:sp>
      <p:sp>
        <p:nvSpPr>
          <p:cNvPr id="454" name="Google Shape;454;p63"/>
          <p:cNvSpPr txBox="1"/>
          <p:nvPr>
            <p:ph idx="2" type="body"/>
          </p:nvPr>
        </p:nvSpPr>
        <p:spPr>
          <a:xfrm>
            <a:off x="197375" y="783875"/>
            <a:ext cx="5142300" cy="3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Performance Comparison: APPROPO vs. RCPO</a:t>
            </a:r>
            <a:endParaRPr sz="1600"/>
          </a:p>
        </p:txBody>
      </p:sp>
      <p:sp>
        <p:nvSpPr>
          <p:cNvPr id="455" name="Google Shape;455;p63"/>
          <p:cNvSpPr txBox="1"/>
          <p:nvPr/>
        </p:nvSpPr>
        <p:spPr>
          <a:xfrm>
            <a:off x="197375" y="1160075"/>
            <a:ext cx="8749200" cy="3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-&gt;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Safety Constraints: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Both APPROPO and RCPO successfully enforce safety constraints (e.g., avoiding rocks).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achieves comparable performance in minimizing collision probability.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-&gt;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Diversity Constraints: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satisfies diversity constraints, leading to uniform visitation of grid cells.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RCPO struggles to balance safety and diversity.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-&gt;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Overall Performance: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demonstrates flexibility by enforcing multiple constraints simultaneously.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While achieving similar rewards as RCPO, APPROPO achieves additional objectives (e.g., diversity).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56" name="Google Shape;45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401" y="0"/>
            <a:ext cx="1967600" cy="10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/>
          <p:cNvSpPr txBox="1"/>
          <p:nvPr>
            <p:ph idx="1" type="subTitle"/>
          </p:nvPr>
        </p:nvSpPr>
        <p:spPr>
          <a:xfrm>
            <a:off x="76325" y="87475"/>
            <a:ext cx="44958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Sample Efficiency</a:t>
            </a:r>
            <a:endParaRPr sz="2200"/>
          </a:p>
        </p:txBody>
      </p:sp>
      <p:sp>
        <p:nvSpPr>
          <p:cNvPr id="462" name="Google Shape;462;p64"/>
          <p:cNvSpPr txBox="1"/>
          <p:nvPr/>
        </p:nvSpPr>
        <p:spPr>
          <a:xfrm>
            <a:off x="357200" y="1075650"/>
            <a:ext cx="78960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Quickly Are Constraints Satisfied?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requires fewer samples to satisfy safety constraints compared to RCPO.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Diversity constraints converge steadily as the agent explores the grid.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Insights into Learning Efficiency: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leverages no-regret learning for efficient weight updates.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Policies adaptively balance safety and diversity.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3" name="Google Shape;4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900" y="0"/>
            <a:ext cx="1353100" cy="13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5"/>
          <p:cNvSpPr txBox="1"/>
          <p:nvPr>
            <p:ph idx="1" type="subTitle"/>
          </p:nvPr>
        </p:nvSpPr>
        <p:spPr>
          <a:xfrm>
            <a:off x="477500" y="381650"/>
            <a:ext cx="56835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The Impact of Constraints</a:t>
            </a:r>
            <a:endParaRPr sz="2200"/>
          </a:p>
        </p:txBody>
      </p:sp>
      <p:sp>
        <p:nvSpPr>
          <p:cNvPr id="469" name="Google Shape;469;p65"/>
          <p:cNvSpPr txBox="1"/>
          <p:nvPr/>
        </p:nvSpPr>
        <p:spPr>
          <a:xfrm>
            <a:off x="477500" y="1524000"/>
            <a:ext cx="7999800" cy="28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Safety Constraint: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policies minimize collisions by avoiding paths near rocks.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Diversity Constraint: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Policies lead to uniform exploration, as seen in visitation heatmaps.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RCPO: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Shows limited exploration, with most visits concentrated near the goal.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Shows uniform visitation across the grid.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70" name="Google Shape;47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000" y="0"/>
            <a:ext cx="29908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6"/>
          <p:cNvSpPr txBox="1"/>
          <p:nvPr>
            <p:ph idx="1" type="subTitle"/>
          </p:nvPr>
        </p:nvSpPr>
        <p:spPr>
          <a:xfrm>
            <a:off x="132725" y="148975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76" name="Google Shape;476;p66"/>
          <p:cNvSpPr txBox="1"/>
          <p:nvPr/>
        </p:nvSpPr>
        <p:spPr>
          <a:xfrm>
            <a:off x="141275" y="764150"/>
            <a:ext cx="90027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Key Contributions of APPROPO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Novel Approach: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introduces a game-theoretic framework for solving RL tasks with convex constraints.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Provides a rigorous theoretical foundation using sublinear regret guarantees.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Generalization of RL: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extends traditional RL to handle multiple objectives and constraints simultaneously.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Enables real-world applications that require balancing complex trade-offs (e.g., safety vs. exploration).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Versatility: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integrates seamlessly with standard RL algorithms like actor-critic.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Supports diverse constraints, making it suitable for tasks beyond the scope of conventional methods.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77" name="Google Shape;47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0"/>
            <a:ext cx="15240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7"/>
          <p:cNvSpPr txBox="1"/>
          <p:nvPr>
            <p:ph idx="1" type="subTitle"/>
          </p:nvPr>
        </p:nvSpPr>
        <p:spPr>
          <a:xfrm>
            <a:off x="64225" y="196450"/>
            <a:ext cx="71934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Key Insights</a:t>
            </a:r>
            <a:endParaRPr sz="2400"/>
          </a:p>
        </p:txBody>
      </p:sp>
      <p:sp>
        <p:nvSpPr>
          <p:cNvPr id="483" name="Google Shape;483;p67"/>
          <p:cNvSpPr txBox="1"/>
          <p:nvPr/>
        </p:nvSpPr>
        <p:spPr>
          <a:xfrm>
            <a:off x="98450" y="828350"/>
            <a:ext cx="8925000" cy="3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Insights from Experiments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Performance on Standard Constraints: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performs as well as RCPO for traditional constraints like safety.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New Capabilities: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handles additional constraints (e.g., diversity) that are not achievable with RCPO.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Balances competing objectives without sacrificing performance on individual metrics.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Real-World Applicability: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algorithm demonstrates its potential in tasks requiring constraint satisfaction, exploration, and optimal reward.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84" name="Google Shape;48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8"/>
          <p:cNvSpPr txBox="1"/>
          <p:nvPr>
            <p:ph idx="1" type="subTitle"/>
          </p:nvPr>
        </p:nvSpPr>
        <p:spPr>
          <a:xfrm>
            <a:off x="74925" y="135650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490" name="Google Shape;490;p68"/>
          <p:cNvSpPr txBox="1"/>
          <p:nvPr/>
        </p:nvSpPr>
        <p:spPr>
          <a:xfrm>
            <a:off x="87750" y="849750"/>
            <a:ext cx="8781600" cy="4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Limitations of APPROPO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Scalability: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APPROPO’s iterative process may face challenges in: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Larger state-action spaces.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Continuous domains requiring more complex representations of constraints.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Computational Overhead: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Policy Refinement: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iterative game-theoretic approach increases computational demands.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Oracle Dependency: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Requires efficient RL oracles for scalar tasks, which may not scale well for high-dimensional environments.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1" name="Google Shape;49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025" y="0"/>
            <a:ext cx="2977975" cy="1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9"/>
          <p:cNvSpPr txBox="1"/>
          <p:nvPr>
            <p:ph idx="1" type="subTitle"/>
          </p:nvPr>
        </p:nvSpPr>
        <p:spPr>
          <a:xfrm>
            <a:off x="140525" y="141000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497" name="Google Shape;497;p69"/>
          <p:cNvSpPr txBox="1"/>
          <p:nvPr/>
        </p:nvSpPr>
        <p:spPr>
          <a:xfrm>
            <a:off x="285450" y="1241175"/>
            <a:ext cx="78837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Future Directions for APPROPO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Scaling for Complex Environments: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Develop strategies to scale APPROPO for environments with: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Large action/state spaces.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Continuous variables or high-dimensional representations.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Integration with Deep RL: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Combine APPROPO with deep RL methods (e.g., deep Q-learning, policy gradient):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Address challenges in high-dimensional tasks.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Enhance adaptability to complex visual or sensor-based environments.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Free Images : decision making, direction, career, choice, options ..." id="498" name="Google Shape;49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2147" y="0"/>
            <a:ext cx="2781850" cy="171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0"/>
          <p:cNvSpPr txBox="1"/>
          <p:nvPr/>
        </p:nvSpPr>
        <p:spPr>
          <a:xfrm>
            <a:off x="576650" y="817650"/>
            <a:ext cx="7452300" cy="3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3.</a:t>
            </a: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Improved Efficiency: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"/>
              <a:buChar char="○"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Explore methods to reduce computational overhead: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"/>
              <a:buChar char="■"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Efficient sampling techniques.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"/>
              <a:buChar char="■"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Warm-start approaches for iterative policy refinement.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4.</a:t>
            </a: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Broader Applications: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"/>
              <a:buChar char="○"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Apply APPROPO to diverse domains: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"/>
              <a:buChar char="■"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Robotics (multi-objective task planning).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"/>
              <a:buChar char="■"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Autonomous systems (balancing safety and efficiency).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"/>
              <a:buChar char="■"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Healthcare (resource allocation with ethical constraints).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idx="1" type="subTitle"/>
          </p:nvPr>
        </p:nvSpPr>
        <p:spPr>
          <a:xfrm>
            <a:off x="196950" y="405825"/>
            <a:ext cx="71934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b="1" lang="en" sz="2000"/>
              <a:t>2. Limitations of Scalar Reward Functions:</a:t>
            </a:r>
            <a:endParaRPr b="1" sz="2000"/>
          </a:p>
        </p:txBody>
      </p:sp>
      <p:sp>
        <p:nvSpPr>
          <p:cNvPr id="246" name="Google Shape;246;p35"/>
          <p:cNvSpPr txBox="1"/>
          <p:nvPr>
            <p:ph idx="2" type="body"/>
          </p:nvPr>
        </p:nvSpPr>
        <p:spPr>
          <a:xfrm>
            <a:off x="196950" y="898425"/>
            <a:ext cx="5686500" cy="3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Real-world tasks often involve complex goals and constraints that are not captured </a:t>
            </a:r>
            <a:r>
              <a:rPr lang="en" sz="1600"/>
              <a:t>easily </a:t>
            </a:r>
            <a:r>
              <a:rPr lang="en" sz="1600"/>
              <a:t>by a single scalar reward.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Example: An autonomous car should optimize fuel efficiency (reward) while ensuring safety (constraint).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Difficult to encode safety, exploration, or fairness into a single reward function.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Balancing competing objectives (e.g., safety vs. exploration) is challenging with scalar rewards alone.</a:t>
            </a:r>
            <a:endParaRPr sz="160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850" y="1050825"/>
            <a:ext cx="3108150" cy="19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1"/>
          <p:cNvSpPr txBox="1"/>
          <p:nvPr>
            <p:ph idx="1" type="subTitle"/>
          </p:nvPr>
        </p:nvSpPr>
        <p:spPr>
          <a:xfrm>
            <a:off x="975300" y="622600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Closing Remarks</a:t>
            </a:r>
            <a:endParaRPr/>
          </a:p>
        </p:txBody>
      </p:sp>
      <p:sp>
        <p:nvSpPr>
          <p:cNvPr id="509" name="Google Shape;509;p71"/>
          <p:cNvSpPr txBox="1"/>
          <p:nvPr/>
        </p:nvSpPr>
        <p:spPr>
          <a:xfrm>
            <a:off x="986750" y="1491900"/>
            <a:ext cx="61593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Final Takeaway: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APPROPO provides a flexible and powerful framework for RL with convex constraints, enabling real-world applications that demand multi-objective optimization.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0" name="Google Shape;51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0" y="3733800"/>
            <a:ext cx="25717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/>
          <p:nvPr>
            <p:ph idx="1" type="subTitle"/>
          </p:nvPr>
        </p:nvSpPr>
        <p:spPr>
          <a:xfrm>
            <a:off x="2115125" y="841525"/>
            <a:ext cx="2594100" cy="7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600"/>
              <a:t>Q&amp;A</a:t>
            </a:r>
            <a:endParaRPr b="1" sz="3600"/>
          </a:p>
        </p:txBody>
      </p:sp>
      <p:pic>
        <p:nvPicPr>
          <p:cNvPr descr="thank you note for every language | thank you note created i… | Flickr" id="516" name="Google Shape;51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82429"/>
            <a:ext cx="4572000" cy="286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idx="1" type="subTitle"/>
          </p:nvPr>
        </p:nvSpPr>
        <p:spPr>
          <a:xfrm>
            <a:off x="197375" y="196450"/>
            <a:ext cx="8678400" cy="24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is a Convex Constraint?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 convex constraint is a condition in an optimization problem that restricts the solution to a convex set, ensuring the feasible region preserves convexity.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u="sng"/>
              <a:t>Example</a:t>
            </a:r>
            <a:r>
              <a:rPr lang="en" sz="1500"/>
              <a:t>: The constraint </a:t>
            </a:r>
            <a:r>
              <a:rPr lang="en" sz="1500"/>
              <a:t>x1+x2</a:t>
            </a:r>
            <a:r>
              <a:rPr lang="en" sz="1500"/>
              <a:t>≤</a:t>
            </a:r>
            <a:r>
              <a:rPr lang="en" sz="1500"/>
              <a:t>1, </a:t>
            </a:r>
            <a:r>
              <a:rPr lang="en" sz="1500"/>
              <a:t> with x1≥0 and x2≥0 is a convex constraint because it forms a triangle (a convex set) in the first quadrant where x1​ and x2​ are non-negative.</a:t>
            </a:r>
            <a:endParaRPr sz="1500"/>
          </a:p>
        </p:txBody>
      </p:sp>
      <p:pic>
        <p:nvPicPr>
          <p:cNvPr id="253" name="Google Shape;2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125" y="3038500"/>
            <a:ext cx="3739876" cy="21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idx="1" type="subTitle"/>
          </p:nvPr>
        </p:nvSpPr>
        <p:spPr>
          <a:xfrm>
            <a:off x="0" y="245050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59" name="Google Shape;259;p37"/>
          <p:cNvSpPr txBox="1"/>
          <p:nvPr>
            <p:ph idx="2" type="body"/>
          </p:nvPr>
        </p:nvSpPr>
        <p:spPr>
          <a:xfrm>
            <a:off x="197375" y="1443275"/>
            <a:ext cx="7193400" cy="33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1600"/>
              <a:t>Need them in Real-World Applications: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Many tasks involve specific constraints: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Safety: "Avoid unsafe actions or states" (e.g., collision-free navigation in robotics).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Diversity: "Encourage exploration for better learning" (e.g., gaming agents discovering new strategies).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Expert Imitation: "Mimic human behavior" in sparse reward environments.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Scalar rewards cannot naturally represent these objectives.</a:t>
            </a:r>
            <a:endParaRPr sz="1600"/>
          </a:p>
        </p:txBody>
      </p:sp>
      <p:sp>
        <p:nvSpPr>
          <p:cNvPr id="260" name="Google Shape;260;p37"/>
          <p:cNvSpPr txBox="1"/>
          <p:nvPr>
            <p:ph idx="3" type="body"/>
          </p:nvPr>
        </p:nvSpPr>
        <p:spPr>
          <a:xfrm>
            <a:off x="97900" y="538400"/>
            <a:ext cx="5996100" cy="11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" sz="1900"/>
              <a:t>Why Are </a:t>
            </a:r>
            <a:r>
              <a:rPr lang="en" sz="1900"/>
              <a:t>Convex Constraints</a:t>
            </a:r>
            <a:r>
              <a:rPr lang="en" sz="1900"/>
              <a:t> Important?</a:t>
            </a:r>
            <a:endParaRPr sz="1600"/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950" y="3810103"/>
            <a:ext cx="2378050" cy="13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idx="1" type="subTitle"/>
          </p:nvPr>
        </p:nvSpPr>
        <p:spPr>
          <a:xfrm>
            <a:off x="197100" y="196450"/>
            <a:ext cx="8749800" cy="3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2.</a:t>
            </a:r>
            <a:r>
              <a:rPr lang="en" sz="1700"/>
              <a:t>	Convex Constraints as a General Framework:</a:t>
            </a:r>
            <a:endParaRPr sz="17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Convex constraints, formulated as convex sets, extend optimization (such as in reinforcement learning) beyond simple reward maximization to enable multi-objective learning.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Convex sets allow flexibility in defining objectives like safety margins, entropy, or distribution requirements.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/>
              <a:t>3.	</a:t>
            </a:r>
            <a:r>
              <a:rPr lang="en" sz="1700"/>
              <a:t>Applications:</a:t>
            </a:r>
            <a:endParaRPr sz="17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Robotics</a:t>
            </a:r>
            <a:r>
              <a:rPr lang="en" sz="1600"/>
              <a:t>: Manage trade-offs between task efficiency and safety.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Resource Allocation</a:t>
            </a:r>
            <a:r>
              <a:rPr lang="en" sz="1600"/>
              <a:t>: Optimize usage of limited resources while adhering to regulatory constraints.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idx="1" type="subTitle"/>
          </p:nvPr>
        </p:nvSpPr>
        <p:spPr>
          <a:xfrm>
            <a:off x="197375" y="405825"/>
            <a:ext cx="71934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Goal of the Paper</a:t>
            </a:r>
            <a:endParaRPr/>
          </a:p>
        </p:txBody>
      </p:sp>
      <p:sp>
        <p:nvSpPr>
          <p:cNvPr id="273" name="Google Shape;273;p39"/>
          <p:cNvSpPr txBox="1"/>
          <p:nvPr>
            <p:ph idx="2" type="body"/>
          </p:nvPr>
        </p:nvSpPr>
        <p:spPr>
          <a:xfrm>
            <a:off x="197375" y="998325"/>
            <a:ext cx="54723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1800"/>
              <a:t>What Problem Does This Paper Solve?</a:t>
            </a:r>
            <a:endParaRPr sz="1800"/>
          </a:p>
        </p:txBody>
      </p:sp>
      <p:sp>
        <p:nvSpPr>
          <p:cNvPr id="274" name="Google Shape;274;p39"/>
          <p:cNvSpPr txBox="1"/>
          <p:nvPr>
            <p:ph idx="3" type="body"/>
          </p:nvPr>
        </p:nvSpPr>
        <p:spPr>
          <a:xfrm>
            <a:off x="197375" y="1405125"/>
            <a:ext cx="8819100" cy="36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1.</a:t>
            </a:r>
            <a:r>
              <a:rPr lang="en" sz="1600"/>
              <a:t>	</a:t>
            </a:r>
            <a:r>
              <a:rPr lang="en" sz="1600"/>
              <a:t>The Feasibility Problem: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Traditional RL aims to optimize reward. This paper focuses on satisfying constraints: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Goal: Find a policy whose behavior </a:t>
            </a:r>
            <a:r>
              <a:rPr lang="en" sz="1600"/>
              <a:t>(</a:t>
            </a:r>
            <a:r>
              <a:rPr lang="en" sz="1600">
                <a:highlight>
                  <a:schemeClr val="lt1"/>
                </a:highlight>
              </a:rPr>
              <a:t>vector measurements</a:t>
            </a:r>
            <a:r>
              <a:rPr lang="en" sz="1600"/>
              <a:t>)</a:t>
            </a:r>
            <a:r>
              <a:rPr lang="en" sz="1600"/>
              <a:t> lies in a convex set of constraints.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Example: Achieving safety, exploration, or expert imitation simultaneously.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Mathematical Formulation:</a:t>
            </a:r>
            <a:endParaRPr sz="1600"/>
          </a:p>
          <a:p>
            <a:pPr indent="45720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Find a policy μ such that z(μ)∈C,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Where, z(μ) represents the agent’s long-term measurements and 𝐶 is the convex set.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idx="1" type="subTitle"/>
          </p:nvPr>
        </p:nvSpPr>
        <p:spPr>
          <a:xfrm>
            <a:off x="0" y="2811825"/>
            <a:ext cx="4509900" cy="22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2.</a:t>
            </a:r>
            <a:r>
              <a:rPr lang="en" sz="1600"/>
              <a:t>	Illustrative Example: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Mars Rover Task: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goal: Reach the (destination) efficiently.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Constraints: Avoid rocks (safety) and explore uniformly (diversity).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80" name="Google Shape;2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475" y="2224200"/>
            <a:ext cx="2919301" cy="29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062" y="658275"/>
            <a:ext cx="2616675" cy="19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5750" y="658275"/>
            <a:ext cx="1913475" cy="19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/>
        </p:nvSpPr>
        <p:spPr>
          <a:xfrm>
            <a:off x="-84575" y="1964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Vector measurements are quantities with magnitude and direction in multidimensional space.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ence Presentation">
  <a:themeElements>
    <a:clrScheme name="Simple Light">
      <a:dk1>
        <a:srgbClr val="005088"/>
      </a:dk1>
      <a:lt1>
        <a:srgbClr val="F3F0DF"/>
      </a:lt1>
      <a:dk2>
        <a:srgbClr val="121212"/>
      </a:dk2>
      <a:lt2>
        <a:srgbClr val="D0E0E3"/>
      </a:lt2>
      <a:accent1>
        <a:srgbClr val="11CAA0"/>
      </a:accent1>
      <a:accent2>
        <a:srgbClr val="6D6D6B"/>
      </a:accent2>
      <a:accent3>
        <a:srgbClr val="FFFFFF"/>
      </a:accent3>
      <a:accent4>
        <a:srgbClr val="656839"/>
      </a:accent4>
      <a:accent5>
        <a:srgbClr val="774936"/>
      </a:accent5>
      <a:accent6>
        <a:srgbClr val="C492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