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B_85F21965.xml" ContentType="application/vnd.ms-powerpoint.comments+xml"/>
  <Override PartName="/ppt/comments/modernComment_136_EF0B6047.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comments/modernComment_132_75973F9.xml" ContentType="application/vnd.ms-powerpoint.comments+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61" r:id="rId3"/>
    <p:sldId id="314" r:id="rId4"/>
    <p:sldId id="299" r:id="rId5"/>
    <p:sldId id="276" r:id="rId6"/>
    <p:sldId id="277" r:id="rId7"/>
    <p:sldId id="300" r:id="rId8"/>
    <p:sldId id="278" r:id="rId9"/>
    <p:sldId id="279" r:id="rId10"/>
    <p:sldId id="298" r:id="rId11"/>
    <p:sldId id="280" r:id="rId12"/>
    <p:sldId id="308" r:id="rId13"/>
    <p:sldId id="313" r:id="rId14"/>
    <p:sldId id="282" r:id="rId15"/>
    <p:sldId id="283" r:id="rId16"/>
    <p:sldId id="310" r:id="rId17"/>
    <p:sldId id="311" r:id="rId18"/>
    <p:sldId id="284" r:id="rId19"/>
    <p:sldId id="301" r:id="rId20"/>
    <p:sldId id="302" r:id="rId21"/>
    <p:sldId id="303" r:id="rId22"/>
    <p:sldId id="304" r:id="rId23"/>
    <p:sldId id="305" r:id="rId24"/>
    <p:sldId id="285" r:id="rId25"/>
    <p:sldId id="286" r:id="rId26"/>
    <p:sldId id="287" r:id="rId27"/>
    <p:sldId id="306" r:id="rId28"/>
    <p:sldId id="315" r:id="rId29"/>
    <p:sldId id="288" r:id="rId30"/>
    <p:sldId id="289" r:id="rId31"/>
    <p:sldId id="291" r:id="rId32"/>
    <p:sldId id="292" r:id="rId33"/>
    <p:sldId id="293" r:id="rId34"/>
    <p:sldId id="307" r:id="rId35"/>
    <p:sldId id="294" r:id="rId36"/>
    <p:sldId id="295" r:id="rId37"/>
    <p:sldId id="297" r:id="rId38"/>
    <p:sldId id="273" r:id="rId39"/>
  </p:sldIdLst>
  <p:sldSz cx="18288000" cy="10287000"/>
  <p:notesSz cx="6858000" cy="9144000"/>
  <p:embeddedFontLst>
    <p:embeddedFont>
      <p:font typeface="Anantason UltraExpanded Bold" panose="020B0604020202020204" charset="-34"/>
      <p:regular r:id="rId41"/>
      <p:bold r:id="rId42"/>
    </p:embeddedFont>
    <p:embeddedFont>
      <p:font typeface="Cambria Math" panose="02040503050406030204" pitchFamily="18" charset="0"/>
      <p:regular r:id="rId43"/>
    </p:embeddedFont>
    <p:embeddedFont>
      <p:font typeface="Codec Pro" panose="020B0604020202020204" charset="0"/>
      <p:regular r:id="rId44"/>
    </p:embeddedFont>
    <p:embeddedFont>
      <p:font typeface="Codec Pro Bold" panose="020B0604020202020204"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4E2A16-72B0-D3EA-D8CC-4B290CF31675}" name="Guest User" initials="GU" userId="S::urn:spo:anon#fd49b7f3c49fd52db17be51dd741bbf2f8b139f6396c54db0d6e394e4745de6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6E5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79038E-0DBD-6C4C-83D5-4A418B3693C6}" v="1323" dt="2024-11-22T16:05:28.8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6"/>
    <p:restoredTop sz="94717"/>
  </p:normalViewPr>
  <p:slideViewPr>
    <p:cSldViewPr snapToGrid="0">
      <p:cViewPr varScale="1">
        <p:scale>
          <a:sx n="88" d="100"/>
          <a:sy n="88" d="100"/>
        </p:scale>
        <p:origin x="1728"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11B_85F21965.xml><?xml version="1.0" encoding="utf-8"?>
<p188:cmLst xmlns:a="http://schemas.openxmlformats.org/drawingml/2006/main" xmlns:r="http://schemas.openxmlformats.org/officeDocument/2006/relationships" xmlns:p188="http://schemas.microsoft.com/office/powerpoint/2018/8/main">
  <p188:cm id="{7B46AC99-DBD5-43AC-AE50-032F056205FB}" authorId="{DC4E2A16-72B0-D3EA-D8CC-4B290CF31675}" created="2024-11-20T17:34:49">
    <ac:deMkLst xmlns:ac="http://schemas.microsoft.com/office/drawing/2013/main/command">
      <pc:docMk xmlns:pc="http://schemas.microsoft.com/office/powerpoint/2013/main/command"/>
      <pc:sldMk xmlns:pc="http://schemas.microsoft.com/office/powerpoint/2013/main/command" cId="2247235941" sldId="283"/>
      <ac:picMk id="8" creationId="{6DA1A981-D74E-97CA-14CD-618CE9C8DEFF}"/>
    </ac:deMkLst>
    <p188:txBody>
      <a:bodyPr/>
      <a:lstStyle/>
      <a:p>
        <a:r>
          <a:rPr lang="en-US"/>
          <a:t>https://yubai.org/Slides/marl_lecture.pdf</a:t>
        </a:r>
      </a:p>
    </p188:txBody>
  </p188:cm>
</p188:cmLst>
</file>

<file path=ppt/comments/modernComment_132_75973F9.xml><?xml version="1.0" encoding="utf-8"?>
<p188:cmLst xmlns:a="http://schemas.openxmlformats.org/drawingml/2006/main" xmlns:r="http://schemas.openxmlformats.org/officeDocument/2006/relationships" xmlns:p188="http://schemas.microsoft.com/office/powerpoint/2018/8/main">
  <p188:cm id="{AB1B4AE8-4CDF-4F9C-81A7-282752FA0254}" authorId="{DC4E2A16-72B0-D3EA-D8CC-4B290CF31675}" created="2024-11-20T17:53:32.272">
    <ac:txMkLst xmlns:ac="http://schemas.microsoft.com/office/drawing/2013/main/command">
      <pc:docMk xmlns:pc="http://schemas.microsoft.com/office/powerpoint/2013/main/command"/>
      <pc:sldMk xmlns:pc="http://schemas.microsoft.com/office/powerpoint/2013/main/command" cId="123302905" sldId="306"/>
      <ac:spMk id="13" creationId="{4EBDBBF2-C380-0202-9648-499330D8C669}"/>
      <ac:txMk cp="0">
        <ac:context len="439" hash="1786175092"/>
      </ac:txMk>
    </ac:txMkLst>
    <p188:pos x="8580222" y="3575736"/>
    <p188:txBody>
      <a:bodyPr/>
      <a:lstStyle/>
      <a:p>
        <a:r>
          <a:rPr lang="en-US"/>
          <a:t>Markowitz portfolio selection </a:t>
        </a:r>
      </a:p>
    </p188:txBody>
  </p188:cm>
</p188:cmLst>
</file>

<file path=ppt/comments/modernComment_136_EF0B6047.xml><?xml version="1.0" encoding="utf-8"?>
<p188:cmLst xmlns:a="http://schemas.openxmlformats.org/drawingml/2006/main" xmlns:r="http://schemas.openxmlformats.org/officeDocument/2006/relationships" xmlns:p188="http://schemas.microsoft.com/office/powerpoint/2018/8/main">
  <p188:cm id="{FBEA1D1C-4BA5-4665-8697-80C1A288C0A2}" authorId="{DC4E2A16-72B0-D3EA-D8CC-4B290CF31675}" created="2024-11-20T17:35:55.190">
    <ac:txMkLst xmlns:ac="http://schemas.microsoft.com/office/drawing/2013/main/command">
      <pc:docMk xmlns:pc="http://schemas.microsoft.com/office/powerpoint/2013/main/command"/>
      <pc:sldMk xmlns:pc="http://schemas.microsoft.com/office/powerpoint/2013/main/command" cId="4010500167" sldId="310"/>
      <ac:spMk id="12" creationId="{7B7A4ABD-28BD-84C4-0A72-726CAEE1CF08}"/>
      <ac:txMk cp="0" len="20">
        <ac:context len="21" hash="2381977359"/>
      </ac:txMk>
    </ac:txMkLst>
    <p188:pos x="6286500" y="308918"/>
    <p188:txBody>
      <a:bodyPr/>
      <a:lstStyle/>
      <a:p>
        <a:r>
          <a:rPr lang="en-US"/>
          <a:t>Recap: .. for classical MDPs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AFB070-65C8-3D4D-A4B8-CACB00B881AF}" type="datetimeFigureOut">
              <a:rPr lang="en-US" smtClean="0"/>
              <a:t>11/23/2024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40A552-0D71-5549-9367-61D6BFFEA861}" type="slidenum">
              <a:rPr lang="en-US" smtClean="0"/>
              <a:t>‹#›</a:t>
            </a:fld>
            <a:endParaRPr lang="en-US"/>
          </a:p>
        </p:txBody>
      </p:sp>
    </p:spTree>
    <p:extLst>
      <p:ext uri="{BB962C8B-B14F-4D97-AF65-F5344CB8AC3E}">
        <p14:creationId xmlns:p14="http://schemas.microsoft.com/office/powerpoint/2010/main" val="301072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6FC68-A3E6-C25F-607C-BB44E696BC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DA805B-0AE1-1A42-3603-F8BE0F70E4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3C0CA4-6728-A239-9763-DEF16D2406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667749-5FE1-393F-689C-C1F15B388A85}"/>
              </a:ext>
            </a:extLst>
          </p:cNvPr>
          <p:cNvSpPr>
            <a:spLocks noGrp="1"/>
          </p:cNvSpPr>
          <p:nvPr>
            <p:ph type="sldNum" sz="quarter" idx="5"/>
          </p:nvPr>
        </p:nvSpPr>
        <p:spPr/>
        <p:txBody>
          <a:bodyPr/>
          <a:lstStyle/>
          <a:p>
            <a:fld id="{1B40A552-0D71-5549-9367-61D6BFFEA861}" type="slidenum">
              <a:rPr lang="en-US" smtClean="0"/>
              <a:t>4</a:t>
            </a:fld>
            <a:endParaRPr lang="en-US"/>
          </a:p>
        </p:txBody>
      </p:sp>
    </p:spTree>
    <p:extLst>
      <p:ext uri="{BB962C8B-B14F-4D97-AF65-F5344CB8AC3E}">
        <p14:creationId xmlns:p14="http://schemas.microsoft.com/office/powerpoint/2010/main" val="3054162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88FA2-76BA-7853-069C-2BDCFDF75F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ECA3EC-0652-CB89-EBD8-6FF0D46020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B02A61-84AB-1EBA-BE2E-CBE4677373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BE54AB-3B01-0D3B-2F8F-F1201742F1A9}"/>
              </a:ext>
            </a:extLst>
          </p:cNvPr>
          <p:cNvSpPr>
            <a:spLocks noGrp="1"/>
          </p:cNvSpPr>
          <p:nvPr>
            <p:ph type="sldNum" sz="quarter" idx="5"/>
          </p:nvPr>
        </p:nvSpPr>
        <p:spPr/>
        <p:txBody>
          <a:bodyPr/>
          <a:lstStyle/>
          <a:p>
            <a:fld id="{1B40A552-0D71-5549-9367-61D6BFFEA861}" type="slidenum">
              <a:rPr lang="en-US" smtClean="0"/>
              <a:t>28</a:t>
            </a:fld>
            <a:endParaRPr lang="en-US"/>
          </a:p>
        </p:txBody>
      </p:sp>
    </p:spTree>
    <p:extLst>
      <p:ext uri="{BB962C8B-B14F-4D97-AF65-F5344CB8AC3E}">
        <p14:creationId xmlns:p14="http://schemas.microsoft.com/office/powerpoint/2010/main" val="2743976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CF9E9-3347-FC2A-30AC-B299CC039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3D003C-666D-40E2-01C6-21D18E6199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ED6CB8-B6DE-79DA-A761-675F6A994B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6270A2-0FBB-A929-6DEE-82DE97AFC723}"/>
              </a:ext>
            </a:extLst>
          </p:cNvPr>
          <p:cNvSpPr>
            <a:spLocks noGrp="1"/>
          </p:cNvSpPr>
          <p:nvPr>
            <p:ph type="sldNum" sz="quarter" idx="5"/>
          </p:nvPr>
        </p:nvSpPr>
        <p:spPr/>
        <p:txBody>
          <a:bodyPr/>
          <a:lstStyle/>
          <a:p>
            <a:fld id="{1B40A552-0D71-5549-9367-61D6BFFEA861}" type="slidenum">
              <a:rPr lang="en-US" smtClean="0"/>
              <a:t>7</a:t>
            </a:fld>
            <a:endParaRPr lang="en-US"/>
          </a:p>
        </p:txBody>
      </p:sp>
    </p:spTree>
    <p:extLst>
      <p:ext uri="{BB962C8B-B14F-4D97-AF65-F5344CB8AC3E}">
        <p14:creationId xmlns:p14="http://schemas.microsoft.com/office/powerpoint/2010/main" val="3215235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40A552-0D71-5549-9367-61D6BFFEA861}" type="slidenum">
              <a:rPr lang="en-US" smtClean="0"/>
              <a:t>14</a:t>
            </a:fld>
            <a:endParaRPr lang="en-US"/>
          </a:p>
        </p:txBody>
      </p:sp>
    </p:spTree>
    <p:extLst>
      <p:ext uri="{BB962C8B-B14F-4D97-AF65-F5344CB8AC3E}">
        <p14:creationId xmlns:p14="http://schemas.microsoft.com/office/powerpoint/2010/main" val="801980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40A552-0D71-5549-9367-61D6BFFEA861}" type="slidenum">
              <a:rPr lang="en-US" smtClean="0"/>
              <a:t>15</a:t>
            </a:fld>
            <a:endParaRPr lang="en-US"/>
          </a:p>
        </p:txBody>
      </p:sp>
    </p:spTree>
    <p:extLst>
      <p:ext uri="{BB962C8B-B14F-4D97-AF65-F5344CB8AC3E}">
        <p14:creationId xmlns:p14="http://schemas.microsoft.com/office/powerpoint/2010/main" val="1254900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58BCD-F4F1-8D66-89F3-D995F7557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617B8-DC88-0D19-F675-82DFCE88CE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B9153E-8B2F-BED5-552A-16B42160B6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093513-51C0-F711-5ADD-519D36DDBA72}"/>
              </a:ext>
            </a:extLst>
          </p:cNvPr>
          <p:cNvSpPr>
            <a:spLocks noGrp="1"/>
          </p:cNvSpPr>
          <p:nvPr>
            <p:ph type="sldNum" sz="quarter" idx="5"/>
          </p:nvPr>
        </p:nvSpPr>
        <p:spPr/>
        <p:txBody>
          <a:bodyPr/>
          <a:lstStyle/>
          <a:p>
            <a:fld id="{1B40A552-0D71-5549-9367-61D6BFFEA861}" type="slidenum">
              <a:rPr lang="en-US" smtClean="0"/>
              <a:t>19</a:t>
            </a:fld>
            <a:endParaRPr lang="en-US"/>
          </a:p>
        </p:txBody>
      </p:sp>
    </p:spTree>
    <p:extLst>
      <p:ext uri="{BB962C8B-B14F-4D97-AF65-F5344CB8AC3E}">
        <p14:creationId xmlns:p14="http://schemas.microsoft.com/office/powerpoint/2010/main" val="4093327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AAA25-B7EB-03B3-1A19-9330DAEE99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791D7-D68D-F7FD-9456-A7BFB8322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4CB8FC-D62C-6892-DA36-852FFABBFE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FCC0F5B-2B78-D953-817A-994732A367C7}"/>
              </a:ext>
            </a:extLst>
          </p:cNvPr>
          <p:cNvSpPr>
            <a:spLocks noGrp="1"/>
          </p:cNvSpPr>
          <p:nvPr>
            <p:ph type="sldNum" sz="quarter" idx="5"/>
          </p:nvPr>
        </p:nvSpPr>
        <p:spPr/>
        <p:txBody>
          <a:bodyPr/>
          <a:lstStyle/>
          <a:p>
            <a:fld id="{1B40A552-0D71-5549-9367-61D6BFFEA861}" type="slidenum">
              <a:rPr lang="en-US" smtClean="0"/>
              <a:t>20</a:t>
            </a:fld>
            <a:endParaRPr lang="en-US"/>
          </a:p>
        </p:txBody>
      </p:sp>
    </p:spTree>
    <p:extLst>
      <p:ext uri="{BB962C8B-B14F-4D97-AF65-F5344CB8AC3E}">
        <p14:creationId xmlns:p14="http://schemas.microsoft.com/office/powerpoint/2010/main" val="690836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2A093-A7C8-D0EC-39AB-2BFA03F8E8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61695-9592-62C9-7BB1-8D4FC6A46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BF1B59-87BD-BBFC-5404-5ED7C2D9FC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4D4376-6FA5-42DC-62AA-068A3043945C}"/>
              </a:ext>
            </a:extLst>
          </p:cNvPr>
          <p:cNvSpPr>
            <a:spLocks noGrp="1"/>
          </p:cNvSpPr>
          <p:nvPr>
            <p:ph type="sldNum" sz="quarter" idx="5"/>
          </p:nvPr>
        </p:nvSpPr>
        <p:spPr/>
        <p:txBody>
          <a:bodyPr/>
          <a:lstStyle/>
          <a:p>
            <a:fld id="{1B40A552-0D71-5549-9367-61D6BFFEA861}" type="slidenum">
              <a:rPr lang="en-US" smtClean="0"/>
              <a:t>21</a:t>
            </a:fld>
            <a:endParaRPr lang="en-US"/>
          </a:p>
        </p:txBody>
      </p:sp>
    </p:spTree>
    <p:extLst>
      <p:ext uri="{BB962C8B-B14F-4D97-AF65-F5344CB8AC3E}">
        <p14:creationId xmlns:p14="http://schemas.microsoft.com/office/powerpoint/2010/main" val="45775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2859E-623B-528A-D418-41EE320308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9F0DDF-7EB3-4E59-5AFF-ED0DD0AF5F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A28334-21DB-BA0B-C3AF-C21CEFFDF0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BBAC86-4359-60BA-4B83-7C085F4CC3D2}"/>
              </a:ext>
            </a:extLst>
          </p:cNvPr>
          <p:cNvSpPr>
            <a:spLocks noGrp="1"/>
          </p:cNvSpPr>
          <p:nvPr>
            <p:ph type="sldNum" sz="quarter" idx="5"/>
          </p:nvPr>
        </p:nvSpPr>
        <p:spPr/>
        <p:txBody>
          <a:bodyPr/>
          <a:lstStyle/>
          <a:p>
            <a:fld id="{1B40A552-0D71-5549-9367-61D6BFFEA861}" type="slidenum">
              <a:rPr lang="en-US" smtClean="0"/>
              <a:t>22</a:t>
            </a:fld>
            <a:endParaRPr lang="en-US"/>
          </a:p>
        </p:txBody>
      </p:sp>
    </p:spTree>
    <p:extLst>
      <p:ext uri="{BB962C8B-B14F-4D97-AF65-F5344CB8AC3E}">
        <p14:creationId xmlns:p14="http://schemas.microsoft.com/office/powerpoint/2010/main" val="3358888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40A552-0D71-5549-9367-61D6BFFEA861}" type="slidenum">
              <a:rPr lang="en-US" smtClean="0"/>
              <a:t>27</a:t>
            </a:fld>
            <a:endParaRPr lang="en-US"/>
          </a:p>
        </p:txBody>
      </p:sp>
    </p:spTree>
    <p:extLst>
      <p:ext uri="{BB962C8B-B14F-4D97-AF65-F5344CB8AC3E}">
        <p14:creationId xmlns:p14="http://schemas.microsoft.com/office/powerpoint/2010/main" val="2310931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6.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1B_85F21965.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36_EF0B6047.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1.sv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1.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1.sv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1.sv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8.svg"/><Relationship Id="rId5" Type="http://schemas.openxmlformats.org/officeDocument/2006/relationships/image" Target="../media/image6.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1.png"/><Relationship Id="rId5" Type="http://schemas.openxmlformats.org/officeDocument/2006/relationships/image" Target="../media/image5.sv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32_75973F9.xml"/><Relationship Id="rId7" Type="http://schemas.openxmlformats.org/officeDocument/2006/relationships/image" Target="../media/image15.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10.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1.svg"/><Relationship Id="rId5" Type="http://schemas.openxmlformats.org/officeDocument/2006/relationships/image" Target="../media/image14.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8.svg"/><Relationship Id="rId5" Type="http://schemas.openxmlformats.org/officeDocument/2006/relationships/image" Target="../media/image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svg"/><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3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5.sv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5.sv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3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p:cNvGrpSpPr/>
        <p:nvPr/>
      </p:nvGrpSpPr>
      <p:grpSpPr>
        <a:xfrm>
          <a:off x="0" y="0"/>
          <a:ext cx="0" cy="0"/>
          <a:chOff x="0" y="0"/>
          <a:chExt cx="0" cy="0"/>
        </a:xfrm>
      </p:grpSpPr>
      <p:sp>
        <p:nvSpPr>
          <p:cNvPr id="2" name="Freeform 2"/>
          <p:cNvSpPr/>
          <p:nvPr/>
        </p:nvSpPr>
        <p:spPr>
          <a:xfrm>
            <a:off x="3947035" y="-3047188"/>
            <a:ext cx="16737065" cy="15342310"/>
          </a:xfrm>
          <a:custGeom>
            <a:avLst/>
            <a:gdLst/>
            <a:ahLst/>
            <a:cxnLst/>
            <a:rect l="l" t="t" r="r" b="b"/>
            <a:pathLst>
              <a:path w="16737065" h="15342310">
                <a:moveTo>
                  <a:pt x="0" y="0"/>
                </a:moveTo>
                <a:lnTo>
                  <a:pt x="16737066" y="0"/>
                </a:lnTo>
                <a:lnTo>
                  <a:pt x="16737066" y="15342310"/>
                </a:lnTo>
                <a:lnTo>
                  <a:pt x="0" y="15342310"/>
                </a:lnTo>
                <a:lnTo>
                  <a:pt x="0" y="0"/>
                </a:lnTo>
                <a:close/>
              </a:path>
            </a:pathLst>
          </a:custGeom>
          <a:blipFill>
            <a:blip r:embed="rId2"/>
            <a:stretch>
              <a:fillRect/>
            </a:stretch>
          </a:blipFill>
        </p:spPr>
        <p:txBody>
          <a:bodyPr/>
          <a:lstStyle/>
          <a:p>
            <a:endParaRPr lang="en-US"/>
          </a:p>
        </p:txBody>
      </p:sp>
      <p:sp>
        <p:nvSpPr>
          <p:cNvPr id="3" name="Freeform 3"/>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3"/>
            <a:stretch>
              <a:fillRect/>
            </a:stretch>
          </a:blipFill>
        </p:spPr>
        <p:txBody>
          <a:bodyPr/>
          <a:lstStyle/>
          <a:p>
            <a:endParaRPr lang="en-US"/>
          </a:p>
        </p:txBody>
      </p:sp>
      <p:sp>
        <p:nvSpPr>
          <p:cNvPr id="4" name="Freeform 4"/>
          <p:cNvSpPr/>
          <p:nvPr/>
        </p:nvSpPr>
        <p:spPr>
          <a:xfrm>
            <a:off x="6621343" y="1284374"/>
            <a:ext cx="18003772" cy="15355717"/>
          </a:xfrm>
          <a:custGeom>
            <a:avLst/>
            <a:gdLst/>
            <a:ahLst/>
            <a:cxnLst/>
            <a:rect l="l" t="t" r="r" b="b"/>
            <a:pathLst>
              <a:path w="18003772" h="15355717">
                <a:moveTo>
                  <a:pt x="0" y="0"/>
                </a:moveTo>
                <a:lnTo>
                  <a:pt x="18003773" y="0"/>
                </a:lnTo>
                <a:lnTo>
                  <a:pt x="18003773" y="15355718"/>
                </a:lnTo>
                <a:lnTo>
                  <a:pt x="0" y="15355718"/>
                </a:lnTo>
                <a:lnTo>
                  <a:pt x="0" y="0"/>
                </a:lnTo>
                <a:close/>
              </a:path>
            </a:pathLst>
          </a:custGeom>
          <a:blipFill>
            <a:blip r:embed="rId4"/>
            <a:stretch>
              <a:fillRect/>
            </a:stretch>
          </a:blipFill>
          <a:ln cap="sq">
            <a:noFill/>
            <a:prstDash val="solid"/>
            <a:miter/>
          </a:ln>
        </p:spPr>
        <p:txBody>
          <a:bodyPr/>
          <a:lstStyle/>
          <a:p>
            <a:endParaRPr lang="en-US"/>
          </a:p>
        </p:txBody>
      </p:sp>
      <p:sp>
        <p:nvSpPr>
          <p:cNvPr id="5" name="Freeform 5"/>
          <p:cNvSpPr/>
          <p:nvPr/>
        </p:nvSpPr>
        <p:spPr>
          <a:xfrm>
            <a:off x="-1928960" y="8962233"/>
            <a:ext cx="11941308" cy="3283860"/>
          </a:xfrm>
          <a:custGeom>
            <a:avLst/>
            <a:gdLst/>
            <a:ahLst/>
            <a:cxnLst/>
            <a:rect l="l" t="t" r="r" b="b"/>
            <a:pathLst>
              <a:path w="11941308" h="3283860">
                <a:moveTo>
                  <a:pt x="0" y="0"/>
                </a:moveTo>
                <a:lnTo>
                  <a:pt x="11941307" y="0"/>
                </a:lnTo>
                <a:lnTo>
                  <a:pt x="11941307" y="3283859"/>
                </a:lnTo>
                <a:lnTo>
                  <a:pt x="0" y="328385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2" name="TextBox 12"/>
          <p:cNvSpPr txBox="1"/>
          <p:nvPr/>
        </p:nvSpPr>
        <p:spPr>
          <a:xfrm>
            <a:off x="946795" y="6977989"/>
            <a:ext cx="6243955" cy="619125"/>
          </a:xfrm>
          <a:prstGeom prst="rect">
            <a:avLst/>
          </a:prstGeom>
        </p:spPr>
        <p:txBody>
          <a:bodyPr lIns="0" tIns="0" rIns="0" bIns="0" rtlCol="0" anchor="t">
            <a:spAutoFit/>
          </a:bodyPr>
          <a:lstStyle/>
          <a:p>
            <a:pPr algn="l">
              <a:lnSpc>
                <a:spcPts val="2400"/>
              </a:lnSpc>
            </a:pPr>
            <a:r>
              <a:rPr lang="en-US" sz="2000" b="1">
                <a:solidFill>
                  <a:srgbClr val="FFFFFF"/>
                </a:solidFill>
                <a:latin typeface="Anantason UltraExpanded Bold"/>
                <a:ea typeface="Anantason UltraExpanded Bold"/>
                <a:cs typeface="Anantason UltraExpanded Bold"/>
                <a:sym typeface="Anantason UltraExpanded Bold"/>
              </a:rPr>
              <a:t>Marc G Bellemare, Will Dabney, and </a:t>
            </a:r>
            <a:r>
              <a:rPr lang="en-US" sz="2000" b="1" err="1">
                <a:solidFill>
                  <a:srgbClr val="FFFFFF"/>
                </a:solidFill>
                <a:latin typeface="Anantason UltraExpanded Bold"/>
                <a:ea typeface="Anantason UltraExpanded Bold"/>
                <a:cs typeface="Anantason UltraExpanded Bold"/>
                <a:sym typeface="Anantason UltraExpanded Bold"/>
              </a:rPr>
              <a:t>Rémi</a:t>
            </a:r>
            <a:r>
              <a:rPr lang="en-US" sz="2000" b="1">
                <a:solidFill>
                  <a:srgbClr val="FFFFFF"/>
                </a:solidFill>
                <a:latin typeface="Anantason UltraExpanded Bold"/>
                <a:ea typeface="Anantason UltraExpanded Bold"/>
                <a:cs typeface="Anantason UltraExpanded Bold"/>
                <a:sym typeface="Anantason UltraExpanded Bold"/>
              </a:rPr>
              <a:t> </a:t>
            </a:r>
            <a:r>
              <a:rPr lang="en-US" sz="2000" b="1" err="1">
                <a:solidFill>
                  <a:srgbClr val="FFFFFF"/>
                </a:solidFill>
                <a:latin typeface="Anantason UltraExpanded Bold"/>
                <a:ea typeface="Anantason UltraExpanded Bold"/>
                <a:cs typeface="Anantason UltraExpanded Bold"/>
                <a:sym typeface="Anantason UltraExpanded Bold"/>
              </a:rPr>
              <a:t>Munos</a:t>
            </a:r>
            <a:r>
              <a:rPr lang="en-US" sz="2000" b="1">
                <a:solidFill>
                  <a:srgbClr val="FFFFFF"/>
                </a:solidFill>
                <a:latin typeface="Anantason UltraExpanded Bold"/>
                <a:ea typeface="Anantason UltraExpanded Bold"/>
                <a:cs typeface="Anantason UltraExpanded Bold"/>
                <a:sym typeface="Anantason UltraExpanded Bold"/>
              </a:rPr>
              <a:t>.</a:t>
            </a:r>
          </a:p>
        </p:txBody>
      </p:sp>
      <p:sp>
        <p:nvSpPr>
          <p:cNvPr id="13" name="TextBox 13"/>
          <p:cNvSpPr txBox="1"/>
          <p:nvPr/>
        </p:nvSpPr>
        <p:spPr>
          <a:xfrm>
            <a:off x="877840" y="1142597"/>
            <a:ext cx="15215888" cy="5745227"/>
          </a:xfrm>
          <a:prstGeom prst="rect">
            <a:avLst/>
          </a:prstGeom>
        </p:spPr>
        <p:txBody>
          <a:bodyPr lIns="0" tIns="0" rIns="0" bIns="0" rtlCol="0" anchor="t">
            <a:spAutoFit/>
          </a:bodyPr>
          <a:lstStyle/>
          <a:p>
            <a:pPr marL="0" lvl="0" indent="0" algn="l">
              <a:lnSpc>
                <a:spcPts val="11202"/>
              </a:lnSpc>
              <a:spcBef>
                <a:spcPct val="0"/>
              </a:spcBef>
            </a:pPr>
            <a:r>
              <a:rPr lang="en-US" sz="9335" b="1" u="none" strike="noStrike">
                <a:solidFill>
                  <a:srgbClr val="78FF87"/>
                </a:solidFill>
                <a:latin typeface="Anantason UltraExpanded Bold"/>
                <a:ea typeface="Anantason UltraExpanded Bold"/>
                <a:cs typeface="Anantason UltraExpanded Bold"/>
                <a:sym typeface="Anantason UltraExpanded Bold"/>
              </a:rPr>
              <a:t>A DISTRIBUTIONAL </a:t>
            </a:r>
            <a:r>
              <a:rPr lang="en-US" sz="9335" b="1" u="none" strike="noStrike">
                <a:solidFill>
                  <a:schemeClr val="bg1"/>
                </a:solidFill>
                <a:latin typeface="Anantason UltraExpanded Bold"/>
                <a:ea typeface="Anantason UltraExpanded Bold"/>
                <a:cs typeface="Anantason UltraExpanded Bold"/>
                <a:sym typeface="Anantason UltraExpanded Bold"/>
              </a:rPr>
              <a:t>PERSPECTIVE ON REINFORCEMENT </a:t>
            </a:r>
            <a:r>
              <a:rPr lang="en-US" sz="9335" b="1" u="none" strike="noStrike">
                <a:solidFill>
                  <a:srgbClr val="78FF87"/>
                </a:solidFill>
                <a:latin typeface="Anantason UltraExpanded Bold"/>
                <a:ea typeface="Anantason UltraExpanded Bold"/>
                <a:cs typeface="Anantason UltraExpanded Bold"/>
                <a:sym typeface="Anantason UltraExpanded Bold"/>
              </a:rPr>
              <a:t>LEARNING</a:t>
            </a:r>
          </a:p>
        </p:txBody>
      </p:sp>
      <p:sp>
        <p:nvSpPr>
          <p:cNvPr id="14" name="TextBox 14"/>
          <p:cNvSpPr txBox="1"/>
          <p:nvPr/>
        </p:nvSpPr>
        <p:spPr>
          <a:xfrm>
            <a:off x="11577480" y="5139400"/>
            <a:ext cx="1075191" cy="2672542"/>
          </a:xfrm>
          <a:prstGeom prst="rect">
            <a:avLst/>
          </a:prstGeom>
        </p:spPr>
        <p:txBody>
          <a:bodyPr lIns="0" tIns="0" rIns="0" bIns="0" rtlCol="0" anchor="t">
            <a:spAutoFit/>
          </a:bodyPr>
          <a:lstStyle/>
          <a:p>
            <a:pPr algn="ctr">
              <a:lnSpc>
                <a:spcPts val="19245"/>
              </a:lnSpc>
              <a:spcBef>
                <a:spcPct val="0"/>
              </a:spcBef>
            </a:pPr>
            <a:r>
              <a:rPr lang="en-US" sz="16037" b="1">
                <a:solidFill>
                  <a:srgbClr val="FFFFFF"/>
                </a:solidFill>
                <a:latin typeface="Codec Pro Bold"/>
                <a:ea typeface="Codec Pro Bold"/>
                <a:cs typeface="Codec Pro Bold"/>
                <a:sym typeface="Codec Pro Bold"/>
              </a:rPr>
              <a:t>↙</a:t>
            </a:r>
          </a:p>
        </p:txBody>
      </p:sp>
      <p:sp>
        <p:nvSpPr>
          <p:cNvPr id="22" name="TextBox 12">
            <a:extLst>
              <a:ext uri="{FF2B5EF4-FFF2-40B4-BE49-F238E27FC236}">
                <a16:creationId xmlns:a16="http://schemas.microsoft.com/office/drawing/2014/main" id="{AE5A16C0-D1AC-31B3-576D-2AE995F92347}"/>
              </a:ext>
            </a:extLst>
          </p:cNvPr>
          <p:cNvSpPr txBox="1"/>
          <p:nvPr/>
        </p:nvSpPr>
        <p:spPr>
          <a:xfrm>
            <a:off x="946795" y="8131621"/>
            <a:ext cx="6243955" cy="615553"/>
          </a:xfrm>
          <a:prstGeom prst="rect">
            <a:avLst/>
          </a:prstGeom>
        </p:spPr>
        <p:txBody>
          <a:bodyPr lIns="0" tIns="0" rIns="0" bIns="0" rtlCol="0" anchor="t">
            <a:spAutoFit/>
          </a:bodyPr>
          <a:lstStyle/>
          <a:p>
            <a:pPr algn="l">
              <a:lnSpc>
                <a:spcPts val="2400"/>
              </a:lnSpc>
            </a:pPr>
            <a:r>
              <a:rPr lang="en-US" sz="2000" b="1">
                <a:solidFill>
                  <a:srgbClr val="FFFFFF"/>
                </a:solidFill>
                <a:latin typeface="Anantason UltraExpanded Bold"/>
                <a:ea typeface="Anantason UltraExpanded Bold"/>
                <a:cs typeface="Anantason UltraExpanded Bold"/>
                <a:sym typeface="Anantason UltraExpanded Bold"/>
              </a:rPr>
              <a:t>PRESENTED BY: Rethvick Sriram Yugendra Babu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7459D27D-D605-E81F-EEF2-0698043D864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EAFD48-30A1-4056-D05A-725B12F112D7}"/>
              </a:ext>
            </a:extLst>
          </p:cNvPr>
          <p:cNvSpPr/>
          <p:nvPr/>
        </p:nvSpPr>
        <p:spPr>
          <a:xfrm>
            <a:off x="-3200400" y="-7106101"/>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sp>
        <p:nvSpPr>
          <p:cNvPr id="3" name="Freeform 3">
            <a:extLst>
              <a:ext uri="{FF2B5EF4-FFF2-40B4-BE49-F238E27FC236}">
                <a16:creationId xmlns:a16="http://schemas.microsoft.com/office/drawing/2014/main" id="{7A787AAF-D71E-0820-0145-3757DD2FAFD2}"/>
              </a:ext>
            </a:extLst>
          </p:cNvPr>
          <p:cNvSpPr/>
          <p:nvPr/>
        </p:nvSpPr>
        <p:spPr>
          <a:xfrm>
            <a:off x="2029575" y="8440764"/>
            <a:ext cx="13496441" cy="3711521"/>
          </a:xfrm>
          <a:custGeom>
            <a:avLst/>
            <a:gdLst/>
            <a:ahLst/>
            <a:cxnLst/>
            <a:rect l="l" t="t" r="r" b="b"/>
            <a:pathLst>
              <a:path w="13496441" h="3711521">
                <a:moveTo>
                  <a:pt x="0" y="0"/>
                </a:moveTo>
                <a:lnTo>
                  <a:pt x="13496441" y="0"/>
                </a:lnTo>
                <a:lnTo>
                  <a:pt x="13496441" y="3711522"/>
                </a:lnTo>
                <a:lnTo>
                  <a:pt x="0" y="37115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4185CB7E-62F3-C376-8799-730AA44499D4}"/>
              </a:ext>
            </a:extLst>
          </p:cNvPr>
          <p:cNvGrpSpPr/>
          <p:nvPr/>
        </p:nvGrpSpPr>
        <p:grpSpPr>
          <a:xfrm>
            <a:off x="1028700" y="1989710"/>
            <a:ext cx="11925300" cy="6354190"/>
            <a:chOff x="0" y="0"/>
            <a:chExt cx="2036673" cy="1597541"/>
          </a:xfrm>
        </p:grpSpPr>
        <p:sp>
          <p:nvSpPr>
            <p:cNvPr id="5" name="Freeform 5">
              <a:extLst>
                <a:ext uri="{FF2B5EF4-FFF2-40B4-BE49-F238E27FC236}">
                  <a16:creationId xmlns:a16="http://schemas.microsoft.com/office/drawing/2014/main" id="{1C5A2009-FC11-41F3-03BC-AD2404232EC7}"/>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94E430DA-4816-8F55-F39E-B179A4BEA5F6}"/>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E427E80B-C4DE-B6B7-8557-0C1B6DFF41BD}"/>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Practical Applications</a:t>
            </a:r>
          </a:p>
        </p:txBody>
      </p:sp>
      <p:sp>
        <p:nvSpPr>
          <p:cNvPr id="13" name="TextBox 13">
            <a:extLst>
              <a:ext uri="{FF2B5EF4-FFF2-40B4-BE49-F238E27FC236}">
                <a16:creationId xmlns:a16="http://schemas.microsoft.com/office/drawing/2014/main" id="{3916DFCD-35ED-2DCC-9615-EBC7B43CB2FE}"/>
              </a:ext>
            </a:extLst>
          </p:cNvPr>
          <p:cNvSpPr txBox="1"/>
          <p:nvPr/>
        </p:nvSpPr>
        <p:spPr>
          <a:xfrm>
            <a:off x="1634280" y="2566702"/>
            <a:ext cx="10938720" cy="5186805"/>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Finance:</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Portfolio optimization by modeling the distribution of returns and risks.</a:t>
            </a:r>
          </a:p>
          <a:p>
            <a:pPr marL="342900" indent="-342900" algn="l">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Healthcare:</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Personalized treatment planning by considering variability in patient responses.</a:t>
            </a:r>
          </a:p>
          <a:p>
            <a:pPr marL="342900" indent="-342900" algn="l">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Autonomous Vehicles:</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Improved decision-making by accounting for uncertainties in sensor data.</a:t>
            </a:r>
          </a:p>
          <a:p>
            <a:pPr marL="342900" indent="-342900" algn="l">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Robotics:</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Enhanced control policies considering the distribution of possible outcomes.</a:t>
            </a:r>
          </a:p>
        </p:txBody>
      </p:sp>
      <p:pic>
        <p:nvPicPr>
          <p:cNvPr id="10242" name="Picture 2" descr="Fans react after single Kim Kardashian hangs out with Tesla robot">
            <a:extLst>
              <a:ext uri="{FF2B5EF4-FFF2-40B4-BE49-F238E27FC236}">
                <a16:creationId xmlns:a16="http://schemas.microsoft.com/office/drawing/2014/main" id="{DAE65099-0FAF-36D3-15D7-6E67FDA082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05708" y="2050446"/>
            <a:ext cx="3944092" cy="6293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09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DE325CCF-2F9C-FF2F-A392-28ABC164A9E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DECE048-A673-8989-55CE-0D677D984532}"/>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grpSp>
        <p:nvGrpSpPr>
          <p:cNvPr id="4" name="Group 4">
            <a:extLst>
              <a:ext uri="{FF2B5EF4-FFF2-40B4-BE49-F238E27FC236}">
                <a16:creationId xmlns:a16="http://schemas.microsoft.com/office/drawing/2014/main" id="{F047BC0D-042C-3FF4-C49F-3E4991B52CDE}"/>
              </a:ext>
            </a:extLst>
          </p:cNvPr>
          <p:cNvGrpSpPr/>
          <p:nvPr/>
        </p:nvGrpSpPr>
        <p:grpSpPr>
          <a:xfrm>
            <a:off x="1033182" y="2305071"/>
            <a:ext cx="15963900" cy="5962629"/>
            <a:chOff x="0" y="0"/>
            <a:chExt cx="2036673" cy="1597541"/>
          </a:xfrm>
        </p:grpSpPr>
        <p:sp>
          <p:nvSpPr>
            <p:cNvPr id="5" name="Freeform 5">
              <a:extLst>
                <a:ext uri="{FF2B5EF4-FFF2-40B4-BE49-F238E27FC236}">
                  <a16:creationId xmlns:a16="http://schemas.microsoft.com/office/drawing/2014/main" id="{59E401E6-074B-D00B-E7F7-42D34352C17A}"/>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3F91E65E-9998-80D6-F914-776E3A68E8E9}"/>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EA954B8D-2500-FBA7-378F-9441F58F5514}"/>
              </a:ext>
            </a:extLst>
          </p:cNvPr>
          <p:cNvSpPr txBox="1"/>
          <p:nvPr/>
        </p:nvSpPr>
        <p:spPr>
          <a:xfrm>
            <a:off x="1037193" y="766188"/>
            <a:ext cx="15963900" cy="1538883"/>
          </a:xfrm>
          <a:prstGeom prst="rect">
            <a:avLst/>
          </a:prstGeom>
        </p:spPr>
        <p:txBody>
          <a:bodyPr wrap="square" lIns="0" tIns="0" rIns="0" bIns="0" rtlCol="0" anchor="t">
            <a:spAutoFit/>
          </a:bodyPr>
          <a:lstStyle/>
          <a:p>
            <a:pPr marL="0" lvl="0" indent="0" algn="l">
              <a:lnSpc>
                <a:spcPts val="6000"/>
              </a:lnSpc>
              <a:spcBef>
                <a:spcPct val="0"/>
              </a:spcBef>
            </a:pPr>
            <a:r>
              <a:rPr lang="en-US" sz="5000" b="1" dirty="0">
                <a:solidFill>
                  <a:srgbClr val="78FF87"/>
                </a:solidFill>
                <a:latin typeface="Anantason UltraExpanded Bold"/>
                <a:ea typeface="Anantason UltraExpanded Bold"/>
                <a:cs typeface="Anantason UltraExpanded Bold"/>
                <a:sym typeface="Anantason UltraExpanded Bold"/>
              </a:rPr>
              <a:t>Related Work – Distributional Reinforcement Learning Foundations</a:t>
            </a:r>
          </a:p>
        </p:txBody>
      </p:sp>
      <p:sp>
        <p:nvSpPr>
          <p:cNvPr id="13" name="TextBox 13">
            <a:extLst>
              <a:ext uri="{FF2B5EF4-FFF2-40B4-BE49-F238E27FC236}">
                <a16:creationId xmlns:a16="http://schemas.microsoft.com/office/drawing/2014/main" id="{F50E8B81-01AB-9D1B-5A72-134D07EEE56F}"/>
              </a:ext>
            </a:extLst>
          </p:cNvPr>
          <p:cNvSpPr txBox="1"/>
          <p:nvPr/>
        </p:nvSpPr>
        <p:spPr>
          <a:xfrm>
            <a:off x="2116791" y="3204949"/>
            <a:ext cx="13796682" cy="4406399"/>
          </a:xfrm>
          <a:prstGeom prst="rect">
            <a:avLst/>
          </a:prstGeom>
        </p:spPr>
        <p:txBody>
          <a:bodyPr wrap="square" lIns="0" tIns="0" rIns="0" bIns="0" rtlCol="0" anchor="t">
            <a:spAutoFit/>
          </a:bodyPr>
          <a:lstStyle/>
          <a:p>
            <a:pPr marL="342900" indent="-342900">
              <a:lnSpc>
                <a:spcPts val="2879"/>
              </a:lnSpc>
              <a:buFont typeface="Courier New" panose="02070309020205020404" pitchFamily="49" charset="0"/>
              <a:buChar char="o"/>
            </a:pPr>
            <a:r>
              <a:rPr lang="en-US" sz="2800" b="1" dirty="0">
                <a:solidFill>
                  <a:srgbClr val="92D050"/>
                </a:solidFill>
                <a:latin typeface="Codec Pro"/>
                <a:ea typeface="Codec Pro"/>
                <a:cs typeface="Codec Pro"/>
                <a:sym typeface="Codec Pro"/>
              </a:rPr>
              <a:t>Objective: </a:t>
            </a:r>
            <a:r>
              <a:rPr lang="en-US" sz="2800" b="1" dirty="0">
                <a:solidFill>
                  <a:schemeClr val="bg1"/>
                </a:solidFill>
                <a:latin typeface="Codec Pro"/>
                <a:ea typeface="Codec Pro"/>
                <a:cs typeface="Codec Pro"/>
                <a:sym typeface="Codec Pro"/>
              </a:rPr>
              <a:t>Introduced distributional Bellman equations for policy evaluation.</a:t>
            </a:r>
          </a:p>
          <a:p>
            <a:pPr marL="342900" indent="-342900">
              <a:lnSpc>
                <a:spcPts val="2879"/>
              </a:lnSpc>
              <a:buFont typeface="Courier New" panose="02070309020205020404" pitchFamily="49" charset="0"/>
              <a:buChar char="o"/>
            </a:pPr>
            <a:endParaRPr lang="en-US" sz="2800" b="1" dirty="0">
              <a:solidFill>
                <a:srgbClr val="92D050"/>
              </a:solidFill>
              <a:latin typeface="Codec Pro"/>
              <a:ea typeface="Codec Pro"/>
              <a:cs typeface="Codec Pro"/>
              <a:sym typeface="Codec Pro"/>
            </a:endParaRPr>
          </a:p>
          <a:p>
            <a:pPr marL="342900" indent="-342900">
              <a:lnSpc>
                <a:spcPts val="2879"/>
              </a:lnSpc>
              <a:buFont typeface="Courier New" panose="02070309020205020404" pitchFamily="49" charset="0"/>
              <a:buChar char="o"/>
            </a:pPr>
            <a:r>
              <a:rPr lang="en-US" sz="2800" b="1" dirty="0">
                <a:solidFill>
                  <a:srgbClr val="92D050"/>
                </a:solidFill>
                <a:latin typeface="Codec Pro"/>
                <a:ea typeface="Codec Pro"/>
                <a:cs typeface="Codec Pro"/>
                <a:sym typeface="Codec Pro"/>
              </a:rPr>
              <a:t>Mechanism: </a:t>
            </a:r>
            <a:r>
              <a:rPr lang="en-US" sz="2800" b="1" dirty="0">
                <a:solidFill>
                  <a:schemeClr val="bg1"/>
                </a:solidFill>
                <a:latin typeface="Codec Pro"/>
                <a:ea typeface="Codec Pro"/>
                <a:cs typeface="Codec Pro"/>
                <a:sym typeface="Codec Pro"/>
              </a:rPr>
              <a:t>Developed parametric and nonparametric methods to estimate return distributions.</a:t>
            </a:r>
          </a:p>
          <a:p>
            <a:pPr marL="342900" indent="-342900">
              <a:lnSpc>
                <a:spcPts val="2879"/>
              </a:lnSpc>
              <a:buFont typeface="Courier New" panose="02070309020205020404" pitchFamily="49" charset="0"/>
              <a:buChar char="o"/>
            </a:pPr>
            <a:endParaRPr lang="en-US" sz="2800" b="1" dirty="0">
              <a:solidFill>
                <a:srgbClr val="92D050"/>
              </a:solidFill>
              <a:latin typeface="Codec Pro"/>
              <a:ea typeface="Codec Pro"/>
              <a:cs typeface="Codec Pro"/>
              <a:sym typeface="Codec Pro"/>
            </a:endParaRPr>
          </a:p>
          <a:p>
            <a:pPr marL="342900" indent="-342900">
              <a:lnSpc>
                <a:spcPts val="2879"/>
              </a:lnSpc>
              <a:buFont typeface="Courier New" panose="02070309020205020404" pitchFamily="49" charset="0"/>
              <a:buChar char="o"/>
            </a:pPr>
            <a:r>
              <a:rPr lang="en-US" sz="2800" b="1" dirty="0">
                <a:solidFill>
                  <a:srgbClr val="92D050"/>
                </a:solidFill>
                <a:latin typeface="Codec Pro"/>
                <a:ea typeface="Codec Pro"/>
                <a:cs typeface="Codec Pro"/>
                <a:sym typeface="Codec Pro"/>
              </a:rPr>
              <a:t>Limitations: </a:t>
            </a:r>
            <a:r>
              <a:rPr lang="en-US" sz="2800" b="1" dirty="0">
                <a:solidFill>
                  <a:schemeClr val="bg1"/>
                </a:solidFill>
                <a:latin typeface="Codec Pro"/>
                <a:ea typeface="Codec Pro"/>
                <a:cs typeface="Codec Pro"/>
                <a:sym typeface="Codec Pro"/>
              </a:rPr>
              <a:t>Computational challenges in high-dimensional spaces and sparse rewards.</a:t>
            </a:r>
          </a:p>
          <a:p>
            <a:pPr marL="342900" indent="-342900">
              <a:lnSpc>
                <a:spcPts val="2879"/>
              </a:lnSpc>
              <a:buFont typeface="Courier New" panose="02070309020205020404" pitchFamily="49" charset="0"/>
              <a:buChar char="o"/>
            </a:pPr>
            <a:endParaRPr lang="en-US" sz="2800" b="1" dirty="0">
              <a:solidFill>
                <a:schemeClr val="bg1"/>
              </a:solidFill>
              <a:latin typeface="Codec Pro"/>
              <a:ea typeface="Codec Pro"/>
              <a:cs typeface="Codec Pro"/>
              <a:sym typeface="Codec Pro"/>
            </a:endParaRPr>
          </a:p>
          <a:p>
            <a:pPr marL="342900" indent="-342900">
              <a:lnSpc>
                <a:spcPts val="2879"/>
              </a:lnSpc>
              <a:buFont typeface="Courier New" panose="02070309020205020404" pitchFamily="49" charset="0"/>
              <a:buChar char="o"/>
            </a:pPr>
            <a:endParaRPr lang="en-US" sz="2800" b="1" dirty="0">
              <a:solidFill>
                <a:schemeClr val="bg1"/>
              </a:solidFill>
              <a:latin typeface="Codec Pro"/>
              <a:ea typeface="Codec Pro"/>
              <a:cs typeface="Codec Pro"/>
              <a:sym typeface="Codec Pro"/>
            </a:endParaRPr>
          </a:p>
          <a:p>
            <a:pPr marL="342900" indent="-342900">
              <a:lnSpc>
                <a:spcPts val="2879"/>
              </a:lnSpc>
              <a:buFont typeface="Courier New" panose="02070309020205020404" pitchFamily="49" charset="0"/>
              <a:buChar char="o"/>
            </a:pPr>
            <a:endParaRPr lang="en-US" sz="1200" b="1" dirty="0">
              <a:solidFill>
                <a:schemeClr val="bg1"/>
              </a:solidFill>
              <a:latin typeface="Codec Pro"/>
              <a:ea typeface="Codec Pro"/>
              <a:cs typeface="Codec Pro"/>
              <a:sym typeface="Codec Pro"/>
            </a:endParaRPr>
          </a:p>
          <a:p>
            <a:pPr marL="342900" indent="-342900">
              <a:lnSpc>
                <a:spcPts val="2879"/>
              </a:lnSpc>
              <a:buFont typeface="Arial" panose="020B0604020202020204" pitchFamily="34" charset="0"/>
              <a:buChar char="•"/>
            </a:pPr>
            <a:r>
              <a:rPr lang="en-US" sz="1200" b="1" dirty="0" err="1">
                <a:solidFill>
                  <a:schemeClr val="bg1"/>
                </a:solidFill>
                <a:latin typeface="Codec Pro"/>
                <a:ea typeface="Codec Pro"/>
                <a:cs typeface="Codec Pro"/>
                <a:sym typeface="Codec Pro"/>
              </a:rPr>
              <a:t>Morimura</a:t>
            </a:r>
            <a:r>
              <a:rPr lang="en-US" sz="1200" b="1" dirty="0">
                <a:solidFill>
                  <a:schemeClr val="bg1"/>
                </a:solidFill>
                <a:latin typeface="Codec Pro"/>
                <a:ea typeface="Codec Pro"/>
                <a:cs typeface="Codec Pro"/>
                <a:sym typeface="Codec Pro"/>
              </a:rPr>
              <a:t>, Takuya, Masashi Sugiyama, Hisashi Kashima, </a:t>
            </a:r>
            <a:r>
              <a:rPr lang="en-US" sz="1200" b="1" dirty="0" err="1">
                <a:solidFill>
                  <a:schemeClr val="bg1"/>
                </a:solidFill>
                <a:latin typeface="Codec Pro"/>
                <a:ea typeface="Codec Pro"/>
                <a:cs typeface="Codec Pro"/>
                <a:sym typeface="Codec Pro"/>
              </a:rPr>
              <a:t>Hirotaka</a:t>
            </a:r>
            <a:r>
              <a:rPr lang="en-US" sz="1200" b="1" dirty="0">
                <a:solidFill>
                  <a:schemeClr val="bg1"/>
                </a:solidFill>
                <a:latin typeface="Codec Pro"/>
                <a:ea typeface="Codec Pro"/>
                <a:cs typeface="Codec Pro"/>
                <a:sym typeface="Codec Pro"/>
              </a:rPr>
              <a:t> Hachiya, and Takeshi Tanaka. "Nonparametric Return Distribution Approximation for Reinforcement Learning." In Proceedings of the 27th International Conference on Machine Learning (ICML-10), pp. 799-806. 2010.</a:t>
            </a:r>
          </a:p>
        </p:txBody>
      </p:sp>
      <p:sp>
        <p:nvSpPr>
          <p:cNvPr id="10" name="Freeform 3">
            <a:extLst>
              <a:ext uri="{FF2B5EF4-FFF2-40B4-BE49-F238E27FC236}">
                <a16:creationId xmlns:a16="http://schemas.microsoft.com/office/drawing/2014/main" id="{9F92C4A9-7CE9-1D16-CBDF-5F3EDB1520E7}"/>
              </a:ext>
            </a:extLst>
          </p:cNvPr>
          <p:cNvSpPr/>
          <p:nvPr/>
        </p:nvSpPr>
        <p:spPr>
          <a:xfrm>
            <a:off x="6944231" y="8039100"/>
            <a:ext cx="14336955" cy="6055724"/>
          </a:xfrm>
          <a:custGeom>
            <a:avLst/>
            <a:gdLst/>
            <a:ahLst/>
            <a:cxnLst/>
            <a:rect l="l" t="t" r="r" b="b"/>
            <a:pathLst>
              <a:path w="14336955" h="6055724">
                <a:moveTo>
                  <a:pt x="0" y="0"/>
                </a:moveTo>
                <a:lnTo>
                  <a:pt x="14336955" y="0"/>
                </a:lnTo>
                <a:lnTo>
                  <a:pt x="14336955" y="6055724"/>
                </a:lnTo>
                <a:lnTo>
                  <a:pt x="0" y="6055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71315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A8CC6B1E-C345-B92C-6549-0729991C930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B507FE9-B939-C1D9-C38B-5D851E184899}"/>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grpSp>
        <p:nvGrpSpPr>
          <p:cNvPr id="4" name="Group 4">
            <a:extLst>
              <a:ext uri="{FF2B5EF4-FFF2-40B4-BE49-F238E27FC236}">
                <a16:creationId xmlns:a16="http://schemas.microsoft.com/office/drawing/2014/main" id="{E7E2B78C-C7D3-9461-1F15-C06198E9540F}"/>
              </a:ext>
            </a:extLst>
          </p:cNvPr>
          <p:cNvGrpSpPr/>
          <p:nvPr/>
        </p:nvGrpSpPr>
        <p:grpSpPr>
          <a:xfrm>
            <a:off x="1033182" y="2305071"/>
            <a:ext cx="15963900" cy="5962629"/>
            <a:chOff x="0" y="0"/>
            <a:chExt cx="2036673" cy="1597541"/>
          </a:xfrm>
        </p:grpSpPr>
        <p:sp>
          <p:nvSpPr>
            <p:cNvPr id="5" name="Freeform 5">
              <a:extLst>
                <a:ext uri="{FF2B5EF4-FFF2-40B4-BE49-F238E27FC236}">
                  <a16:creationId xmlns:a16="http://schemas.microsoft.com/office/drawing/2014/main" id="{29E44FAF-4AEA-E148-6B6C-8E0917D466B3}"/>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D978F117-9401-4D77-5727-D426262CEB12}"/>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0A4AEAD7-5BF3-870A-9DA6-9029938BD261}"/>
              </a:ext>
            </a:extLst>
          </p:cNvPr>
          <p:cNvSpPr txBox="1"/>
          <p:nvPr/>
        </p:nvSpPr>
        <p:spPr>
          <a:xfrm>
            <a:off x="1037193" y="766188"/>
            <a:ext cx="15963900" cy="1538883"/>
          </a:xfrm>
          <a:prstGeom prst="rect">
            <a:avLst/>
          </a:prstGeom>
        </p:spPr>
        <p:txBody>
          <a:bodyPr wrap="square" lIns="0" tIns="0" rIns="0" bIns="0" rtlCol="0" anchor="t">
            <a:spAutoFit/>
          </a:bodyPr>
          <a:lstStyle/>
          <a:p>
            <a:pPr marL="0" lvl="0" indent="0" algn="l">
              <a:lnSpc>
                <a:spcPts val="6000"/>
              </a:lnSpc>
              <a:spcBef>
                <a:spcPct val="0"/>
              </a:spcBef>
            </a:pPr>
            <a:r>
              <a:rPr lang="en-US" sz="5000" b="1" dirty="0">
                <a:solidFill>
                  <a:srgbClr val="78FF87"/>
                </a:solidFill>
                <a:latin typeface="Anantason UltraExpanded Bold"/>
                <a:ea typeface="Anantason UltraExpanded Bold"/>
                <a:cs typeface="Anantason UltraExpanded Bold"/>
                <a:sym typeface="Anantason UltraExpanded Bold"/>
              </a:rPr>
              <a:t>Related Work – Variance-Aware Reinforcement Learning</a:t>
            </a:r>
          </a:p>
        </p:txBody>
      </p:sp>
      <p:sp>
        <p:nvSpPr>
          <p:cNvPr id="13" name="TextBox 13">
            <a:extLst>
              <a:ext uri="{FF2B5EF4-FFF2-40B4-BE49-F238E27FC236}">
                <a16:creationId xmlns:a16="http://schemas.microsoft.com/office/drawing/2014/main" id="{A7C8C203-8DCF-C1E1-3407-42DF3C33BA78}"/>
              </a:ext>
            </a:extLst>
          </p:cNvPr>
          <p:cNvSpPr txBox="1"/>
          <p:nvPr/>
        </p:nvSpPr>
        <p:spPr>
          <a:xfrm>
            <a:off x="2116791" y="3370176"/>
            <a:ext cx="13796682" cy="4406399"/>
          </a:xfrm>
          <a:prstGeom prst="rect">
            <a:avLst/>
          </a:prstGeom>
        </p:spPr>
        <p:txBody>
          <a:bodyPr wrap="square" lIns="0" tIns="0" rIns="0" bIns="0" rtlCol="0" anchor="t">
            <a:spAutoFit/>
          </a:bodyPr>
          <a:lstStyle/>
          <a:p>
            <a:pPr marL="342900" indent="-342900">
              <a:lnSpc>
                <a:spcPts val="2879"/>
              </a:lnSpc>
              <a:buFont typeface="Courier New" panose="02070309020205020404" pitchFamily="49" charset="0"/>
              <a:buChar char="o"/>
            </a:pPr>
            <a:r>
              <a:rPr lang="en-US" sz="2800" b="1" dirty="0">
                <a:solidFill>
                  <a:srgbClr val="92D050"/>
                </a:solidFill>
                <a:latin typeface="Codec Pro"/>
                <a:ea typeface="Codec Pro"/>
                <a:cs typeface="Codec Pro"/>
                <a:sym typeface="Codec Pro"/>
              </a:rPr>
              <a:t>Objective: </a:t>
            </a:r>
            <a:r>
              <a:rPr lang="en-US" sz="2800" b="1" dirty="0">
                <a:solidFill>
                  <a:schemeClr val="bg1"/>
                </a:solidFill>
                <a:latin typeface="Codec Pro"/>
                <a:ea typeface="Codec Pro"/>
                <a:cs typeface="Codec Pro"/>
                <a:sym typeface="Codec Pro"/>
              </a:rPr>
              <a:t>Proposed risk-sensitive RL to account for variability in returns.</a:t>
            </a:r>
          </a:p>
          <a:p>
            <a:pPr marL="342900" indent="-342900">
              <a:lnSpc>
                <a:spcPts val="2879"/>
              </a:lnSpc>
              <a:buFont typeface="Courier New" panose="02070309020205020404" pitchFamily="49" charset="0"/>
              <a:buChar char="o"/>
            </a:pPr>
            <a:endParaRPr lang="en-US" sz="2800" b="1" dirty="0">
              <a:solidFill>
                <a:srgbClr val="92D050"/>
              </a:solidFill>
              <a:latin typeface="Codec Pro"/>
              <a:ea typeface="Codec Pro"/>
              <a:cs typeface="Codec Pro"/>
              <a:sym typeface="Codec Pro"/>
            </a:endParaRPr>
          </a:p>
          <a:p>
            <a:pPr marL="342900" indent="-342900">
              <a:lnSpc>
                <a:spcPts val="2879"/>
              </a:lnSpc>
              <a:buFont typeface="Courier New" panose="02070309020205020404" pitchFamily="49" charset="0"/>
              <a:buChar char="o"/>
            </a:pPr>
            <a:r>
              <a:rPr lang="en-US" sz="2800" b="1" dirty="0">
                <a:solidFill>
                  <a:srgbClr val="92D050"/>
                </a:solidFill>
                <a:latin typeface="Codec Pro"/>
                <a:ea typeface="Codec Pro"/>
                <a:cs typeface="Codec Pro"/>
                <a:sym typeface="Codec Pro"/>
              </a:rPr>
              <a:t>Mechanism: </a:t>
            </a:r>
            <a:r>
              <a:rPr lang="en-US" sz="2800" b="1" dirty="0">
                <a:solidFill>
                  <a:schemeClr val="bg1"/>
                </a:solidFill>
                <a:latin typeface="Codec Pro"/>
                <a:ea typeface="Codec Pro"/>
                <a:cs typeface="Codec Pro"/>
                <a:sym typeface="Codec Pro"/>
              </a:rPr>
              <a:t>Incorporated variance into policy optimization, enhancing decision-making under uncertainty.</a:t>
            </a:r>
          </a:p>
          <a:p>
            <a:pPr marL="342900" indent="-342900">
              <a:lnSpc>
                <a:spcPts val="2879"/>
              </a:lnSpc>
              <a:buFont typeface="Courier New" panose="02070309020205020404" pitchFamily="49" charset="0"/>
              <a:buChar char="o"/>
            </a:pPr>
            <a:endParaRPr lang="en-US" sz="2800" b="1" dirty="0">
              <a:solidFill>
                <a:srgbClr val="92D050"/>
              </a:solidFill>
              <a:latin typeface="Codec Pro"/>
              <a:ea typeface="Codec Pro"/>
              <a:cs typeface="Codec Pro"/>
              <a:sym typeface="Codec Pro"/>
            </a:endParaRPr>
          </a:p>
          <a:p>
            <a:pPr marL="342900" indent="-342900">
              <a:lnSpc>
                <a:spcPts val="2879"/>
              </a:lnSpc>
              <a:buFont typeface="Courier New" panose="02070309020205020404" pitchFamily="49" charset="0"/>
              <a:buChar char="o"/>
            </a:pPr>
            <a:r>
              <a:rPr lang="en-US" sz="2800" b="1" dirty="0">
                <a:solidFill>
                  <a:srgbClr val="92D050"/>
                </a:solidFill>
                <a:latin typeface="Codec Pro"/>
                <a:ea typeface="Codec Pro"/>
                <a:cs typeface="Codec Pro"/>
                <a:sym typeface="Codec Pro"/>
              </a:rPr>
              <a:t>Limitations: </a:t>
            </a:r>
            <a:r>
              <a:rPr lang="en-US" sz="2800" b="1" dirty="0">
                <a:solidFill>
                  <a:schemeClr val="bg1"/>
                </a:solidFill>
                <a:latin typeface="Codec Pro"/>
                <a:ea typeface="Codec Pro"/>
                <a:cs typeface="Codec Pro"/>
                <a:sym typeface="Codec Pro"/>
              </a:rPr>
              <a:t>Limited scalability to large-scale environments due to computational overhead.</a:t>
            </a:r>
          </a:p>
          <a:p>
            <a:pPr marL="342900" indent="-342900">
              <a:lnSpc>
                <a:spcPts val="2879"/>
              </a:lnSpc>
              <a:buFont typeface="Courier New" panose="02070309020205020404" pitchFamily="49" charset="0"/>
              <a:buChar char="o"/>
            </a:pPr>
            <a:endParaRPr lang="en-US" sz="2800" b="1" dirty="0">
              <a:solidFill>
                <a:schemeClr val="bg1"/>
              </a:solidFill>
              <a:latin typeface="Codec Pro"/>
              <a:ea typeface="Codec Pro"/>
              <a:cs typeface="Codec Pro"/>
              <a:sym typeface="Codec Pro"/>
            </a:endParaRPr>
          </a:p>
          <a:p>
            <a:pPr marL="342900" indent="-342900">
              <a:lnSpc>
                <a:spcPts val="2879"/>
              </a:lnSpc>
              <a:buFont typeface="Courier New" panose="02070309020205020404" pitchFamily="49" charset="0"/>
              <a:buChar char="o"/>
            </a:pPr>
            <a:endParaRPr lang="en-US" sz="2800" b="1" dirty="0">
              <a:solidFill>
                <a:schemeClr val="bg1"/>
              </a:solidFill>
              <a:latin typeface="Codec Pro"/>
              <a:ea typeface="Codec Pro"/>
              <a:cs typeface="Codec Pro"/>
              <a:sym typeface="Codec Pro"/>
            </a:endParaRPr>
          </a:p>
          <a:p>
            <a:pPr marL="342900" indent="-342900">
              <a:lnSpc>
                <a:spcPts val="2879"/>
              </a:lnSpc>
              <a:buFont typeface="Courier New" panose="02070309020205020404" pitchFamily="49" charset="0"/>
              <a:buChar char="o"/>
            </a:pPr>
            <a:endParaRPr lang="en-US" sz="2800" b="1" dirty="0">
              <a:solidFill>
                <a:schemeClr val="bg1"/>
              </a:solidFill>
              <a:latin typeface="Codec Pro"/>
              <a:ea typeface="Codec Pro"/>
              <a:cs typeface="Codec Pro"/>
              <a:sym typeface="Codec Pro"/>
            </a:endParaRPr>
          </a:p>
          <a:p>
            <a:pPr marL="342900" indent="-342900">
              <a:lnSpc>
                <a:spcPts val="2879"/>
              </a:lnSpc>
              <a:buFont typeface="Arial" panose="020B0604020202020204" pitchFamily="34" charset="0"/>
              <a:buChar char="•"/>
            </a:pPr>
            <a:r>
              <a:rPr lang="en-US" sz="1200" b="1" dirty="0">
                <a:solidFill>
                  <a:schemeClr val="bg1"/>
                </a:solidFill>
                <a:latin typeface="Codec Pro"/>
                <a:ea typeface="Codec Pro"/>
                <a:cs typeface="Codec Pro"/>
                <a:sym typeface="Codec Pro"/>
              </a:rPr>
              <a:t>Tamar, Aviv, Yonatan Glassner, and </a:t>
            </a:r>
            <a:r>
              <a:rPr lang="en-US" sz="1200" b="1" dirty="0" err="1">
                <a:solidFill>
                  <a:schemeClr val="bg1"/>
                </a:solidFill>
                <a:latin typeface="Codec Pro"/>
                <a:ea typeface="Codec Pro"/>
                <a:cs typeface="Codec Pro"/>
                <a:sym typeface="Codec Pro"/>
              </a:rPr>
              <a:t>Shie</a:t>
            </a:r>
            <a:r>
              <a:rPr lang="en-US" sz="1200" b="1" dirty="0">
                <a:solidFill>
                  <a:schemeClr val="bg1"/>
                </a:solidFill>
                <a:latin typeface="Codec Pro"/>
                <a:ea typeface="Codec Pro"/>
                <a:cs typeface="Codec Pro"/>
                <a:sym typeface="Codec Pro"/>
              </a:rPr>
              <a:t> </a:t>
            </a:r>
            <a:r>
              <a:rPr lang="en-US" sz="1200" b="1" dirty="0" err="1">
                <a:solidFill>
                  <a:schemeClr val="bg1"/>
                </a:solidFill>
                <a:latin typeface="Codec Pro"/>
                <a:ea typeface="Codec Pro"/>
                <a:cs typeface="Codec Pro"/>
                <a:sym typeface="Codec Pro"/>
              </a:rPr>
              <a:t>Mannor</a:t>
            </a:r>
            <a:r>
              <a:rPr lang="en-US" sz="1200" b="1" dirty="0">
                <a:solidFill>
                  <a:schemeClr val="bg1"/>
                </a:solidFill>
                <a:latin typeface="Codec Pro"/>
                <a:ea typeface="Codec Pro"/>
                <a:cs typeface="Codec Pro"/>
                <a:sym typeface="Codec Pro"/>
              </a:rPr>
              <a:t>. "Policy Gradients with Variance Related Risk Criteria." In Proceedings of the 29th International Conference on Machine Learning (ICML-12), pp. 1651-1658. 2012.</a:t>
            </a:r>
          </a:p>
        </p:txBody>
      </p:sp>
      <p:sp>
        <p:nvSpPr>
          <p:cNvPr id="3" name="Freeform 2">
            <a:extLst>
              <a:ext uri="{FF2B5EF4-FFF2-40B4-BE49-F238E27FC236}">
                <a16:creationId xmlns:a16="http://schemas.microsoft.com/office/drawing/2014/main" id="{4F8E51E7-62E4-E1C6-3CAA-D8DE9FE335EA}"/>
              </a:ext>
            </a:extLst>
          </p:cNvPr>
          <p:cNvSpPr/>
          <p:nvPr/>
        </p:nvSpPr>
        <p:spPr>
          <a:xfrm>
            <a:off x="13214573" y="-2766980"/>
            <a:ext cx="6931681" cy="6186525"/>
          </a:xfrm>
          <a:custGeom>
            <a:avLst/>
            <a:gdLst/>
            <a:ahLst/>
            <a:cxnLst/>
            <a:rect l="l" t="t" r="r" b="b"/>
            <a:pathLst>
              <a:path w="6931681" h="6186525">
                <a:moveTo>
                  <a:pt x="0" y="0"/>
                </a:moveTo>
                <a:lnTo>
                  <a:pt x="6931681" y="0"/>
                </a:lnTo>
                <a:lnTo>
                  <a:pt x="6931681" y="6186526"/>
                </a:lnTo>
                <a:lnTo>
                  <a:pt x="0" y="6186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33977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A9AE6BB1-C637-D4D8-D058-BA697FCA994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CE03C83-73F8-5AC3-8A17-DC2DA6A4B6D7}"/>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grpSp>
        <p:nvGrpSpPr>
          <p:cNvPr id="4" name="Group 4">
            <a:extLst>
              <a:ext uri="{FF2B5EF4-FFF2-40B4-BE49-F238E27FC236}">
                <a16:creationId xmlns:a16="http://schemas.microsoft.com/office/drawing/2014/main" id="{DE8F20A1-0D5E-AC99-C729-00A20156DB44}"/>
              </a:ext>
            </a:extLst>
          </p:cNvPr>
          <p:cNvGrpSpPr/>
          <p:nvPr/>
        </p:nvGrpSpPr>
        <p:grpSpPr>
          <a:xfrm>
            <a:off x="1033182" y="2305071"/>
            <a:ext cx="15963900" cy="5962629"/>
            <a:chOff x="0" y="0"/>
            <a:chExt cx="2036673" cy="1597541"/>
          </a:xfrm>
        </p:grpSpPr>
        <p:sp>
          <p:nvSpPr>
            <p:cNvPr id="5" name="Freeform 5">
              <a:extLst>
                <a:ext uri="{FF2B5EF4-FFF2-40B4-BE49-F238E27FC236}">
                  <a16:creationId xmlns:a16="http://schemas.microsoft.com/office/drawing/2014/main" id="{9CE16B70-2C55-0EE8-7C78-060FBD40F909}"/>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89C2DC19-1497-18C8-208C-4ADC34CD9EA0}"/>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E9B9488F-7BA5-27D7-3600-3876BD735987}"/>
              </a:ext>
            </a:extLst>
          </p:cNvPr>
          <p:cNvSpPr txBox="1"/>
          <p:nvPr/>
        </p:nvSpPr>
        <p:spPr>
          <a:xfrm>
            <a:off x="1037193" y="766188"/>
            <a:ext cx="11307207" cy="1538883"/>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Discounted Markov Decision Process (MDP)</a:t>
            </a:r>
          </a:p>
        </p:txBody>
      </p:sp>
      <p:sp>
        <p:nvSpPr>
          <p:cNvPr id="13" name="TextBox 13">
            <a:extLst>
              <a:ext uri="{FF2B5EF4-FFF2-40B4-BE49-F238E27FC236}">
                <a16:creationId xmlns:a16="http://schemas.microsoft.com/office/drawing/2014/main" id="{FD3AD884-DE0E-87FB-AB02-E45B756DFDEB}"/>
              </a:ext>
            </a:extLst>
          </p:cNvPr>
          <p:cNvSpPr txBox="1"/>
          <p:nvPr/>
        </p:nvSpPr>
        <p:spPr>
          <a:xfrm>
            <a:off x="2116791" y="3520386"/>
            <a:ext cx="13796682" cy="2975173"/>
          </a:xfrm>
          <a:prstGeom prst="rect">
            <a:avLst/>
          </a:prstGeom>
        </p:spPr>
        <p:txBody>
          <a:bodyPr wrap="square" lIns="0" tIns="0" rIns="0" bIns="0" rtlCol="0" anchor="t">
            <a:spAutoFit/>
          </a:bodyPr>
          <a:lstStyle/>
          <a:p>
            <a:pPr marL="342900" indent="-342900">
              <a:lnSpc>
                <a:spcPts val="2879"/>
              </a:lnSpc>
              <a:buFont typeface="Courier New" panose="02070309020205020404" pitchFamily="49" charset="0"/>
              <a:buChar char="o"/>
            </a:pPr>
            <a:r>
              <a:rPr lang="en-US" sz="2800" b="1" dirty="0">
                <a:solidFill>
                  <a:srgbClr val="92D050"/>
                </a:solidFill>
                <a:latin typeface="Codec Pro"/>
                <a:ea typeface="Codec Pro"/>
                <a:cs typeface="Codec Pro"/>
                <a:sym typeface="Codec Pro"/>
              </a:rPr>
              <a:t>Definition: </a:t>
            </a:r>
            <a:r>
              <a:rPr lang="en-US" sz="2800" dirty="0">
                <a:solidFill>
                  <a:schemeClr val="bg1"/>
                </a:solidFill>
                <a:latin typeface="Codec Pro"/>
                <a:ea typeface="Codec Pro"/>
                <a:cs typeface="Codec Pro"/>
                <a:sym typeface="Codec Pro"/>
              </a:rPr>
              <a:t>A Markov Decision Process (MDP) is a framework for modeling decision-making in environments with uncertainty and sequential actions. The discounted version emphasizes immediate rewards more than future rewards.</a:t>
            </a:r>
          </a:p>
          <a:p>
            <a:pPr marL="342900" indent="-342900">
              <a:lnSpc>
                <a:spcPts val="2879"/>
              </a:lnSpc>
              <a:buFont typeface="Courier New" panose="02070309020205020404" pitchFamily="49" charset="0"/>
              <a:buChar char="o"/>
            </a:pPr>
            <a:endParaRPr lang="en-US" sz="2800" dirty="0">
              <a:solidFill>
                <a:schemeClr val="bg1"/>
              </a:solidFill>
              <a:latin typeface="Codec Pro"/>
              <a:ea typeface="Codec Pro"/>
              <a:cs typeface="Codec Pro"/>
              <a:sym typeface="Codec Pro"/>
            </a:endParaRPr>
          </a:p>
          <a:p>
            <a:pPr marL="457200" indent="-457200">
              <a:lnSpc>
                <a:spcPts val="2879"/>
              </a:lnSpc>
              <a:buFont typeface="Arial" panose="020B0604020202020204" pitchFamily="34" charset="0"/>
              <a:buChar char="•"/>
            </a:pPr>
            <a:r>
              <a:rPr lang="en-US" sz="2800" dirty="0">
                <a:solidFill>
                  <a:schemeClr val="bg1"/>
                </a:solidFill>
                <a:latin typeface="Codec Pro"/>
                <a:ea typeface="Codec Pro"/>
                <a:cs typeface="Codec Pro"/>
                <a:sym typeface="Codec Pro"/>
              </a:rPr>
              <a:t>States (S): Set of all possible states of the environment.</a:t>
            </a:r>
          </a:p>
          <a:p>
            <a:pPr marL="457200" indent="-457200">
              <a:lnSpc>
                <a:spcPts val="2879"/>
              </a:lnSpc>
              <a:buFont typeface="Arial" panose="020B0604020202020204" pitchFamily="34" charset="0"/>
              <a:buChar char="•"/>
            </a:pPr>
            <a:r>
              <a:rPr lang="en-US" sz="2800" dirty="0">
                <a:solidFill>
                  <a:schemeClr val="bg1"/>
                </a:solidFill>
                <a:latin typeface="Codec Pro"/>
                <a:ea typeface="Codec Pro"/>
                <a:cs typeface="Codec Pro"/>
                <a:sym typeface="Codec Pro"/>
              </a:rPr>
              <a:t>Actions (A): Set of all possible actions an agent can take.</a:t>
            </a:r>
          </a:p>
          <a:p>
            <a:pPr marL="457200" indent="-457200">
              <a:lnSpc>
                <a:spcPts val="2879"/>
              </a:lnSpc>
              <a:buFont typeface="Arial" panose="020B0604020202020204" pitchFamily="34" charset="0"/>
              <a:buChar char="•"/>
            </a:pPr>
            <a:r>
              <a:rPr lang="en-US" sz="2800" dirty="0">
                <a:solidFill>
                  <a:schemeClr val="bg1"/>
                </a:solidFill>
                <a:latin typeface="Codec Pro"/>
                <a:ea typeface="Codec Pro"/>
                <a:cs typeface="Codec Pro"/>
                <a:sym typeface="Codec Pro"/>
              </a:rPr>
              <a:t>Discount Factor (𝛾</a:t>
            </a:r>
            <a:r>
              <a:rPr lang="el-GR" sz="2800" dirty="0">
                <a:solidFill>
                  <a:schemeClr val="bg1"/>
                </a:solidFill>
                <a:latin typeface="Codec Pro"/>
                <a:ea typeface="Codec Pro"/>
                <a:cs typeface="Codec Pro"/>
                <a:sym typeface="Codec Pro"/>
              </a:rPr>
              <a:t>): </a:t>
            </a:r>
            <a:r>
              <a:rPr lang="en-US" sz="2800" dirty="0">
                <a:solidFill>
                  <a:schemeClr val="bg1"/>
                </a:solidFill>
                <a:latin typeface="Codec Pro"/>
                <a:ea typeface="Codec Pro"/>
                <a:cs typeface="Codec Pro"/>
                <a:sym typeface="Codec Pro"/>
              </a:rPr>
              <a:t>A factor (0≤𝛾</a:t>
            </a:r>
            <a:r>
              <a:rPr lang="el-GR" sz="2800" dirty="0">
                <a:solidFill>
                  <a:schemeClr val="bg1"/>
                </a:solidFill>
                <a:latin typeface="Codec Pro"/>
                <a:ea typeface="Codec Pro"/>
                <a:cs typeface="Codec Pro"/>
                <a:sym typeface="Codec Pro"/>
              </a:rPr>
              <a:t>&lt;1) </a:t>
            </a:r>
            <a:r>
              <a:rPr lang="en-US" sz="2800" dirty="0">
                <a:solidFill>
                  <a:schemeClr val="bg1"/>
                </a:solidFill>
                <a:latin typeface="Codec Pro"/>
                <a:ea typeface="Codec Pro"/>
                <a:cs typeface="Codec Pro"/>
                <a:sym typeface="Codec Pro"/>
              </a:rPr>
              <a:t>that balances the importance of immediate versus future rewards.</a:t>
            </a:r>
          </a:p>
        </p:txBody>
      </p:sp>
      <p:sp>
        <p:nvSpPr>
          <p:cNvPr id="3" name="Freeform 2">
            <a:extLst>
              <a:ext uri="{FF2B5EF4-FFF2-40B4-BE49-F238E27FC236}">
                <a16:creationId xmlns:a16="http://schemas.microsoft.com/office/drawing/2014/main" id="{06F8D179-9DC6-2453-D36C-F8BEAD0D3170}"/>
              </a:ext>
            </a:extLst>
          </p:cNvPr>
          <p:cNvSpPr/>
          <p:nvPr/>
        </p:nvSpPr>
        <p:spPr>
          <a:xfrm>
            <a:off x="13214573" y="-2766980"/>
            <a:ext cx="6931681" cy="6186525"/>
          </a:xfrm>
          <a:custGeom>
            <a:avLst/>
            <a:gdLst/>
            <a:ahLst/>
            <a:cxnLst/>
            <a:rect l="l" t="t" r="r" b="b"/>
            <a:pathLst>
              <a:path w="6931681" h="6186525">
                <a:moveTo>
                  <a:pt x="0" y="0"/>
                </a:moveTo>
                <a:lnTo>
                  <a:pt x="6931681" y="0"/>
                </a:lnTo>
                <a:lnTo>
                  <a:pt x="6931681" y="6186526"/>
                </a:lnTo>
                <a:lnTo>
                  <a:pt x="0" y="6186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12349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0CEBEDD7-B454-38F5-69B9-E52402AB756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7CB153F-4E36-1A64-363E-A728707594F8}"/>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3"/>
            <a:stretch>
              <a:fillRect/>
            </a:stretch>
          </a:blipFill>
        </p:spPr>
        <p:txBody>
          <a:bodyPr/>
          <a:lstStyle/>
          <a:p>
            <a:endParaRPr lang="en-US"/>
          </a:p>
        </p:txBody>
      </p:sp>
      <p:grpSp>
        <p:nvGrpSpPr>
          <p:cNvPr id="4" name="Group 4">
            <a:extLst>
              <a:ext uri="{FF2B5EF4-FFF2-40B4-BE49-F238E27FC236}">
                <a16:creationId xmlns:a16="http://schemas.microsoft.com/office/drawing/2014/main" id="{E9178450-A659-F378-2357-5AA1254B2AA2}"/>
              </a:ext>
            </a:extLst>
          </p:cNvPr>
          <p:cNvGrpSpPr/>
          <p:nvPr/>
        </p:nvGrpSpPr>
        <p:grpSpPr>
          <a:xfrm>
            <a:off x="1000125" y="2165752"/>
            <a:ext cx="11616018" cy="5810229"/>
            <a:chOff x="0" y="0"/>
            <a:chExt cx="2036673" cy="1597541"/>
          </a:xfrm>
        </p:grpSpPr>
        <p:sp>
          <p:nvSpPr>
            <p:cNvPr id="5" name="Freeform 5">
              <a:extLst>
                <a:ext uri="{FF2B5EF4-FFF2-40B4-BE49-F238E27FC236}">
                  <a16:creationId xmlns:a16="http://schemas.microsoft.com/office/drawing/2014/main" id="{0DC367BE-35F1-B537-8A03-458DA5B775D2}"/>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87C23A31-54E7-46E5-B1BE-94AE874499B3}"/>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49C9A8B8-68E0-6062-A05D-59F9399FBA83}"/>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Proposed Approach</a:t>
            </a:r>
          </a:p>
        </p:txBody>
      </p:sp>
      <p:sp>
        <p:nvSpPr>
          <p:cNvPr id="13" name="TextBox 13">
            <a:extLst>
              <a:ext uri="{FF2B5EF4-FFF2-40B4-BE49-F238E27FC236}">
                <a16:creationId xmlns:a16="http://schemas.microsoft.com/office/drawing/2014/main" id="{50E55691-60D3-96E2-A69A-1BEA4B5F459F}"/>
              </a:ext>
            </a:extLst>
          </p:cNvPr>
          <p:cNvSpPr txBox="1"/>
          <p:nvPr/>
        </p:nvSpPr>
        <p:spPr>
          <a:xfrm>
            <a:off x="1524000" y="2736046"/>
            <a:ext cx="10252837" cy="4814908"/>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Distributional Reinforcement Learning:</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Model the return Z (s, a) as a random variable with its own distribution.</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The return distribution captures all possible future rewards from a state-action pair.</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Traditional RL models expected returns, but this approach provides a richer understanding by considering the entire distribution.</a:t>
            </a:r>
          </a:p>
          <a:p>
            <a:pPr marL="342900" indent="-342900" algn="l">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Key Concept:</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Learn the distribution over returns for each state-action pair rather than just the expected value.</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The approach leverages a distributional Bellman operator to update the return distribution iteratively.</a:t>
            </a:r>
          </a:p>
        </p:txBody>
      </p:sp>
      <p:pic>
        <p:nvPicPr>
          <p:cNvPr id="6146" name="Picture 2" descr="The True Probability Distribution of Stock Market Returns | Trade Options  With Me">
            <a:extLst>
              <a:ext uri="{FF2B5EF4-FFF2-40B4-BE49-F238E27FC236}">
                <a16:creationId xmlns:a16="http://schemas.microsoft.com/office/drawing/2014/main" id="{6B0CD010-C7BE-D5A0-D5C1-E796120F2F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7800" y="3399111"/>
            <a:ext cx="5062257" cy="3031729"/>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3">
            <a:extLst>
              <a:ext uri="{FF2B5EF4-FFF2-40B4-BE49-F238E27FC236}">
                <a16:creationId xmlns:a16="http://schemas.microsoft.com/office/drawing/2014/main" id="{21095048-C41F-D7F3-AEF3-36E5BF7D4983}"/>
              </a:ext>
            </a:extLst>
          </p:cNvPr>
          <p:cNvSpPr/>
          <p:nvPr/>
        </p:nvSpPr>
        <p:spPr>
          <a:xfrm>
            <a:off x="6944231" y="8039100"/>
            <a:ext cx="14336955" cy="6055724"/>
          </a:xfrm>
          <a:custGeom>
            <a:avLst/>
            <a:gdLst/>
            <a:ahLst/>
            <a:cxnLst/>
            <a:rect l="l" t="t" r="r" b="b"/>
            <a:pathLst>
              <a:path w="14336955" h="6055724">
                <a:moveTo>
                  <a:pt x="0" y="0"/>
                </a:moveTo>
                <a:lnTo>
                  <a:pt x="14336955" y="0"/>
                </a:lnTo>
                <a:lnTo>
                  <a:pt x="14336955" y="6055724"/>
                </a:lnTo>
                <a:lnTo>
                  <a:pt x="0" y="60557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18314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A164D8B7-924A-08D3-6F48-261B1BB26DA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CC24B13-399A-97ED-C790-D41D528A4459}"/>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4"/>
            <a:stretch>
              <a:fillRect/>
            </a:stretch>
          </a:blipFill>
        </p:spPr>
        <p:txBody>
          <a:bodyPr/>
          <a:lstStyle/>
          <a:p>
            <a:endParaRPr lang="en-US"/>
          </a:p>
        </p:txBody>
      </p:sp>
      <p:grpSp>
        <p:nvGrpSpPr>
          <p:cNvPr id="4" name="Group 4">
            <a:extLst>
              <a:ext uri="{FF2B5EF4-FFF2-40B4-BE49-F238E27FC236}">
                <a16:creationId xmlns:a16="http://schemas.microsoft.com/office/drawing/2014/main" id="{1D8F6BCA-72EE-FD25-5153-55A564DF7328}"/>
              </a:ext>
            </a:extLst>
          </p:cNvPr>
          <p:cNvGrpSpPr/>
          <p:nvPr/>
        </p:nvGrpSpPr>
        <p:grpSpPr>
          <a:xfrm>
            <a:off x="1033182" y="2305071"/>
            <a:ext cx="15730818" cy="5962629"/>
            <a:chOff x="0" y="0"/>
            <a:chExt cx="2036673" cy="1597541"/>
          </a:xfrm>
        </p:grpSpPr>
        <p:sp>
          <p:nvSpPr>
            <p:cNvPr id="5" name="Freeform 5">
              <a:extLst>
                <a:ext uri="{FF2B5EF4-FFF2-40B4-BE49-F238E27FC236}">
                  <a16:creationId xmlns:a16="http://schemas.microsoft.com/office/drawing/2014/main" id="{564AA9C2-E188-DE56-B543-370705AD559A}"/>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B30E69CF-DC1F-465D-65E5-CF8C2AB70ABF}"/>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F62AB4D0-6535-ED90-7977-4457021B37DC}"/>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Mathematical Foundation</a:t>
            </a:r>
          </a:p>
        </p:txBody>
      </p:sp>
      <p:sp>
        <p:nvSpPr>
          <p:cNvPr id="7" name="TextBox 13">
            <a:extLst>
              <a:ext uri="{FF2B5EF4-FFF2-40B4-BE49-F238E27FC236}">
                <a16:creationId xmlns:a16="http://schemas.microsoft.com/office/drawing/2014/main" id="{42319B6B-5321-3C35-92C5-4D6AA8052F65}"/>
              </a:ext>
            </a:extLst>
          </p:cNvPr>
          <p:cNvSpPr txBox="1"/>
          <p:nvPr/>
        </p:nvSpPr>
        <p:spPr>
          <a:xfrm>
            <a:off x="1705255" y="2712830"/>
            <a:ext cx="13754191" cy="4814908"/>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400" b="1" dirty="0">
                <a:solidFill>
                  <a:srgbClr val="92D050"/>
                </a:solidFill>
                <a:latin typeface="Codec Pro"/>
                <a:ea typeface="Codec Pro"/>
                <a:cs typeface="Codec Pro"/>
                <a:sym typeface="Codec Pro"/>
              </a:rPr>
              <a:t>Here’s the mathematical underpinning of the proposed approach:</a:t>
            </a:r>
          </a:p>
          <a:p>
            <a:pPr marL="342900" indent="-342900" algn="l">
              <a:lnSpc>
                <a:spcPts val="2879"/>
              </a:lnSpc>
              <a:buFont typeface="Courier New" panose="02070309020205020404" pitchFamily="49" charset="0"/>
              <a:buChar char="o"/>
            </a:pPr>
            <a:endParaRPr lang="en-US" sz="2400" b="1" dirty="0">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dirty="0">
                <a:solidFill>
                  <a:srgbClr val="92D050"/>
                </a:solidFill>
                <a:latin typeface="Codec Pro"/>
                <a:ea typeface="Codec Pro"/>
                <a:cs typeface="Codec Pro"/>
                <a:sym typeface="Codec Pro"/>
              </a:rPr>
              <a:t>Return Distribution Equation:</a:t>
            </a:r>
          </a:p>
          <a:p>
            <a:pPr marL="342900" indent="-342900" algn="l">
              <a:lnSpc>
                <a:spcPts val="2879"/>
              </a:lnSpc>
              <a:buFont typeface="Courier New" panose="02070309020205020404" pitchFamily="49" charset="0"/>
              <a:buChar char="o"/>
            </a:pPr>
            <a:endParaRPr lang="en-US" sz="2400" b="1" dirty="0">
              <a:solidFill>
                <a:srgbClr val="92D050"/>
              </a:solidFill>
              <a:latin typeface="Codec Pro"/>
              <a:ea typeface="Codec Pro"/>
              <a:cs typeface="Codec Pro"/>
              <a:sym typeface="Codec Pro"/>
            </a:endParaRPr>
          </a:p>
          <a:p>
            <a:pPr algn="l">
              <a:lnSpc>
                <a:spcPts val="2879"/>
              </a:lnSpc>
            </a:pPr>
            <a:r>
              <a:rPr lang="en-US" sz="2400" dirty="0">
                <a:solidFill>
                  <a:schemeClr val="bg1"/>
                </a:solidFill>
                <a:latin typeface="Codec Pro"/>
                <a:ea typeface="Codec Pro"/>
                <a:cs typeface="Codec Pro"/>
                <a:sym typeface="Codec Pro"/>
              </a:rPr>
              <a:t>     Z(s, a) ⩵ᵈ R(s, a) + </a:t>
            </a:r>
            <a:r>
              <a:rPr lang="el-GR" sz="2400" dirty="0">
                <a:solidFill>
                  <a:schemeClr val="bg1"/>
                </a:solidFill>
                <a:latin typeface="Codec Pro"/>
                <a:ea typeface="Codec Pro"/>
                <a:cs typeface="Codec Pro"/>
                <a:sym typeface="Codec Pro"/>
              </a:rPr>
              <a:t>γ</a:t>
            </a:r>
            <a:r>
              <a:rPr lang="en-US" sz="2400" dirty="0">
                <a:solidFill>
                  <a:schemeClr val="bg1"/>
                </a:solidFill>
                <a:latin typeface="Codec Pro"/>
                <a:ea typeface="Codec Pro"/>
                <a:cs typeface="Codec Pro"/>
                <a:sym typeface="Codec Pro"/>
              </a:rPr>
              <a:t>Z(S', A’)</a:t>
            </a:r>
          </a:p>
          <a:p>
            <a:pPr marL="342900" indent="-342900" algn="l">
              <a:lnSpc>
                <a:spcPts val="2879"/>
              </a:lnSpc>
              <a:buFont typeface="Arial" panose="020B0604020202020204" pitchFamily="34" charset="0"/>
              <a:buChar char="•"/>
            </a:pPr>
            <a:endParaRPr lang="en-US" sz="2400" dirty="0">
              <a:solidFill>
                <a:schemeClr val="bg1"/>
              </a:solidFill>
              <a:latin typeface="Codec Pro"/>
              <a:ea typeface="Codec Pro"/>
              <a:cs typeface="Codec Pro"/>
              <a:sym typeface="Codec Pro"/>
            </a:endParaRPr>
          </a:p>
          <a:p>
            <a:pPr marL="342900" indent="-342900" algn="l">
              <a:lnSpc>
                <a:spcPts val="2879"/>
              </a:lnSpc>
              <a:buFont typeface="Arial" panose="020B0604020202020204" pitchFamily="34" charset="0"/>
              <a:buChar char="•"/>
            </a:pPr>
            <a:r>
              <a:rPr lang="en-US" sz="2400" dirty="0">
                <a:solidFill>
                  <a:schemeClr val="bg1"/>
                </a:solidFill>
                <a:latin typeface="Codec Pro"/>
                <a:ea typeface="Codec Pro"/>
                <a:cs typeface="Codec Pro"/>
                <a:sym typeface="Codec Pro"/>
              </a:rPr>
              <a:t>Z(s, a): </a:t>
            </a:r>
            <a:r>
              <a:rPr lang="en-US" sz="2400">
                <a:solidFill>
                  <a:schemeClr val="bg1"/>
                </a:solidFill>
                <a:latin typeface="Codec Pro"/>
                <a:ea typeface="Codec Pro"/>
                <a:cs typeface="Codec Pro"/>
                <a:sym typeface="Codec Pro"/>
              </a:rPr>
              <a:t>Represents </a:t>
            </a:r>
            <a:r>
              <a:rPr lang="en-US" sz="2400" dirty="0">
                <a:solidFill>
                  <a:schemeClr val="bg1"/>
                </a:solidFill>
                <a:latin typeface="Codec Pro"/>
                <a:ea typeface="Codec Pro"/>
                <a:cs typeface="Codec Pro"/>
                <a:sym typeface="Codec Pro"/>
              </a:rPr>
              <a:t>the </a:t>
            </a:r>
            <a:r>
              <a:rPr lang="en-US" sz="2400">
                <a:solidFill>
                  <a:schemeClr val="bg1"/>
                </a:solidFill>
                <a:latin typeface="Codec Pro"/>
                <a:ea typeface="Codec Pro"/>
                <a:cs typeface="Codec Pro"/>
                <a:sym typeface="Codec Pro"/>
              </a:rPr>
              <a:t>full return </a:t>
            </a:r>
            <a:r>
              <a:rPr lang="en-US" sz="2400" dirty="0">
                <a:solidFill>
                  <a:schemeClr val="bg1"/>
                </a:solidFill>
                <a:latin typeface="Codec Pro"/>
                <a:ea typeface="Codec Pro"/>
                <a:cs typeface="Codec Pro"/>
                <a:sym typeface="Codec Pro"/>
              </a:rPr>
              <a:t>distribution</a:t>
            </a:r>
            <a:r>
              <a:rPr lang="en-US" sz="2400">
                <a:solidFill>
                  <a:schemeClr val="bg1"/>
                </a:solidFill>
                <a:latin typeface="Codec Pro"/>
                <a:ea typeface="Codec Pro"/>
                <a:cs typeface="Codec Pro"/>
                <a:sym typeface="Codec Pro"/>
              </a:rPr>
              <a:t>, which includes the immediate reward</a:t>
            </a:r>
            <a:endParaRPr lang="en-US" sz="2400" dirty="0">
              <a:solidFill>
                <a:schemeClr val="bg1"/>
              </a:solidFill>
              <a:latin typeface="Codec Pro"/>
              <a:ea typeface="Codec Pro"/>
              <a:cs typeface="Codec Pro"/>
              <a:sym typeface="Codec Pro"/>
            </a:endParaRPr>
          </a:p>
          <a:p>
            <a:pPr marL="342900" indent="-342900" algn="l">
              <a:lnSpc>
                <a:spcPts val="2879"/>
              </a:lnSpc>
              <a:buFont typeface="Arial" panose="020B0604020202020204" pitchFamily="34" charset="0"/>
              <a:buChar char="•"/>
            </a:pPr>
            <a:r>
              <a:rPr lang="en-US" sz="2400" dirty="0">
                <a:solidFill>
                  <a:schemeClr val="bg1"/>
                </a:solidFill>
                <a:latin typeface="Codec Pro"/>
                <a:ea typeface="Codec Pro"/>
                <a:cs typeface="Codec Pro"/>
                <a:sym typeface="Codec Pro"/>
              </a:rPr>
              <a:t>R(s, a): </a:t>
            </a:r>
            <a:r>
              <a:rPr lang="en-US" sz="2400">
                <a:solidFill>
                  <a:schemeClr val="bg1"/>
                </a:solidFill>
                <a:latin typeface="Codec Pro"/>
                <a:ea typeface="Codec Pro"/>
                <a:cs typeface="Codec Pro"/>
                <a:sym typeface="Codec Pro"/>
              </a:rPr>
              <a:t>Represents the immediate </a:t>
            </a:r>
            <a:r>
              <a:rPr lang="en-US" sz="2400" dirty="0">
                <a:solidFill>
                  <a:schemeClr val="bg1"/>
                </a:solidFill>
                <a:latin typeface="Codec Pro"/>
                <a:ea typeface="Codec Pro"/>
                <a:cs typeface="Codec Pro"/>
                <a:sym typeface="Codec Pro"/>
              </a:rPr>
              <a:t>reward received</a:t>
            </a:r>
            <a:r>
              <a:rPr lang="en-US" sz="2400">
                <a:solidFill>
                  <a:schemeClr val="bg1"/>
                </a:solidFill>
                <a:latin typeface="Codec Pro"/>
                <a:ea typeface="Codec Pro"/>
                <a:cs typeface="Codec Pro"/>
                <a:sym typeface="Codec Pro"/>
              </a:rPr>
              <a:t> after taking action a in state s</a:t>
            </a:r>
            <a:r>
              <a:rPr lang="en-US" sz="2400" dirty="0">
                <a:solidFill>
                  <a:schemeClr val="bg1"/>
                </a:solidFill>
                <a:latin typeface="Codec Pro"/>
                <a:ea typeface="Codec Pro"/>
                <a:cs typeface="Codec Pro"/>
                <a:sym typeface="Codec Pro"/>
              </a:rPr>
              <a:t>.</a:t>
            </a:r>
          </a:p>
          <a:p>
            <a:pPr marL="342900" indent="-342900" algn="l">
              <a:lnSpc>
                <a:spcPts val="2879"/>
              </a:lnSpc>
              <a:buFont typeface="Arial" panose="020B0604020202020204" pitchFamily="34" charset="0"/>
              <a:buChar char="•"/>
            </a:pPr>
            <a:r>
              <a:rPr lang="el-GR" sz="2400" dirty="0">
                <a:solidFill>
                  <a:schemeClr val="bg1"/>
                </a:solidFill>
                <a:latin typeface="Codec Pro"/>
                <a:ea typeface="Codec Pro"/>
                <a:cs typeface="Codec Pro"/>
                <a:sym typeface="Codec Pro"/>
              </a:rPr>
              <a:t>γ: </a:t>
            </a:r>
            <a:r>
              <a:rPr lang="en-US" sz="2400" dirty="0">
                <a:solidFill>
                  <a:schemeClr val="bg1"/>
                </a:solidFill>
                <a:latin typeface="Codec Pro"/>
                <a:ea typeface="Codec Pro"/>
                <a:cs typeface="Codec Pro"/>
                <a:sym typeface="Codec Pro"/>
              </a:rPr>
              <a:t>Discount factor, 0 ≤ </a:t>
            </a:r>
            <a:r>
              <a:rPr lang="el-GR" sz="2400" dirty="0">
                <a:solidFill>
                  <a:schemeClr val="bg1"/>
                </a:solidFill>
                <a:latin typeface="Codec Pro"/>
                <a:ea typeface="Codec Pro"/>
                <a:cs typeface="Codec Pro"/>
                <a:sym typeface="Codec Pro"/>
              </a:rPr>
              <a:t>γ &lt; 1.</a:t>
            </a:r>
          </a:p>
          <a:p>
            <a:pPr marL="342900" indent="-342900" algn="l">
              <a:lnSpc>
                <a:spcPts val="2879"/>
              </a:lnSpc>
              <a:buFont typeface="Arial" panose="020B0604020202020204" pitchFamily="34" charset="0"/>
              <a:buChar char="•"/>
            </a:pPr>
            <a:r>
              <a:rPr lang="en-US" sz="2400" dirty="0">
                <a:solidFill>
                  <a:schemeClr val="bg1"/>
                </a:solidFill>
                <a:latin typeface="Codec Pro"/>
                <a:ea typeface="Codec Pro"/>
                <a:cs typeface="Codec Pro"/>
                <a:sym typeface="Codec Pro"/>
              </a:rPr>
              <a:t>S', A': Next state and action, possibly random variables due to stochastic transitions and policies.</a:t>
            </a:r>
          </a:p>
          <a:p>
            <a:pPr marL="342900" indent="-342900" algn="l">
              <a:lnSpc>
                <a:spcPts val="2879"/>
              </a:lnSpc>
              <a:buFont typeface="Arial" panose="020B0604020202020204" pitchFamily="34" charset="0"/>
              <a:buChar char="•"/>
            </a:pPr>
            <a:r>
              <a:rPr lang="en-US" sz="2400" dirty="0">
                <a:solidFill>
                  <a:schemeClr val="bg1"/>
                </a:solidFill>
                <a:latin typeface="Codec Pro"/>
                <a:ea typeface="Codec Pro"/>
                <a:cs typeface="Codec Pro"/>
                <a:sym typeface="Codec Pro"/>
              </a:rPr>
              <a:t>⩵ᵈ: Denotes equality in distribution.</a:t>
            </a:r>
          </a:p>
          <a:p>
            <a:pPr marL="342900" indent="-342900" algn="l">
              <a:lnSpc>
                <a:spcPts val="2879"/>
              </a:lnSpc>
              <a:buFont typeface="Courier New" panose="02070309020205020404" pitchFamily="49" charset="0"/>
              <a:buChar char="o"/>
            </a:pPr>
            <a:endParaRPr lang="en-US" sz="2400" b="1" dirty="0">
              <a:solidFill>
                <a:srgbClr val="92D050"/>
              </a:solidFill>
              <a:latin typeface="Codec Pro"/>
              <a:ea typeface="Codec Pro"/>
              <a:cs typeface="Codec Pro"/>
              <a:sym typeface="Codec Pro"/>
            </a:endParaRPr>
          </a:p>
        </p:txBody>
      </p:sp>
      <p:sp>
        <p:nvSpPr>
          <p:cNvPr id="10" name="Freeform 2">
            <a:extLst>
              <a:ext uri="{FF2B5EF4-FFF2-40B4-BE49-F238E27FC236}">
                <a16:creationId xmlns:a16="http://schemas.microsoft.com/office/drawing/2014/main" id="{D1438CFD-9956-ED7E-D79F-2F1CEC87AC92}"/>
              </a:ext>
            </a:extLst>
          </p:cNvPr>
          <p:cNvSpPr/>
          <p:nvPr/>
        </p:nvSpPr>
        <p:spPr>
          <a:xfrm>
            <a:off x="13214573" y="-2766980"/>
            <a:ext cx="6931681" cy="6186525"/>
          </a:xfrm>
          <a:custGeom>
            <a:avLst/>
            <a:gdLst/>
            <a:ahLst/>
            <a:cxnLst/>
            <a:rect l="l" t="t" r="r" b="b"/>
            <a:pathLst>
              <a:path w="6931681" h="6186525">
                <a:moveTo>
                  <a:pt x="0" y="0"/>
                </a:moveTo>
                <a:lnTo>
                  <a:pt x="6931681" y="0"/>
                </a:lnTo>
                <a:lnTo>
                  <a:pt x="6931681" y="6186526"/>
                </a:lnTo>
                <a:lnTo>
                  <a:pt x="0" y="61865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24723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DE921DB0-173C-9477-98A1-21F98DC1CC2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7D63DA0-F59C-5816-946B-C0D1BB19F3B6}"/>
              </a:ext>
            </a:extLst>
          </p:cNvPr>
          <p:cNvSpPr/>
          <p:nvPr/>
        </p:nvSpPr>
        <p:spPr>
          <a:xfrm>
            <a:off x="-2854815" y="-6336660"/>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D4D65D97-523A-3E89-C73C-B9494FE5A7BA}"/>
              </a:ext>
            </a:extLst>
          </p:cNvPr>
          <p:cNvSpPr/>
          <p:nvPr/>
        </p:nvSpPr>
        <p:spPr>
          <a:xfrm>
            <a:off x="2029575" y="8440764"/>
            <a:ext cx="13496441" cy="3711521"/>
          </a:xfrm>
          <a:custGeom>
            <a:avLst/>
            <a:gdLst/>
            <a:ahLst/>
            <a:cxnLst/>
            <a:rect l="l" t="t" r="r" b="b"/>
            <a:pathLst>
              <a:path w="13496441" h="3711521">
                <a:moveTo>
                  <a:pt x="0" y="0"/>
                </a:moveTo>
                <a:lnTo>
                  <a:pt x="13496441" y="0"/>
                </a:lnTo>
                <a:lnTo>
                  <a:pt x="13496441" y="3711522"/>
                </a:lnTo>
                <a:lnTo>
                  <a:pt x="0" y="37115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66FB01D8-A314-0910-5341-C6294409EC41}"/>
              </a:ext>
            </a:extLst>
          </p:cNvPr>
          <p:cNvGrpSpPr/>
          <p:nvPr/>
        </p:nvGrpSpPr>
        <p:grpSpPr>
          <a:xfrm>
            <a:off x="1028700" y="2110668"/>
            <a:ext cx="15582900" cy="6065663"/>
            <a:chOff x="0" y="0"/>
            <a:chExt cx="2036673" cy="1597541"/>
          </a:xfrm>
        </p:grpSpPr>
        <p:sp>
          <p:nvSpPr>
            <p:cNvPr id="5" name="Freeform 5">
              <a:extLst>
                <a:ext uri="{FF2B5EF4-FFF2-40B4-BE49-F238E27FC236}">
                  <a16:creationId xmlns:a16="http://schemas.microsoft.com/office/drawing/2014/main" id="{48C2D19C-5426-F089-CA5A-B92DE40D9405}"/>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95163295-4359-8DD5-B9A3-74319E60FF8E}"/>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7B7A4ABD-28BD-84C4-0A72-726CAEE1CF08}"/>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The Bellman Equation</a:t>
            </a:r>
          </a:p>
        </p:txBody>
      </p:sp>
      <p:sp>
        <p:nvSpPr>
          <p:cNvPr id="13" name="TextBox 13">
            <a:extLst>
              <a:ext uri="{FF2B5EF4-FFF2-40B4-BE49-F238E27FC236}">
                <a16:creationId xmlns:a16="http://schemas.microsoft.com/office/drawing/2014/main" id="{3C1EDE43-F010-2167-E519-C017A8995847}"/>
              </a:ext>
            </a:extLst>
          </p:cNvPr>
          <p:cNvSpPr txBox="1"/>
          <p:nvPr/>
        </p:nvSpPr>
        <p:spPr>
          <a:xfrm>
            <a:off x="1541104" y="2407723"/>
            <a:ext cx="13754191" cy="5918415"/>
          </a:xfrm>
          <a:prstGeom prst="rect">
            <a:avLst/>
          </a:prstGeom>
        </p:spPr>
        <p:txBody>
          <a:bodyPr wrap="square" lIns="0" tIns="0" rIns="0" bIns="0" rtlCol="0" anchor="t">
            <a:spAutoFit/>
          </a:bodyPr>
          <a:lstStyle/>
          <a:p>
            <a:pPr marL="342900" indent="-342900">
              <a:lnSpc>
                <a:spcPts val="2879"/>
              </a:lnSpc>
              <a:buFont typeface="Courier New" panose="02070309020205020404" pitchFamily="49" charset="0"/>
              <a:buChar char="o"/>
            </a:pPr>
            <a:r>
              <a:rPr lang="en-US" sz="2000" b="1">
                <a:solidFill>
                  <a:srgbClr val="92D050"/>
                </a:solidFill>
                <a:latin typeface="Codec Pro"/>
                <a:ea typeface="Codec Pro"/>
                <a:cs typeface="Codec Pro"/>
                <a:sym typeface="Codec Pro"/>
              </a:rPr>
              <a:t>Definition: </a:t>
            </a:r>
            <a:r>
              <a:rPr lang="en-US" sz="2000">
                <a:solidFill>
                  <a:schemeClr val="bg1"/>
                </a:solidFill>
                <a:latin typeface="Codec Pro"/>
                <a:ea typeface="Codec Pro"/>
                <a:cs typeface="Codec Pro"/>
                <a:sym typeface="Codec Pro"/>
              </a:rPr>
              <a:t>The Bellman equation is a fundamental concept in Reinforcement Learning that describes the relationship between the value of a state and the values of subsequent states.</a:t>
            </a:r>
          </a:p>
          <a:p>
            <a:pPr marL="342900" indent="-342900">
              <a:lnSpc>
                <a:spcPts val="2879"/>
              </a:lnSpc>
              <a:buFont typeface="Courier New" panose="02070309020205020404" pitchFamily="49" charset="0"/>
              <a:buChar char="o"/>
            </a:pPr>
            <a:endParaRPr lang="en-US" sz="2000" b="1">
              <a:solidFill>
                <a:schemeClr val="bg1"/>
              </a:solidFill>
              <a:latin typeface="Codec Pro"/>
              <a:ea typeface="Codec Pro"/>
              <a:cs typeface="Codec Pro"/>
              <a:sym typeface="Codec Pro"/>
            </a:endParaRPr>
          </a:p>
          <a:p>
            <a:pPr marL="342900" indent="-342900">
              <a:lnSpc>
                <a:spcPts val="2879"/>
              </a:lnSpc>
              <a:buFont typeface="Courier New" panose="02070309020205020404" pitchFamily="49" charset="0"/>
              <a:buChar char="o"/>
            </a:pPr>
            <a:r>
              <a:rPr lang="en-US" sz="2000">
                <a:solidFill>
                  <a:srgbClr val="92D050"/>
                </a:solidFill>
                <a:latin typeface="Codec Pro"/>
                <a:ea typeface="Codec Pro"/>
                <a:cs typeface="Codec Pro"/>
                <a:sym typeface="Codec Pro"/>
              </a:rPr>
              <a:t>Value Function:</a:t>
            </a:r>
          </a:p>
          <a:p>
            <a:pPr marL="342900" indent="-342900">
              <a:lnSpc>
                <a:spcPts val="2879"/>
              </a:lnSpc>
              <a:buFont typeface="Arial" panose="020B0604020202020204" pitchFamily="34" charset="0"/>
              <a:buChar char="•"/>
            </a:pPr>
            <a:r>
              <a:rPr lang="en-US" sz="2000">
                <a:solidFill>
                  <a:schemeClr val="bg1"/>
                </a:solidFill>
                <a:latin typeface="Codec Pro"/>
                <a:ea typeface="Codec Pro"/>
                <a:cs typeface="Codec Pro"/>
                <a:sym typeface="Codec Pro"/>
              </a:rPr>
              <a:t>V(s) = 𝔼[R(s, a) + </a:t>
            </a:r>
            <a:r>
              <a:rPr lang="el-GR" sz="2000">
                <a:solidFill>
                  <a:schemeClr val="bg1"/>
                </a:solidFill>
                <a:latin typeface="Codec Pro"/>
                <a:ea typeface="Codec Pro"/>
                <a:cs typeface="Codec Pro"/>
                <a:sym typeface="Codec Pro"/>
              </a:rPr>
              <a:t>γ</a:t>
            </a:r>
            <a:r>
              <a:rPr lang="en-US" sz="2000">
                <a:solidFill>
                  <a:schemeClr val="bg1"/>
                </a:solidFill>
                <a:latin typeface="Codec Pro"/>
                <a:ea typeface="Codec Pro"/>
                <a:cs typeface="Codec Pro"/>
                <a:sym typeface="Codec Pro"/>
              </a:rPr>
              <a:t>V(s’)]</a:t>
            </a:r>
          </a:p>
          <a:p>
            <a:pPr marL="342900" indent="-342900">
              <a:lnSpc>
                <a:spcPts val="2879"/>
              </a:lnSpc>
              <a:buFont typeface="Arial" panose="020B0604020202020204" pitchFamily="34" charset="0"/>
              <a:buChar char="•"/>
            </a:pPr>
            <a:endParaRPr lang="en-US" sz="2000">
              <a:solidFill>
                <a:schemeClr val="bg1"/>
              </a:solidFill>
              <a:latin typeface="Codec Pro"/>
              <a:ea typeface="Codec Pro"/>
              <a:cs typeface="Codec Pro"/>
              <a:sym typeface="Codec Pro"/>
            </a:endParaRPr>
          </a:p>
          <a:p>
            <a:pPr marL="342900" indent="-342900">
              <a:lnSpc>
                <a:spcPts val="2879"/>
              </a:lnSpc>
              <a:buFont typeface="Arial" panose="020B0604020202020204" pitchFamily="34" charset="0"/>
              <a:buChar char="•"/>
            </a:pPr>
            <a:r>
              <a:rPr lang="en-US" sz="2000">
                <a:solidFill>
                  <a:schemeClr val="bg1"/>
                </a:solidFill>
                <a:latin typeface="Codec Pro"/>
                <a:ea typeface="Codec Pro"/>
                <a:cs typeface="Codec Pro"/>
                <a:sym typeface="Codec Pro"/>
              </a:rPr>
              <a:t>V(s): Value of the current state s.</a:t>
            </a:r>
          </a:p>
          <a:p>
            <a:pPr marL="342900" indent="-342900">
              <a:lnSpc>
                <a:spcPts val="2879"/>
              </a:lnSpc>
              <a:buFont typeface="Arial" panose="020B0604020202020204" pitchFamily="34" charset="0"/>
              <a:buChar char="•"/>
            </a:pPr>
            <a:r>
              <a:rPr lang="en-US" sz="2000">
                <a:solidFill>
                  <a:schemeClr val="bg1"/>
                </a:solidFill>
                <a:latin typeface="Codec Pro"/>
                <a:ea typeface="Codec Pro"/>
                <a:cs typeface="Codec Pro"/>
                <a:sym typeface="Codec Pro"/>
              </a:rPr>
              <a:t>R(s, a): Immediate reward received by taking action a in state s.</a:t>
            </a:r>
          </a:p>
          <a:p>
            <a:pPr marL="342900" indent="-342900">
              <a:lnSpc>
                <a:spcPts val="2879"/>
              </a:lnSpc>
              <a:buFont typeface="Arial" panose="020B0604020202020204" pitchFamily="34" charset="0"/>
              <a:buChar char="•"/>
            </a:pPr>
            <a:r>
              <a:rPr lang="en-US" sz="2000">
                <a:solidFill>
                  <a:schemeClr val="bg1"/>
                </a:solidFill>
                <a:latin typeface="Codec Pro"/>
                <a:ea typeface="Codec Pro"/>
                <a:cs typeface="Codec Pro"/>
                <a:sym typeface="Codec Pro"/>
              </a:rPr>
              <a:t>s': Next state resulting from taking action a in state s.</a:t>
            </a:r>
          </a:p>
          <a:p>
            <a:pPr marL="342900" indent="-342900">
              <a:lnSpc>
                <a:spcPts val="2879"/>
              </a:lnSpc>
              <a:buFont typeface="Arial" panose="020B0604020202020204" pitchFamily="34" charset="0"/>
              <a:buChar char="•"/>
            </a:pPr>
            <a:r>
              <a:rPr lang="el-GR" sz="2000">
                <a:solidFill>
                  <a:schemeClr val="bg1"/>
                </a:solidFill>
                <a:latin typeface="Codec Pro"/>
                <a:ea typeface="Codec Pro"/>
                <a:cs typeface="Codec Pro"/>
                <a:sym typeface="Codec Pro"/>
              </a:rPr>
              <a:t>γ: </a:t>
            </a:r>
            <a:r>
              <a:rPr lang="en-US" sz="2000">
                <a:solidFill>
                  <a:schemeClr val="bg1"/>
                </a:solidFill>
                <a:latin typeface="Codec Pro"/>
                <a:ea typeface="Codec Pro"/>
                <a:cs typeface="Codec Pro"/>
                <a:sym typeface="Codec Pro"/>
              </a:rPr>
              <a:t>Discount factor (how much future rewards are valued relative to immediate rewards).</a:t>
            </a:r>
          </a:p>
          <a:p>
            <a:pPr marL="342900" indent="-342900">
              <a:lnSpc>
                <a:spcPts val="2879"/>
              </a:lnSpc>
              <a:buFont typeface="Courier New" panose="02070309020205020404" pitchFamily="49" charset="0"/>
              <a:buChar char="o"/>
            </a:pPr>
            <a:endParaRPr lang="en-US" sz="2000">
              <a:solidFill>
                <a:schemeClr val="bg1"/>
              </a:solidFill>
              <a:latin typeface="Codec Pro"/>
              <a:ea typeface="Codec Pro"/>
              <a:cs typeface="Codec Pro"/>
              <a:sym typeface="Codec Pro"/>
            </a:endParaRPr>
          </a:p>
          <a:p>
            <a:pPr marL="342900" indent="-342900">
              <a:lnSpc>
                <a:spcPts val="2879"/>
              </a:lnSpc>
              <a:buFont typeface="Courier New" panose="02070309020205020404" pitchFamily="49" charset="0"/>
              <a:buChar char="o"/>
            </a:pPr>
            <a:r>
              <a:rPr lang="en-US" sz="2000">
                <a:solidFill>
                  <a:srgbClr val="92D050"/>
                </a:solidFill>
                <a:latin typeface="Codec Pro"/>
                <a:ea typeface="Codec Pro"/>
                <a:cs typeface="Codec Pro"/>
                <a:sym typeface="Codec Pro"/>
              </a:rPr>
              <a:t>Action-Value Function (Q-Function):</a:t>
            </a:r>
          </a:p>
          <a:p>
            <a:pPr marL="342900" indent="-342900">
              <a:lnSpc>
                <a:spcPts val="2879"/>
              </a:lnSpc>
              <a:buFont typeface="Courier New" panose="02070309020205020404" pitchFamily="49" charset="0"/>
              <a:buChar char="o"/>
            </a:pPr>
            <a:r>
              <a:rPr lang="en-US" sz="2000">
                <a:solidFill>
                  <a:schemeClr val="bg1"/>
                </a:solidFill>
                <a:latin typeface="Codec Pro"/>
                <a:ea typeface="Codec Pro"/>
                <a:cs typeface="Codec Pro"/>
                <a:sym typeface="Codec Pro"/>
              </a:rPr>
              <a:t>Q(s, a) = 𝔼[R(s, a) + </a:t>
            </a:r>
            <a:r>
              <a:rPr lang="el-GR" sz="2000">
                <a:solidFill>
                  <a:schemeClr val="bg1"/>
                </a:solidFill>
                <a:latin typeface="Codec Pro"/>
                <a:ea typeface="Codec Pro"/>
                <a:cs typeface="Codec Pro"/>
                <a:sym typeface="Codec Pro"/>
              </a:rPr>
              <a:t>γ </a:t>
            </a:r>
            <a:r>
              <a:rPr lang="en-US" sz="2000">
                <a:solidFill>
                  <a:schemeClr val="bg1"/>
                </a:solidFill>
                <a:latin typeface="Codec Pro"/>
                <a:ea typeface="Codec Pro"/>
                <a:cs typeface="Codec Pro"/>
                <a:sym typeface="Codec Pro"/>
              </a:rPr>
              <a:t>maxₐ' Q(s', a’)]</a:t>
            </a:r>
          </a:p>
          <a:p>
            <a:pPr marL="342900" indent="-342900">
              <a:lnSpc>
                <a:spcPts val="2879"/>
              </a:lnSpc>
              <a:buFont typeface="Courier New" panose="02070309020205020404" pitchFamily="49" charset="0"/>
              <a:buChar char="o"/>
            </a:pPr>
            <a:endParaRPr lang="en-US" sz="2000">
              <a:solidFill>
                <a:schemeClr val="bg1"/>
              </a:solidFill>
              <a:latin typeface="Codec Pro"/>
              <a:ea typeface="Codec Pro"/>
              <a:cs typeface="Codec Pro"/>
              <a:sym typeface="Codec Pro"/>
            </a:endParaRPr>
          </a:p>
          <a:p>
            <a:pPr marL="342900" indent="-342900">
              <a:lnSpc>
                <a:spcPts val="2879"/>
              </a:lnSpc>
              <a:buFont typeface="Courier New" panose="02070309020205020404" pitchFamily="49" charset="0"/>
              <a:buChar char="o"/>
            </a:pPr>
            <a:r>
              <a:rPr lang="en-US" sz="2000">
                <a:solidFill>
                  <a:schemeClr val="bg1"/>
                </a:solidFill>
                <a:latin typeface="Codec Pro"/>
                <a:ea typeface="Codec Pro"/>
                <a:cs typeface="Codec Pro"/>
                <a:sym typeface="Codec Pro"/>
              </a:rPr>
              <a:t>Q(s, a): Expected return when taking action a in state s, and then following the optimal policy.</a:t>
            </a:r>
          </a:p>
          <a:p>
            <a:pPr marL="342900" indent="-342900">
              <a:lnSpc>
                <a:spcPts val="2879"/>
              </a:lnSpc>
              <a:buFont typeface="Courier New" panose="02070309020205020404" pitchFamily="49" charset="0"/>
              <a:buChar char="o"/>
            </a:pPr>
            <a:endParaRPr lang="en-US" sz="2000">
              <a:solidFill>
                <a:schemeClr val="bg1"/>
              </a:solidFill>
              <a:latin typeface="Codec Pro"/>
              <a:ea typeface="Codec Pro"/>
              <a:cs typeface="Codec Pro"/>
              <a:sym typeface="Codec Pro"/>
            </a:endParaRPr>
          </a:p>
        </p:txBody>
      </p:sp>
    </p:spTree>
    <p:extLst>
      <p:ext uri="{BB962C8B-B14F-4D97-AF65-F5344CB8AC3E}">
        <p14:creationId xmlns:p14="http://schemas.microsoft.com/office/powerpoint/2010/main" val="401050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A3B17A03-358C-FFD1-3BC3-FFB9465E5D3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1326CAE-4395-215D-46EB-096443CEC21C}"/>
              </a:ext>
            </a:extLst>
          </p:cNvPr>
          <p:cNvSpPr/>
          <p:nvPr/>
        </p:nvSpPr>
        <p:spPr>
          <a:xfrm>
            <a:off x="-2854815" y="-6336660"/>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sp>
        <p:nvSpPr>
          <p:cNvPr id="3" name="Freeform 3">
            <a:extLst>
              <a:ext uri="{FF2B5EF4-FFF2-40B4-BE49-F238E27FC236}">
                <a16:creationId xmlns:a16="http://schemas.microsoft.com/office/drawing/2014/main" id="{201639FF-62A8-0FDD-9C44-AD9917A548B0}"/>
              </a:ext>
            </a:extLst>
          </p:cNvPr>
          <p:cNvSpPr/>
          <p:nvPr/>
        </p:nvSpPr>
        <p:spPr>
          <a:xfrm>
            <a:off x="2029575" y="8440764"/>
            <a:ext cx="13496441" cy="3711521"/>
          </a:xfrm>
          <a:custGeom>
            <a:avLst/>
            <a:gdLst/>
            <a:ahLst/>
            <a:cxnLst/>
            <a:rect l="l" t="t" r="r" b="b"/>
            <a:pathLst>
              <a:path w="13496441" h="3711521">
                <a:moveTo>
                  <a:pt x="0" y="0"/>
                </a:moveTo>
                <a:lnTo>
                  <a:pt x="13496441" y="0"/>
                </a:lnTo>
                <a:lnTo>
                  <a:pt x="13496441" y="3711522"/>
                </a:lnTo>
                <a:lnTo>
                  <a:pt x="0" y="37115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11350FC8-1EC0-1A26-8E0F-59822B21ADF2}"/>
              </a:ext>
            </a:extLst>
          </p:cNvPr>
          <p:cNvGrpSpPr/>
          <p:nvPr/>
        </p:nvGrpSpPr>
        <p:grpSpPr>
          <a:xfrm>
            <a:off x="1028700" y="2110668"/>
            <a:ext cx="15582900" cy="6065663"/>
            <a:chOff x="0" y="0"/>
            <a:chExt cx="2036673" cy="1597541"/>
          </a:xfrm>
        </p:grpSpPr>
        <p:sp>
          <p:nvSpPr>
            <p:cNvPr id="5" name="Freeform 5">
              <a:extLst>
                <a:ext uri="{FF2B5EF4-FFF2-40B4-BE49-F238E27FC236}">
                  <a16:creationId xmlns:a16="http://schemas.microsoft.com/office/drawing/2014/main" id="{CFC92F5F-37AF-8904-78A4-5E06A095D308}"/>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001F1FDB-9286-3C4D-6617-67FFEA962360}"/>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B0AA5493-96D7-5E62-BF5A-6AFA5A344D29}"/>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The Bellman Equation</a:t>
            </a:r>
          </a:p>
        </p:txBody>
      </p:sp>
      <p:sp>
        <p:nvSpPr>
          <p:cNvPr id="13" name="TextBox 13">
            <a:extLst>
              <a:ext uri="{FF2B5EF4-FFF2-40B4-BE49-F238E27FC236}">
                <a16:creationId xmlns:a16="http://schemas.microsoft.com/office/drawing/2014/main" id="{9A345CA5-3025-3D88-C3B6-01BE2E0ADEBB}"/>
              </a:ext>
            </a:extLst>
          </p:cNvPr>
          <p:cNvSpPr txBox="1"/>
          <p:nvPr/>
        </p:nvSpPr>
        <p:spPr>
          <a:xfrm>
            <a:off x="1900699" y="2945199"/>
            <a:ext cx="13754191" cy="4071114"/>
          </a:xfrm>
          <a:prstGeom prst="rect">
            <a:avLst/>
          </a:prstGeom>
        </p:spPr>
        <p:txBody>
          <a:bodyPr wrap="square" lIns="0" tIns="0" rIns="0" bIns="0" rtlCol="0" anchor="t">
            <a:spAutoFit/>
          </a:bodyPr>
          <a:lstStyle/>
          <a:p>
            <a:pPr marL="342900" indent="-342900">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Why is the Bellman Equation Important?</a:t>
            </a:r>
          </a:p>
          <a:p>
            <a:pPr marL="342900" indent="-342900">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Recursive Relationship:</a:t>
            </a:r>
          </a:p>
          <a:p>
            <a:pPr marL="342900" indent="-342900">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Breaks down complex problems into simpler sub-problems (dynamic programming).</a:t>
            </a:r>
          </a:p>
          <a:p>
            <a:pPr marL="342900" indent="-342900">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Policy Optimization:</a:t>
            </a:r>
          </a:p>
          <a:p>
            <a:pPr marL="342900" indent="-342900">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Provides a foundation for algorithms like Q-learning, Deep Q Networks (DQN), and others.</a:t>
            </a:r>
          </a:p>
          <a:p>
            <a:pPr marL="342900" indent="-342900">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Transition to Distributional RL:</a:t>
            </a:r>
          </a:p>
          <a:p>
            <a:pPr marL="342900" indent="-342900">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Traditional Bellman focuses on expected returns, while Distributional Bellman models the entire distribution of returns.</a:t>
            </a:r>
          </a:p>
        </p:txBody>
      </p:sp>
    </p:spTree>
    <p:extLst>
      <p:ext uri="{BB962C8B-B14F-4D97-AF65-F5344CB8AC3E}">
        <p14:creationId xmlns:p14="http://schemas.microsoft.com/office/powerpoint/2010/main" val="226577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9857B3C5-4F33-C815-1582-1A45A6E268A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1665350-5705-1284-1FF5-EEE45E3E243E}"/>
              </a:ext>
            </a:extLst>
          </p:cNvPr>
          <p:cNvSpPr/>
          <p:nvPr/>
        </p:nvSpPr>
        <p:spPr>
          <a:xfrm>
            <a:off x="-2854815" y="-6336660"/>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sp>
        <p:nvSpPr>
          <p:cNvPr id="3" name="Freeform 3">
            <a:extLst>
              <a:ext uri="{FF2B5EF4-FFF2-40B4-BE49-F238E27FC236}">
                <a16:creationId xmlns:a16="http://schemas.microsoft.com/office/drawing/2014/main" id="{54D1B338-E731-C175-CF17-4DDE3537E3ED}"/>
              </a:ext>
            </a:extLst>
          </p:cNvPr>
          <p:cNvSpPr/>
          <p:nvPr/>
        </p:nvSpPr>
        <p:spPr>
          <a:xfrm>
            <a:off x="2029575" y="8440764"/>
            <a:ext cx="13496441" cy="3711521"/>
          </a:xfrm>
          <a:custGeom>
            <a:avLst/>
            <a:gdLst/>
            <a:ahLst/>
            <a:cxnLst/>
            <a:rect l="l" t="t" r="r" b="b"/>
            <a:pathLst>
              <a:path w="13496441" h="3711521">
                <a:moveTo>
                  <a:pt x="0" y="0"/>
                </a:moveTo>
                <a:lnTo>
                  <a:pt x="13496441" y="0"/>
                </a:lnTo>
                <a:lnTo>
                  <a:pt x="13496441" y="3711522"/>
                </a:lnTo>
                <a:lnTo>
                  <a:pt x="0" y="37115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EB7FC4B1-D68E-69DC-A775-DB7EB5AE78E8}"/>
              </a:ext>
            </a:extLst>
          </p:cNvPr>
          <p:cNvGrpSpPr/>
          <p:nvPr/>
        </p:nvGrpSpPr>
        <p:grpSpPr>
          <a:xfrm>
            <a:off x="1028700" y="2110668"/>
            <a:ext cx="15582900" cy="6065663"/>
            <a:chOff x="0" y="0"/>
            <a:chExt cx="2036673" cy="1597541"/>
          </a:xfrm>
        </p:grpSpPr>
        <p:sp>
          <p:nvSpPr>
            <p:cNvPr id="5" name="Freeform 5">
              <a:extLst>
                <a:ext uri="{FF2B5EF4-FFF2-40B4-BE49-F238E27FC236}">
                  <a16:creationId xmlns:a16="http://schemas.microsoft.com/office/drawing/2014/main" id="{236DC2D3-15C1-4DF6-F750-F6A0688685BC}"/>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9251D6E3-F352-F100-B062-E1E78C9E1F76}"/>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D15E5132-63F3-C5B9-BF1D-A8BD95E0D35C}"/>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The Distributional Bellman Operator</a:t>
            </a:r>
          </a:p>
        </p:txBody>
      </p:sp>
      <p:sp>
        <p:nvSpPr>
          <p:cNvPr id="13" name="TextBox 13">
            <a:extLst>
              <a:ext uri="{FF2B5EF4-FFF2-40B4-BE49-F238E27FC236}">
                <a16:creationId xmlns:a16="http://schemas.microsoft.com/office/drawing/2014/main" id="{0344B8FE-0663-6EAA-47C5-C7756F4A7180}"/>
              </a:ext>
            </a:extLst>
          </p:cNvPr>
          <p:cNvSpPr txBox="1"/>
          <p:nvPr/>
        </p:nvSpPr>
        <p:spPr>
          <a:xfrm>
            <a:off x="1676400" y="2477085"/>
            <a:ext cx="13754191" cy="5930598"/>
          </a:xfrm>
          <a:prstGeom prst="rect">
            <a:avLst/>
          </a:prstGeom>
        </p:spPr>
        <p:txBody>
          <a:bodyPr wrap="square" lIns="0" tIns="0" rIns="0" bIns="0" rtlCol="0" anchor="t">
            <a:spAutoFit/>
          </a:bodyPr>
          <a:lstStyle/>
          <a:p>
            <a:pPr marL="342900" indent="-342900">
              <a:lnSpc>
                <a:spcPts val="2879"/>
              </a:lnSpc>
              <a:buFont typeface="Courier New" panose="02070309020205020404" pitchFamily="49" charset="0"/>
              <a:buChar char="o"/>
            </a:pPr>
            <a:r>
              <a:rPr lang="en-US" sz="2000" b="1" dirty="0">
                <a:solidFill>
                  <a:schemeClr val="bg1"/>
                </a:solidFill>
                <a:latin typeface="Codec Pro"/>
                <a:ea typeface="Codec Pro"/>
                <a:cs typeface="Codec Pro"/>
                <a:sym typeface="Codec Pro"/>
              </a:rPr>
              <a:t>This operator forms the </a:t>
            </a:r>
            <a:r>
              <a:rPr lang="en-US" sz="2000" b="1" dirty="0">
                <a:solidFill>
                  <a:srgbClr val="92D050"/>
                </a:solidFill>
                <a:latin typeface="Codec Pro"/>
                <a:ea typeface="Codec Pro"/>
                <a:cs typeface="Codec Pro"/>
                <a:sym typeface="Codec Pro"/>
              </a:rPr>
              <a:t>backbone of the distributional RL</a:t>
            </a:r>
            <a:r>
              <a:rPr lang="en-US" sz="2000" b="1" dirty="0">
                <a:solidFill>
                  <a:schemeClr val="bg1"/>
                </a:solidFill>
                <a:latin typeface="Codec Pro"/>
                <a:ea typeface="Codec Pro"/>
                <a:cs typeface="Codec Pro"/>
                <a:sym typeface="Codec Pro"/>
              </a:rPr>
              <a:t> approach, enabling the agent to model and update return distributions effectively.</a:t>
            </a:r>
          </a:p>
          <a:p>
            <a:pPr marL="342900" indent="-342900">
              <a:lnSpc>
                <a:spcPts val="2879"/>
              </a:lnSpc>
              <a:buFont typeface="Courier New" panose="02070309020205020404" pitchFamily="49" charset="0"/>
              <a:buChar char="o"/>
            </a:pPr>
            <a:endParaRPr lang="en-US" sz="2400" b="1" dirty="0">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dirty="0">
                <a:solidFill>
                  <a:srgbClr val="92D050"/>
                </a:solidFill>
                <a:latin typeface="Codec Pro"/>
                <a:ea typeface="Codec Pro"/>
                <a:cs typeface="Codec Pro"/>
                <a:sym typeface="Codec Pro"/>
              </a:rPr>
              <a:t>Definition:</a:t>
            </a:r>
          </a:p>
          <a:p>
            <a:pPr marL="342900" indent="-342900">
              <a:lnSpc>
                <a:spcPts val="2879"/>
              </a:lnSpc>
              <a:buFont typeface="Courier New" panose="02070309020205020404" pitchFamily="49" charset="0"/>
              <a:buChar char="o"/>
            </a:pPr>
            <a:r>
              <a:rPr lang="en-US" sz="2400" b="1" dirty="0">
                <a:solidFill>
                  <a:schemeClr val="bg1"/>
                </a:solidFill>
                <a:latin typeface="Codec Pro"/>
                <a:ea typeface="Codec Pro"/>
                <a:cs typeface="Codec Pro"/>
                <a:sym typeface="Codec Pro"/>
              </a:rPr>
              <a:t>𝒯Z(s, a) ⩵ᵈ R(s, a) + </a:t>
            </a:r>
            <a:r>
              <a:rPr lang="el-GR" sz="2400" b="1" dirty="0">
                <a:solidFill>
                  <a:schemeClr val="bg1"/>
                </a:solidFill>
                <a:latin typeface="Codec Pro"/>
                <a:ea typeface="Codec Pro"/>
                <a:cs typeface="Codec Pro"/>
                <a:sym typeface="Codec Pro"/>
              </a:rPr>
              <a:t>γ</a:t>
            </a:r>
            <a:r>
              <a:rPr lang="en-US" sz="2400" b="1" dirty="0">
                <a:solidFill>
                  <a:schemeClr val="bg1"/>
                </a:solidFill>
                <a:latin typeface="Codec Pro"/>
                <a:ea typeface="Codec Pro"/>
                <a:cs typeface="Codec Pro"/>
                <a:sym typeface="Codec Pro"/>
              </a:rPr>
              <a:t>Z(S', A’)</a:t>
            </a:r>
          </a:p>
          <a:p>
            <a:pPr marL="342900" indent="-342900">
              <a:lnSpc>
                <a:spcPts val="2879"/>
              </a:lnSpc>
              <a:buFont typeface="Courier New" panose="02070309020205020404" pitchFamily="49" charset="0"/>
              <a:buChar char="o"/>
            </a:pPr>
            <a:endParaRPr lang="en-US" sz="2400" b="1" dirty="0">
              <a:solidFill>
                <a:schemeClr val="bg1"/>
              </a:solidFill>
              <a:latin typeface="Codec Pro"/>
              <a:ea typeface="Codec Pro"/>
              <a:cs typeface="Codec Pro"/>
              <a:sym typeface="Codec Pro"/>
            </a:endParaRPr>
          </a:p>
          <a:p>
            <a:pPr marL="342900" indent="-342900">
              <a:lnSpc>
                <a:spcPts val="2879"/>
              </a:lnSpc>
              <a:buFont typeface="Courier New" panose="02070309020205020404" pitchFamily="49" charset="0"/>
              <a:buChar char="o"/>
            </a:pPr>
            <a:r>
              <a:rPr lang="en-US" sz="1500" dirty="0">
                <a:solidFill>
                  <a:schemeClr val="bg1"/>
                </a:solidFill>
                <a:latin typeface="Codec Pro"/>
                <a:ea typeface="Codec Pro"/>
                <a:cs typeface="Codec Pro"/>
                <a:sym typeface="Codec Pro"/>
              </a:rPr>
              <a:t>𝒯Z(s, a): Operator applied to the return distribution function.</a:t>
            </a:r>
          </a:p>
          <a:p>
            <a:pPr marL="342900" indent="-342900">
              <a:lnSpc>
                <a:spcPts val="2879"/>
              </a:lnSpc>
              <a:buFont typeface="Courier New" panose="02070309020205020404" pitchFamily="49" charset="0"/>
              <a:buChar char="o"/>
            </a:pPr>
            <a:r>
              <a:rPr lang="en-US" sz="1500" dirty="0">
                <a:solidFill>
                  <a:schemeClr val="bg1"/>
                </a:solidFill>
                <a:latin typeface="Codec Pro"/>
                <a:ea typeface="Codec Pro"/>
                <a:cs typeface="Codec Pro"/>
                <a:sym typeface="Codec Pro"/>
              </a:rPr>
              <a:t>⩵ᵈ: Represents equality in distribution.</a:t>
            </a:r>
          </a:p>
          <a:p>
            <a:pPr marL="342900" indent="-342900">
              <a:lnSpc>
                <a:spcPts val="2879"/>
              </a:lnSpc>
              <a:buFont typeface="Courier New" panose="02070309020205020404" pitchFamily="49" charset="0"/>
              <a:buChar char="o"/>
            </a:pPr>
            <a:r>
              <a:rPr lang="en-US" sz="1500" dirty="0">
                <a:solidFill>
                  <a:schemeClr val="bg1"/>
                </a:solidFill>
                <a:latin typeface="Codec Pro"/>
                <a:ea typeface="Codec Pro"/>
                <a:cs typeface="Codec Pro"/>
                <a:sym typeface="Codec Pro"/>
              </a:rPr>
              <a:t>R(s, a): Immediate reward for state-action pair.</a:t>
            </a:r>
          </a:p>
          <a:p>
            <a:pPr marL="342900" indent="-342900">
              <a:lnSpc>
                <a:spcPts val="2879"/>
              </a:lnSpc>
              <a:buFont typeface="Courier New" panose="02070309020205020404" pitchFamily="49" charset="0"/>
              <a:buChar char="o"/>
            </a:pPr>
            <a:r>
              <a:rPr lang="el-GR" sz="1500" dirty="0">
                <a:solidFill>
                  <a:schemeClr val="bg1"/>
                </a:solidFill>
                <a:latin typeface="Codec Pro"/>
                <a:ea typeface="Codec Pro"/>
                <a:cs typeface="Codec Pro"/>
                <a:sym typeface="Codec Pro"/>
              </a:rPr>
              <a:t>γ: </a:t>
            </a:r>
            <a:r>
              <a:rPr lang="en-US" sz="1500" dirty="0">
                <a:solidFill>
                  <a:schemeClr val="bg1"/>
                </a:solidFill>
                <a:latin typeface="Codec Pro"/>
                <a:ea typeface="Codec Pro"/>
                <a:cs typeface="Codec Pro"/>
                <a:sym typeface="Codec Pro"/>
              </a:rPr>
              <a:t>Discount factor for future rewards.</a:t>
            </a:r>
          </a:p>
          <a:p>
            <a:pPr marL="342900" indent="-342900">
              <a:lnSpc>
                <a:spcPts val="2879"/>
              </a:lnSpc>
              <a:buFont typeface="Courier New" panose="02070309020205020404" pitchFamily="49" charset="0"/>
              <a:buChar char="o"/>
            </a:pPr>
            <a:r>
              <a:rPr lang="en-US" sz="1500" dirty="0">
                <a:solidFill>
                  <a:schemeClr val="bg1"/>
                </a:solidFill>
                <a:latin typeface="Codec Pro"/>
                <a:ea typeface="Codec Pro"/>
                <a:cs typeface="Codec Pro"/>
                <a:sym typeface="Codec Pro"/>
              </a:rPr>
              <a:t>Z(S', A'): Return distribution for the next state-action pair.</a:t>
            </a:r>
          </a:p>
          <a:p>
            <a:pPr marL="342900" indent="-342900">
              <a:lnSpc>
                <a:spcPts val="2879"/>
              </a:lnSpc>
              <a:buFont typeface="Courier New" panose="02070309020205020404" pitchFamily="49" charset="0"/>
              <a:buChar char="o"/>
            </a:pPr>
            <a:endParaRPr lang="en-US" sz="2400" b="1" dirty="0">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000" b="1" dirty="0">
                <a:solidFill>
                  <a:srgbClr val="92D050"/>
                </a:solidFill>
                <a:latin typeface="Codec Pro"/>
                <a:ea typeface="Codec Pro"/>
                <a:cs typeface="Codec Pro"/>
                <a:sym typeface="Codec Pro"/>
              </a:rPr>
              <a:t>Properties:</a:t>
            </a:r>
          </a:p>
          <a:p>
            <a:pPr marL="342900" indent="-342900" algn="l">
              <a:lnSpc>
                <a:spcPts val="2879"/>
              </a:lnSpc>
              <a:buFont typeface="Arial" panose="020B0604020202020204" pitchFamily="34" charset="0"/>
              <a:buChar char="•"/>
            </a:pPr>
            <a:r>
              <a:rPr lang="en-US" sz="2000" b="1" dirty="0">
                <a:solidFill>
                  <a:srgbClr val="92D050"/>
                </a:solidFill>
                <a:latin typeface="Codec Pro"/>
                <a:ea typeface="Codec Pro"/>
                <a:cs typeface="Codec Pro"/>
                <a:sym typeface="Codec Pro"/>
              </a:rPr>
              <a:t>Nonlinear: </a:t>
            </a:r>
            <a:r>
              <a:rPr lang="en-US" sz="2000" dirty="0">
                <a:solidFill>
                  <a:schemeClr val="bg1"/>
                </a:solidFill>
                <a:latin typeface="Codec Pro"/>
                <a:ea typeface="Codec Pro"/>
                <a:cs typeface="Codec Pro"/>
                <a:sym typeface="Codec Pro"/>
              </a:rPr>
              <a:t>Unlike the traditional Bellman operator, T operates on distributions.</a:t>
            </a:r>
          </a:p>
          <a:p>
            <a:pPr marL="342900" indent="-342900" algn="l">
              <a:lnSpc>
                <a:spcPts val="2879"/>
              </a:lnSpc>
              <a:buFont typeface="Arial" panose="020B0604020202020204" pitchFamily="34" charset="0"/>
              <a:buChar char="•"/>
            </a:pPr>
            <a:r>
              <a:rPr lang="en-US" sz="2000" b="1" dirty="0">
                <a:solidFill>
                  <a:srgbClr val="92D050"/>
                </a:solidFill>
                <a:latin typeface="Codec Pro"/>
                <a:ea typeface="Codec Pro"/>
                <a:cs typeface="Codec Pro"/>
                <a:sym typeface="Codec Pro"/>
              </a:rPr>
              <a:t>Contraction Mapping: </a:t>
            </a:r>
            <a:r>
              <a:rPr lang="en-US" sz="2000" dirty="0">
                <a:solidFill>
                  <a:schemeClr val="bg1"/>
                </a:solidFill>
                <a:latin typeface="Codec Pro"/>
                <a:ea typeface="Codec Pro"/>
                <a:cs typeface="Codec Pro"/>
                <a:sym typeface="Codec Pro"/>
              </a:rPr>
              <a:t>Under certain conditions, T is a contraction in a suitable metric space.</a:t>
            </a:r>
          </a:p>
          <a:p>
            <a:pPr marL="342900" indent="-342900" algn="l">
              <a:lnSpc>
                <a:spcPts val="2879"/>
              </a:lnSpc>
              <a:buFont typeface="Arial" panose="020B0604020202020204" pitchFamily="34" charset="0"/>
              <a:buChar char="•"/>
            </a:pPr>
            <a:endParaRPr lang="en-US" sz="2400" dirty="0">
              <a:solidFill>
                <a:schemeClr val="bg1"/>
              </a:solidFill>
              <a:latin typeface="Codec Pro"/>
              <a:ea typeface="Codec Pro"/>
              <a:cs typeface="Codec Pro"/>
              <a:sym typeface="Codec Pro"/>
            </a:endParaRPr>
          </a:p>
        </p:txBody>
      </p:sp>
    </p:spTree>
    <p:extLst>
      <p:ext uri="{BB962C8B-B14F-4D97-AF65-F5344CB8AC3E}">
        <p14:creationId xmlns:p14="http://schemas.microsoft.com/office/powerpoint/2010/main" val="334595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0B3BE5BC-2606-EBF8-06D2-923A733AA6C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4A97D89-4589-2334-4C38-7FBFFC2E00C4}"/>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69E4CE1C-D859-E7DF-D812-B8810FD1F292}"/>
              </a:ext>
            </a:extLst>
          </p:cNvPr>
          <p:cNvSpPr/>
          <p:nvPr/>
        </p:nvSpPr>
        <p:spPr>
          <a:xfrm>
            <a:off x="0" y="3790539"/>
            <a:ext cx="6484649" cy="6496461"/>
          </a:xfrm>
          <a:custGeom>
            <a:avLst/>
            <a:gdLst/>
            <a:ahLst/>
            <a:cxnLst/>
            <a:rect l="l" t="t" r="r" b="b"/>
            <a:pathLst>
              <a:path w="6484649" h="6496461">
                <a:moveTo>
                  <a:pt x="0" y="0"/>
                </a:moveTo>
                <a:lnTo>
                  <a:pt x="6484649" y="0"/>
                </a:lnTo>
                <a:lnTo>
                  <a:pt x="6484649" y="6496461"/>
                </a:lnTo>
                <a:lnTo>
                  <a:pt x="0" y="64964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1D6F0E45-1259-9AC3-3303-FA0F95135AA1}"/>
              </a:ext>
            </a:extLst>
          </p:cNvPr>
          <p:cNvSpPr/>
          <p:nvPr/>
        </p:nvSpPr>
        <p:spPr>
          <a:xfrm flipV="1">
            <a:off x="7752280" y="7330139"/>
            <a:ext cx="19050" cy="5503109"/>
          </a:xfrm>
          <a:prstGeom prst="line">
            <a:avLst/>
          </a:prstGeom>
          <a:ln w="38100" cap="flat">
            <a:solidFill>
              <a:srgbClr val="FFFFFF"/>
            </a:solidFill>
            <a:prstDash val="solid"/>
            <a:headEnd type="none" w="sm" len="sm"/>
            <a:tailEnd type="none" w="sm" len="sm"/>
          </a:ln>
        </p:spPr>
        <p:txBody>
          <a:bodyPr/>
          <a:lstStyle/>
          <a:p>
            <a:endParaRPr lang="en-US"/>
          </a:p>
        </p:txBody>
      </p:sp>
      <p:sp>
        <p:nvSpPr>
          <p:cNvPr id="11" name="TextBox 11">
            <a:extLst>
              <a:ext uri="{FF2B5EF4-FFF2-40B4-BE49-F238E27FC236}">
                <a16:creationId xmlns:a16="http://schemas.microsoft.com/office/drawing/2014/main" id="{9E1C6E5F-2F04-4189-3A80-D8BE7C56A500}"/>
              </a:ext>
            </a:extLst>
          </p:cNvPr>
          <p:cNvSpPr txBox="1"/>
          <p:nvPr/>
        </p:nvSpPr>
        <p:spPr>
          <a:xfrm>
            <a:off x="304800" y="592851"/>
            <a:ext cx="16692206" cy="1538883"/>
          </a:xfrm>
          <a:prstGeom prst="rect">
            <a:avLst/>
          </a:prstGeom>
        </p:spPr>
        <p:txBody>
          <a:bodyPr wrap="square" lIns="0" tIns="0" rIns="0" bIns="0" rtlCol="0" anchor="t">
            <a:spAutoFit/>
          </a:bodyPr>
          <a:lstStyle/>
          <a:p>
            <a:pPr>
              <a:lnSpc>
                <a:spcPts val="6000"/>
              </a:lnSpc>
              <a:spcBef>
                <a:spcPct val="0"/>
              </a:spcBef>
            </a:pPr>
            <a:r>
              <a:rPr lang="en-US" sz="4000" b="1">
                <a:solidFill>
                  <a:srgbClr val="78FF87"/>
                </a:solidFill>
                <a:latin typeface="Anantason UltraExpanded Bold"/>
                <a:ea typeface="Anantason UltraExpanded Bold"/>
                <a:cs typeface="Anantason UltraExpanded Bold"/>
                <a:sym typeface="Anantason UltraExpanded Bold"/>
              </a:rPr>
              <a:t>Distributional Bellman Operator With A Deterministic</a:t>
            </a:r>
          </a:p>
          <a:p>
            <a:pPr>
              <a:lnSpc>
                <a:spcPts val="6000"/>
              </a:lnSpc>
              <a:spcBef>
                <a:spcPct val="0"/>
              </a:spcBef>
            </a:pPr>
            <a:r>
              <a:rPr lang="en-US" sz="4000" b="1">
                <a:solidFill>
                  <a:srgbClr val="78FF87"/>
                </a:solidFill>
                <a:latin typeface="Anantason UltraExpanded Bold"/>
                <a:ea typeface="Anantason UltraExpanded Bold"/>
                <a:cs typeface="Anantason UltraExpanded Bold"/>
                <a:sym typeface="Anantason UltraExpanded Bold"/>
              </a:rPr>
              <a:t>Reward Function</a:t>
            </a:r>
          </a:p>
        </p:txBody>
      </p:sp>
      <p:sp>
        <p:nvSpPr>
          <p:cNvPr id="14" name="TextBox 5">
            <a:extLst>
              <a:ext uri="{FF2B5EF4-FFF2-40B4-BE49-F238E27FC236}">
                <a16:creationId xmlns:a16="http://schemas.microsoft.com/office/drawing/2014/main" id="{07FF81A8-8013-7D55-D721-877BC3302EFE}"/>
              </a:ext>
            </a:extLst>
          </p:cNvPr>
          <p:cNvSpPr txBox="1"/>
          <p:nvPr/>
        </p:nvSpPr>
        <p:spPr>
          <a:xfrm>
            <a:off x="8524129" y="2507018"/>
            <a:ext cx="8996363" cy="2664191"/>
          </a:xfrm>
          <a:prstGeom prst="rect">
            <a:avLst/>
          </a:prstGeom>
        </p:spPr>
        <p:txBody>
          <a:bodyPr wrap="square" lIns="0" tIns="0" rIns="0" bIns="0" rtlCol="0" anchor="t">
            <a:spAutoFit/>
          </a:bodyPr>
          <a:lstStyle/>
          <a:p>
            <a:pPr marL="0" lvl="0" indent="0" algn="l">
              <a:lnSpc>
                <a:spcPts val="2879"/>
              </a:lnSpc>
              <a:spcBef>
                <a:spcPct val="0"/>
              </a:spcBef>
            </a:pPr>
            <a:r>
              <a:rPr lang="en-US" sz="4000" b="1">
                <a:solidFill>
                  <a:srgbClr val="92D050"/>
                </a:solidFill>
                <a:latin typeface="Anantason UltraExpanded Bold"/>
                <a:ea typeface="Anantason UltraExpanded Bold"/>
                <a:cs typeface="Anantason UltraExpanded Bold"/>
                <a:sym typeface="Anantason UltraExpanded Bold"/>
              </a:rPr>
              <a:t>Next state distribution under policy </a:t>
            </a:r>
            <a:r>
              <a:rPr lang="el-GR" sz="4000" b="1">
                <a:solidFill>
                  <a:srgbClr val="92D050"/>
                </a:solidFill>
                <a:latin typeface="Anantason UltraExpanded Bold"/>
                <a:ea typeface="Anantason UltraExpanded Bold"/>
                <a:cs typeface="Anantason UltraExpanded Bold"/>
                <a:sym typeface="Anantason UltraExpanded Bold"/>
              </a:rPr>
              <a:t>π</a:t>
            </a:r>
            <a:endParaRPr lang="en-US" sz="4000" b="1">
              <a:solidFill>
                <a:srgbClr val="92D050"/>
              </a:solidFill>
              <a:latin typeface="Anantason UltraExpanded Bold"/>
              <a:ea typeface="Anantason UltraExpanded Bold"/>
              <a:cs typeface="Anantason UltraExpanded Bold"/>
              <a:sym typeface="Anantason UltraExpanded Bold"/>
            </a:endParaRPr>
          </a:p>
          <a:p>
            <a:pPr marL="0" lvl="0" indent="0" algn="l">
              <a:lnSpc>
                <a:spcPts val="2879"/>
              </a:lnSpc>
              <a:spcBef>
                <a:spcPct val="0"/>
              </a:spcBef>
            </a:pPr>
            <a:endParaRPr lang="en-US" sz="2000" b="1">
              <a:solidFill>
                <a:srgbClr val="FFFFFF"/>
              </a:solidFill>
              <a:latin typeface="Anantason UltraExpanded Bold"/>
              <a:ea typeface="Anantason UltraExpanded Bold"/>
              <a:cs typeface="Anantason UltraExpanded Bold"/>
              <a:sym typeface="Anantason UltraExpanded Bold"/>
            </a:endParaRPr>
          </a:p>
          <a:p>
            <a:pPr marL="0" lvl="0" indent="0" algn="l">
              <a:lnSpc>
                <a:spcPts val="2879"/>
              </a:lnSpc>
              <a:spcBef>
                <a:spcPct val="0"/>
              </a:spcBef>
            </a:pPr>
            <a:r>
              <a:rPr lang="en-US" sz="2000" b="1">
                <a:solidFill>
                  <a:srgbClr val="FFFFFF"/>
                </a:solidFill>
                <a:latin typeface="Anantason UltraExpanded Bold"/>
                <a:ea typeface="Anantason UltraExpanded Bold"/>
                <a:cs typeface="Anantason UltraExpanded Bold"/>
                <a:sym typeface="Anantason UltraExpanded Bold"/>
              </a:rPr>
              <a:t>This step represents the transition of the agent to a new state based on the current state and action. The shape of the histogram reflects the probabilities of possible returns (future rewards) from this next state.</a:t>
            </a:r>
            <a:endParaRPr lang="en-US" sz="4000" b="1">
              <a:solidFill>
                <a:srgbClr val="FFFFFF"/>
              </a:solidFill>
              <a:latin typeface="Anantason UltraExpanded Bold"/>
              <a:ea typeface="Anantason UltraExpanded Bold"/>
              <a:cs typeface="Anantason UltraExpanded Bold"/>
              <a:sym typeface="Anantason UltraExpanded Bold"/>
            </a:endParaRPr>
          </a:p>
        </p:txBody>
      </p:sp>
      <p:pic>
        <p:nvPicPr>
          <p:cNvPr id="7" name="Picture 6" descr="A graph of a function&#10;&#10;Description automatically generated">
            <a:extLst>
              <a:ext uri="{FF2B5EF4-FFF2-40B4-BE49-F238E27FC236}">
                <a16:creationId xmlns:a16="http://schemas.microsoft.com/office/drawing/2014/main" id="{1B3C84D2-5E73-63D2-9EB3-05DB62D990E0}"/>
              </a:ext>
            </a:extLst>
          </p:cNvPr>
          <p:cNvPicPr>
            <a:picLocks noChangeAspect="1"/>
          </p:cNvPicPr>
          <p:nvPr/>
        </p:nvPicPr>
        <p:blipFill>
          <a:blip r:embed="rId6">
            <a:extLst>
              <a:ext uri="{28A0092B-C50C-407E-A947-70E740481C1C}">
                <a14:useLocalDpi xmlns:a14="http://schemas.microsoft.com/office/drawing/2010/main" val="0"/>
              </a:ext>
            </a:extLst>
          </a:blip>
          <a:srcRect l="5025" b="2311"/>
          <a:stretch/>
        </p:blipFill>
        <p:spPr>
          <a:xfrm>
            <a:off x="9144000" y="5349637"/>
            <a:ext cx="7756622" cy="4648200"/>
          </a:xfrm>
          <a:prstGeom prst="rect">
            <a:avLst/>
          </a:prstGeom>
        </p:spPr>
      </p:pic>
    </p:spTree>
    <p:extLst>
      <p:ext uri="{BB962C8B-B14F-4D97-AF65-F5344CB8AC3E}">
        <p14:creationId xmlns:p14="http://schemas.microsoft.com/office/powerpoint/2010/main" val="378253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p:cNvGrpSpPr/>
        <p:nvPr/>
      </p:nvGrpSpPr>
      <p:grpSpPr>
        <a:xfrm>
          <a:off x="0" y="0"/>
          <a:ext cx="0" cy="0"/>
          <a:chOff x="0" y="0"/>
          <a:chExt cx="0" cy="0"/>
        </a:xfrm>
      </p:grpSpPr>
      <p:sp>
        <p:nvSpPr>
          <p:cNvPr id="2" name="Freeform 2"/>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033181" y="2305071"/>
            <a:ext cx="15600829" cy="5962629"/>
            <a:chOff x="0" y="0"/>
            <a:chExt cx="2036673" cy="1597541"/>
          </a:xfrm>
        </p:grpSpPr>
        <p:sp>
          <p:nvSpPr>
            <p:cNvPr id="5" name="Freeform 5"/>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Traditional RL Focus</a:t>
            </a:r>
          </a:p>
        </p:txBody>
      </p:sp>
      <p:sp>
        <p:nvSpPr>
          <p:cNvPr id="13" name="TextBox 13"/>
          <p:cNvSpPr txBox="1"/>
          <p:nvPr/>
        </p:nvSpPr>
        <p:spPr>
          <a:xfrm>
            <a:off x="1653989" y="3264882"/>
            <a:ext cx="14119411" cy="4443011"/>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400" b="1" dirty="0">
                <a:solidFill>
                  <a:srgbClr val="92D050"/>
                </a:solidFill>
                <a:latin typeface="Codec Pro"/>
                <a:ea typeface="Codec Pro"/>
                <a:cs typeface="Codec Pro"/>
                <a:sym typeface="Codec Pro"/>
              </a:rPr>
              <a:t>Expected Returns:</a:t>
            </a:r>
          </a:p>
          <a:p>
            <a:pPr algn="l">
              <a:lnSpc>
                <a:spcPts val="2879"/>
              </a:lnSpc>
            </a:pPr>
            <a:endParaRPr lang="en-US" sz="2400" dirty="0">
              <a:solidFill>
                <a:srgbClr val="FFFFFF"/>
              </a:solidFill>
              <a:latin typeface="Codec Pro"/>
              <a:ea typeface="Codec Pro"/>
              <a:cs typeface="Codec Pro"/>
              <a:sym typeface="Codec Pro"/>
            </a:endParaRPr>
          </a:p>
          <a:p>
            <a:pPr marL="342900" indent="-342900">
              <a:lnSpc>
                <a:spcPts val="2879"/>
              </a:lnSpc>
              <a:buFont typeface="Arial" panose="020B0604020202020204" pitchFamily="34" charset="0"/>
              <a:buChar char="•"/>
            </a:pPr>
            <a:r>
              <a:rPr lang="en-US" sz="2400" dirty="0">
                <a:solidFill>
                  <a:srgbClr val="FFFFFF"/>
                </a:solidFill>
                <a:latin typeface="Codec Pro"/>
                <a:ea typeface="Codec Pro"/>
                <a:cs typeface="Codec Pro"/>
                <a:sym typeface="Codec Pro"/>
              </a:rPr>
              <a:t>Traditional RL methods focus on the expected return, </a:t>
            </a:r>
          </a:p>
          <a:p>
            <a:pPr>
              <a:lnSpc>
                <a:spcPts val="2879"/>
              </a:lnSpc>
            </a:pPr>
            <a:r>
              <a:rPr lang="en-US" sz="2400" dirty="0">
                <a:solidFill>
                  <a:srgbClr val="FFFFFF"/>
                </a:solidFill>
                <a:latin typeface="Codec Pro"/>
                <a:ea typeface="Codec Pro"/>
                <a:cs typeface="Codec Pro"/>
                <a:sym typeface="Codec Pro"/>
              </a:rPr>
              <a:t>         V(s) = </a:t>
            </a:r>
            <a:r>
              <a:rPr lang="en-US" sz="2400" dirty="0">
                <a:solidFill>
                  <a:schemeClr val="bg1"/>
                </a:solidFill>
                <a:latin typeface="Codec Pro"/>
                <a:ea typeface="Codec Pro"/>
                <a:cs typeface="Codec Pro"/>
                <a:sym typeface="Codec Pro"/>
              </a:rPr>
              <a:t>𝔼</a:t>
            </a:r>
            <a:r>
              <a:rPr lang="en-US" sz="2400" dirty="0">
                <a:solidFill>
                  <a:srgbClr val="FFFFFF"/>
                </a:solidFill>
                <a:latin typeface="Codec Pro"/>
                <a:ea typeface="Codec Pro"/>
                <a:cs typeface="Codec Pro"/>
                <a:sym typeface="Codec Pro"/>
              </a:rPr>
              <a:t>[Gₜ | Sₜ = s]</a:t>
            </a:r>
          </a:p>
          <a:p>
            <a:pPr>
              <a:lnSpc>
                <a:spcPts val="2879"/>
              </a:lnSpc>
            </a:pPr>
            <a:r>
              <a:rPr lang="en-US" sz="2400" dirty="0">
                <a:solidFill>
                  <a:srgbClr val="FFFFFF"/>
                </a:solidFill>
                <a:latin typeface="Codec Pro"/>
                <a:ea typeface="Codec Pro"/>
                <a:cs typeface="Codec Pro"/>
                <a:sym typeface="Codec Pro"/>
              </a:rPr>
              <a:t>     where Gₜ is the return is the cumulative sum of future rewards</a:t>
            </a:r>
          </a:p>
          <a:p>
            <a:pPr>
              <a:lnSpc>
                <a:spcPts val="2879"/>
              </a:lnSpc>
            </a:pPr>
            <a:endParaRPr lang="en-US" sz="2400" dirty="0">
              <a:solidFill>
                <a:srgbClr val="FFFFFF"/>
              </a:solidFill>
              <a:latin typeface="Codec Pro"/>
              <a:ea typeface="Codec Pro"/>
              <a:cs typeface="Codec Pro"/>
              <a:sym typeface="Codec Pro"/>
            </a:endParaRPr>
          </a:p>
          <a:p>
            <a:pPr>
              <a:lnSpc>
                <a:spcPts val="2879"/>
              </a:lnSpc>
            </a:pPr>
            <a:endParaRPr lang="en-US" sz="2400" dirty="0">
              <a:solidFill>
                <a:srgbClr val="FFFFFF"/>
              </a:solidFill>
              <a:latin typeface="Codec Pro"/>
              <a:ea typeface="Codec Pro"/>
              <a:cs typeface="Codec Pro"/>
              <a:sym typeface="Codec Pro"/>
            </a:endParaRPr>
          </a:p>
          <a:p>
            <a:pPr algn="l">
              <a:lnSpc>
                <a:spcPts val="2879"/>
              </a:lnSpc>
            </a:pPr>
            <a:endParaRPr lang="en-US" sz="2400" dirty="0">
              <a:solidFill>
                <a:srgbClr val="FFFFFF"/>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dirty="0">
                <a:solidFill>
                  <a:srgbClr val="92D050"/>
                </a:solidFill>
                <a:latin typeface="Codec Pro"/>
                <a:ea typeface="Codec Pro"/>
                <a:cs typeface="Codec Pro"/>
                <a:sym typeface="Codec Pro"/>
              </a:rPr>
              <a:t>Limitation:</a:t>
            </a:r>
          </a:p>
          <a:p>
            <a:pPr algn="l">
              <a:lnSpc>
                <a:spcPts val="2879"/>
              </a:lnSpc>
            </a:pPr>
            <a:endParaRPr lang="en-US" sz="2400" dirty="0">
              <a:solidFill>
                <a:srgbClr val="FFFFFF"/>
              </a:solidFill>
              <a:latin typeface="Codec Pro"/>
              <a:ea typeface="Codec Pro"/>
              <a:cs typeface="Codec Pro"/>
              <a:sym typeface="Codec Pro"/>
            </a:endParaRPr>
          </a:p>
          <a:p>
            <a:pPr marL="342900" indent="-342900" algn="l">
              <a:lnSpc>
                <a:spcPts val="2879"/>
              </a:lnSpc>
              <a:buFont typeface="Arial" panose="020B0604020202020204" pitchFamily="34" charset="0"/>
              <a:buChar char="•"/>
            </a:pPr>
            <a:r>
              <a:rPr lang="en-US" sz="2400" dirty="0">
                <a:solidFill>
                  <a:srgbClr val="FFFFFF"/>
                </a:solidFill>
                <a:latin typeface="Codec Pro"/>
                <a:ea typeface="Codec Pro"/>
                <a:cs typeface="Codec Pro"/>
                <a:sym typeface="Codec Pro"/>
              </a:rPr>
              <a:t>Ignores the variability and risk associated with different outcomes.</a:t>
            </a:r>
          </a:p>
          <a:p>
            <a:pPr marL="342900" indent="-342900" algn="l">
              <a:lnSpc>
                <a:spcPts val="2879"/>
              </a:lnSpc>
              <a:buFont typeface="Arial" panose="020B0604020202020204" pitchFamily="34" charset="0"/>
              <a:buChar char="•"/>
            </a:pPr>
            <a:r>
              <a:rPr lang="en-US" sz="2400" dirty="0">
                <a:solidFill>
                  <a:srgbClr val="FFFFFF"/>
                </a:solidFill>
                <a:latin typeface="Codec Pro"/>
                <a:ea typeface="Codec Pro"/>
                <a:cs typeface="Codec Pro"/>
                <a:sym typeface="Codec Pro"/>
              </a:rPr>
              <a:t>May not capture important aspects of the return distribution that affect decision-making.</a:t>
            </a:r>
          </a:p>
        </p:txBody>
      </p:sp>
      <p:sp>
        <p:nvSpPr>
          <p:cNvPr id="7" name="Freeform 3">
            <a:extLst>
              <a:ext uri="{FF2B5EF4-FFF2-40B4-BE49-F238E27FC236}">
                <a16:creationId xmlns:a16="http://schemas.microsoft.com/office/drawing/2014/main" id="{FAA11762-0373-E823-014C-2EDD0A61EB8B}"/>
              </a:ext>
            </a:extLst>
          </p:cNvPr>
          <p:cNvSpPr/>
          <p:nvPr/>
        </p:nvSpPr>
        <p:spPr>
          <a:xfrm>
            <a:off x="6944231" y="8039100"/>
            <a:ext cx="14336955" cy="6055724"/>
          </a:xfrm>
          <a:custGeom>
            <a:avLst/>
            <a:gdLst/>
            <a:ahLst/>
            <a:cxnLst/>
            <a:rect l="l" t="t" r="r" b="b"/>
            <a:pathLst>
              <a:path w="14336955" h="6055724">
                <a:moveTo>
                  <a:pt x="0" y="0"/>
                </a:moveTo>
                <a:lnTo>
                  <a:pt x="14336955" y="0"/>
                </a:lnTo>
                <a:lnTo>
                  <a:pt x="14336955" y="6055724"/>
                </a:lnTo>
                <a:lnTo>
                  <a:pt x="0" y="6055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327A0E6A-001A-99A2-4D98-B851081086AA}"/>
              </a:ext>
            </a:extLst>
          </p:cNvPr>
          <p:cNvPicPr>
            <a:picLocks noChangeAspect="1"/>
          </p:cNvPicPr>
          <p:nvPr>
            <p:custDataLst>
              <p:tags r:id="rId1"/>
            </p:custDataLst>
          </p:nvPr>
        </p:nvPicPr>
        <p:blipFill>
          <a:blip r:embed="rId6">
            <a:lum bright="70000" contrast="-70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754437" y="5126406"/>
            <a:ext cx="2689225" cy="9122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81826356-EBE2-B918-3933-D8D5FF469E4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14225FD-4A1D-80F6-D77C-5332AF0B29E1}"/>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AC486191-C841-CA31-C56B-579B06DBBF68}"/>
              </a:ext>
            </a:extLst>
          </p:cNvPr>
          <p:cNvSpPr/>
          <p:nvPr/>
        </p:nvSpPr>
        <p:spPr>
          <a:xfrm>
            <a:off x="0" y="3790539"/>
            <a:ext cx="6484649" cy="6496461"/>
          </a:xfrm>
          <a:custGeom>
            <a:avLst/>
            <a:gdLst/>
            <a:ahLst/>
            <a:cxnLst/>
            <a:rect l="l" t="t" r="r" b="b"/>
            <a:pathLst>
              <a:path w="6484649" h="6496461">
                <a:moveTo>
                  <a:pt x="0" y="0"/>
                </a:moveTo>
                <a:lnTo>
                  <a:pt x="6484649" y="0"/>
                </a:lnTo>
                <a:lnTo>
                  <a:pt x="6484649" y="6496461"/>
                </a:lnTo>
                <a:lnTo>
                  <a:pt x="0" y="64964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0E6B4B69-945A-38FD-0D68-6C667672395B}"/>
              </a:ext>
            </a:extLst>
          </p:cNvPr>
          <p:cNvSpPr/>
          <p:nvPr/>
        </p:nvSpPr>
        <p:spPr>
          <a:xfrm flipV="1">
            <a:off x="7752280" y="7330139"/>
            <a:ext cx="19050" cy="5503109"/>
          </a:xfrm>
          <a:prstGeom prst="line">
            <a:avLst/>
          </a:prstGeom>
          <a:ln w="38100" cap="flat">
            <a:solidFill>
              <a:srgbClr val="FFFFFF"/>
            </a:solidFill>
            <a:prstDash val="solid"/>
            <a:headEnd type="none" w="sm" len="sm"/>
            <a:tailEnd type="none" w="sm" len="sm"/>
          </a:ln>
        </p:spPr>
        <p:txBody>
          <a:bodyPr/>
          <a:lstStyle/>
          <a:p>
            <a:endParaRPr lang="en-US"/>
          </a:p>
        </p:txBody>
      </p:sp>
      <p:sp>
        <p:nvSpPr>
          <p:cNvPr id="11" name="TextBox 11">
            <a:extLst>
              <a:ext uri="{FF2B5EF4-FFF2-40B4-BE49-F238E27FC236}">
                <a16:creationId xmlns:a16="http://schemas.microsoft.com/office/drawing/2014/main" id="{336131A1-0C7C-011E-5B57-050C27B2DA05}"/>
              </a:ext>
            </a:extLst>
          </p:cNvPr>
          <p:cNvSpPr txBox="1"/>
          <p:nvPr/>
        </p:nvSpPr>
        <p:spPr>
          <a:xfrm>
            <a:off x="304800" y="592851"/>
            <a:ext cx="16692206" cy="1538883"/>
          </a:xfrm>
          <a:prstGeom prst="rect">
            <a:avLst/>
          </a:prstGeom>
        </p:spPr>
        <p:txBody>
          <a:bodyPr wrap="square" lIns="0" tIns="0" rIns="0" bIns="0" rtlCol="0" anchor="t">
            <a:spAutoFit/>
          </a:bodyPr>
          <a:lstStyle/>
          <a:p>
            <a:pPr>
              <a:lnSpc>
                <a:spcPts val="6000"/>
              </a:lnSpc>
              <a:spcBef>
                <a:spcPct val="0"/>
              </a:spcBef>
            </a:pPr>
            <a:r>
              <a:rPr lang="en-US" sz="4000" b="1">
                <a:solidFill>
                  <a:srgbClr val="78FF87"/>
                </a:solidFill>
                <a:latin typeface="Anantason UltraExpanded Bold"/>
                <a:ea typeface="Anantason UltraExpanded Bold"/>
                <a:cs typeface="Anantason UltraExpanded Bold"/>
                <a:sym typeface="Anantason UltraExpanded Bold"/>
              </a:rPr>
              <a:t>Distributional Bellman Operator With A Deterministic</a:t>
            </a:r>
          </a:p>
          <a:p>
            <a:pPr>
              <a:lnSpc>
                <a:spcPts val="6000"/>
              </a:lnSpc>
              <a:spcBef>
                <a:spcPct val="0"/>
              </a:spcBef>
            </a:pPr>
            <a:r>
              <a:rPr lang="en-US" sz="4000" b="1">
                <a:solidFill>
                  <a:srgbClr val="78FF87"/>
                </a:solidFill>
                <a:latin typeface="Anantason UltraExpanded Bold"/>
                <a:ea typeface="Anantason UltraExpanded Bold"/>
                <a:cs typeface="Anantason UltraExpanded Bold"/>
                <a:sym typeface="Anantason UltraExpanded Bold"/>
              </a:rPr>
              <a:t>Reward Function</a:t>
            </a:r>
          </a:p>
        </p:txBody>
      </p:sp>
      <p:sp>
        <p:nvSpPr>
          <p:cNvPr id="14" name="TextBox 5">
            <a:extLst>
              <a:ext uri="{FF2B5EF4-FFF2-40B4-BE49-F238E27FC236}">
                <a16:creationId xmlns:a16="http://schemas.microsoft.com/office/drawing/2014/main" id="{2FF08E15-83AC-2182-333A-8C0FDC8E0F49}"/>
              </a:ext>
            </a:extLst>
          </p:cNvPr>
          <p:cNvSpPr txBox="1"/>
          <p:nvPr/>
        </p:nvSpPr>
        <p:spPr>
          <a:xfrm>
            <a:off x="8650903" y="2401107"/>
            <a:ext cx="8996363" cy="3077766"/>
          </a:xfrm>
          <a:prstGeom prst="rect">
            <a:avLst/>
          </a:prstGeom>
        </p:spPr>
        <p:txBody>
          <a:bodyPr wrap="square" lIns="0" tIns="0" rIns="0" bIns="0" rtlCol="0" anchor="t">
            <a:spAutoFit/>
          </a:bodyPr>
          <a:lstStyle/>
          <a:p>
            <a:pPr marL="0" lvl="0" indent="0" algn="l">
              <a:spcBef>
                <a:spcPct val="0"/>
              </a:spcBef>
            </a:pPr>
            <a:r>
              <a:rPr lang="en-US" sz="4000" b="1">
                <a:solidFill>
                  <a:srgbClr val="92D050"/>
                </a:solidFill>
                <a:latin typeface="Anantason UltraExpanded Bold"/>
                <a:ea typeface="Anantason UltraExpanded Bold"/>
                <a:cs typeface="Anantason UltraExpanded Bold"/>
                <a:sym typeface="Anantason UltraExpanded Bold"/>
              </a:rPr>
              <a:t>Discounting shrinks the distribution towards 0</a:t>
            </a:r>
          </a:p>
          <a:p>
            <a:pPr marL="0" lvl="0" indent="0" algn="l">
              <a:spcBef>
                <a:spcPct val="0"/>
              </a:spcBef>
            </a:pPr>
            <a:endParaRPr lang="en-US" sz="4000" b="1">
              <a:solidFill>
                <a:srgbClr val="FFFFFF"/>
              </a:solidFill>
              <a:latin typeface="Anantason UltraExpanded Bold"/>
              <a:ea typeface="Anantason UltraExpanded Bold"/>
              <a:cs typeface="Anantason UltraExpanded Bold"/>
              <a:sym typeface="Anantason UltraExpanded Bold"/>
            </a:endParaRPr>
          </a:p>
          <a:p>
            <a:pPr marL="0" lvl="0" indent="0" algn="l">
              <a:spcBef>
                <a:spcPct val="0"/>
              </a:spcBef>
            </a:pPr>
            <a:r>
              <a:rPr lang="en-US" sz="2000" b="1">
                <a:solidFill>
                  <a:srgbClr val="FFFFFF"/>
                </a:solidFill>
                <a:latin typeface="Anantason UltraExpanded Bold"/>
                <a:ea typeface="Anantason UltraExpanded Bold"/>
                <a:cs typeface="Anantason UltraExpanded Bold"/>
                <a:sym typeface="Anantason UltraExpanded Bold"/>
              </a:rPr>
              <a:t>The operator shrinks the distribution towards 0 by multiplying it with the discount factor 𝛾</a:t>
            </a:r>
            <a:r>
              <a:rPr lang="el-GR" sz="2000" b="1">
                <a:solidFill>
                  <a:srgbClr val="FFFFFF"/>
                </a:solidFill>
                <a:latin typeface="Anantason UltraExpanded Bold"/>
                <a:ea typeface="Anantason UltraExpanded Bold"/>
                <a:cs typeface="Anantason UltraExpanded Bold"/>
                <a:sym typeface="Anantason UltraExpanded Bold"/>
              </a:rPr>
              <a:t> (</a:t>
            </a:r>
            <a:r>
              <a:rPr lang="en-US" sz="2000" b="1">
                <a:solidFill>
                  <a:srgbClr val="FFFFFF"/>
                </a:solidFill>
                <a:latin typeface="Anantason UltraExpanded Bold"/>
                <a:ea typeface="Anantason UltraExpanded Bold"/>
                <a:cs typeface="Anantason UltraExpanded Bold"/>
                <a:sym typeface="Anantason UltraExpanded Bold"/>
              </a:rPr>
              <a:t>where 0≤𝛾≤1). This reduces the magnitude of future rewards, emphasizing the importance of immediate rewards.</a:t>
            </a:r>
          </a:p>
        </p:txBody>
      </p:sp>
      <p:pic>
        <p:nvPicPr>
          <p:cNvPr id="6" name="Picture 5" descr="A graph of a function&#10;&#10;Description automatically generated with medium confidence">
            <a:extLst>
              <a:ext uri="{FF2B5EF4-FFF2-40B4-BE49-F238E27FC236}">
                <a16:creationId xmlns:a16="http://schemas.microsoft.com/office/drawing/2014/main" id="{D26D2951-8AEA-6F31-04C6-889D2CA48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7818" y="5991359"/>
            <a:ext cx="6915150" cy="4090334"/>
          </a:xfrm>
          <a:prstGeom prst="rect">
            <a:avLst/>
          </a:prstGeom>
        </p:spPr>
      </p:pic>
    </p:spTree>
    <p:extLst>
      <p:ext uri="{BB962C8B-B14F-4D97-AF65-F5344CB8AC3E}">
        <p14:creationId xmlns:p14="http://schemas.microsoft.com/office/powerpoint/2010/main" val="125530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85130BA4-1841-ADC1-D7FA-53C3A675DD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29014DD-EECF-D79C-B684-9CD93AFAC55C}"/>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18397675-223A-31E5-FB18-3A58FF775BAE}"/>
              </a:ext>
            </a:extLst>
          </p:cNvPr>
          <p:cNvSpPr/>
          <p:nvPr/>
        </p:nvSpPr>
        <p:spPr>
          <a:xfrm>
            <a:off x="0" y="3790539"/>
            <a:ext cx="6484649" cy="6496461"/>
          </a:xfrm>
          <a:custGeom>
            <a:avLst/>
            <a:gdLst/>
            <a:ahLst/>
            <a:cxnLst/>
            <a:rect l="l" t="t" r="r" b="b"/>
            <a:pathLst>
              <a:path w="6484649" h="6496461">
                <a:moveTo>
                  <a:pt x="0" y="0"/>
                </a:moveTo>
                <a:lnTo>
                  <a:pt x="6484649" y="0"/>
                </a:lnTo>
                <a:lnTo>
                  <a:pt x="6484649" y="6496461"/>
                </a:lnTo>
                <a:lnTo>
                  <a:pt x="0" y="64964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B37C78BF-E6DD-F2E2-A4DA-8D1170869A5B}"/>
              </a:ext>
            </a:extLst>
          </p:cNvPr>
          <p:cNvSpPr/>
          <p:nvPr/>
        </p:nvSpPr>
        <p:spPr>
          <a:xfrm flipV="1">
            <a:off x="7752280" y="7330139"/>
            <a:ext cx="19050" cy="5503109"/>
          </a:xfrm>
          <a:prstGeom prst="line">
            <a:avLst/>
          </a:prstGeom>
          <a:ln w="38100" cap="flat">
            <a:solidFill>
              <a:srgbClr val="FFFFFF"/>
            </a:solidFill>
            <a:prstDash val="solid"/>
            <a:headEnd type="none" w="sm" len="sm"/>
            <a:tailEnd type="none" w="sm" len="sm"/>
          </a:ln>
        </p:spPr>
        <p:txBody>
          <a:bodyPr/>
          <a:lstStyle/>
          <a:p>
            <a:endParaRPr lang="en-US"/>
          </a:p>
        </p:txBody>
      </p:sp>
      <p:sp>
        <p:nvSpPr>
          <p:cNvPr id="11" name="TextBox 11">
            <a:extLst>
              <a:ext uri="{FF2B5EF4-FFF2-40B4-BE49-F238E27FC236}">
                <a16:creationId xmlns:a16="http://schemas.microsoft.com/office/drawing/2014/main" id="{EDD56EBA-04BE-1748-9E9A-773FF51438F4}"/>
              </a:ext>
            </a:extLst>
          </p:cNvPr>
          <p:cNvSpPr txBox="1"/>
          <p:nvPr/>
        </p:nvSpPr>
        <p:spPr>
          <a:xfrm>
            <a:off x="304800" y="592851"/>
            <a:ext cx="16692206" cy="1538883"/>
          </a:xfrm>
          <a:prstGeom prst="rect">
            <a:avLst/>
          </a:prstGeom>
        </p:spPr>
        <p:txBody>
          <a:bodyPr wrap="square" lIns="0" tIns="0" rIns="0" bIns="0" rtlCol="0" anchor="t">
            <a:spAutoFit/>
          </a:bodyPr>
          <a:lstStyle/>
          <a:p>
            <a:pPr>
              <a:lnSpc>
                <a:spcPts val="6000"/>
              </a:lnSpc>
              <a:spcBef>
                <a:spcPct val="0"/>
              </a:spcBef>
            </a:pPr>
            <a:r>
              <a:rPr lang="en-US" sz="4000" b="1">
                <a:solidFill>
                  <a:srgbClr val="78FF87"/>
                </a:solidFill>
                <a:latin typeface="Anantason UltraExpanded Bold"/>
                <a:ea typeface="Anantason UltraExpanded Bold"/>
                <a:cs typeface="Anantason UltraExpanded Bold"/>
                <a:sym typeface="Anantason UltraExpanded Bold"/>
              </a:rPr>
              <a:t>Distributional Bellman Operator With A Deterministic</a:t>
            </a:r>
          </a:p>
          <a:p>
            <a:pPr>
              <a:lnSpc>
                <a:spcPts val="6000"/>
              </a:lnSpc>
              <a:spcBef>
                <a:spcPct val="0"/>
              </a:spcBef>
            </a:pPr>
            <a:r>
              <a:rPr lang="en-US" sz="4000" b="1">
                <a:solidFill>
                  <a:srgbClr val="78FF87"/>
                </a:solidFill>
                <a:latin typeface="Anantason UltraExpanded Bold"/>
                <a:ea typeface="Anantason UltraExpanded Bold"/>
                <a:cs typeface="Anantason UltraExpanded Bold"/>
                <a:sym typeface="Anantason UltraExpanded Bold"/>
              </a:rPr>
              <a:t>Reward Function</a:t>
            </a:r>
          </a:p>
        </p:txBody>
      </p:sp>
      <p:sp>
        <p:nvSpPr>
          <p:cNvPr id="14" name="TextBox 5">
            <a:extLst>
              <a:ext uri="{FF2B5EF4-FFF2-40B4-BE49-F238E27FC236}">
                <a16:creationId xmlns:a16="http://schemas.microsoft.com/office/drawing/2014/main" id="{B28F28AD-3CF2-44C5-B926-E933E12C4D31}"/>
              </a:ext>
            </a:extLst>
          </p:cNvPr>
          <p:cNvSpPr txBox="1"/>
          <p:nvPr/>
        </p:nvSpPr>
        <p:spPr>
          <a:xfrm>
            <a:off x="8458200" y="2581184"/>
            <a:ext cx="8996363" cy="2462213"/>
          </a:xfrm>
          <a:prstGeom prst="rect">
            <a:avLst/>
          </a:prstGeom>
        </p:spPr>
        <p:txBody>
          <a:bodyPr wrap="square" lIns="0" tIns="0" rIns="0" bIns="0" rtlCol="0" anchor="t">
            <a:spAutoFit/>
          </a:bodyPr>
          <a:lstStyle/>
          <a:p>
            <a:pPr marL="0" lvl="0" indent="0" algn="l">
              <a:spcBef>
                <a:spcPct val="0"/>
              </a:spcBef>
            </a:pPr>
            <a:r>
              <a:rPr lang="en-US" sz="4000" b="1" dirty="0">
                <a:solidFill>
                  <a:srgbClr val="92D050"/>
                </a:solidFill>
                <a:latin typeface="Anantason UltraExpanded Bold"/>
                <a:ea typeface="Anantason UltraExpanded Bold"/>
                <a:cs typeface="Anantason UltraExpanded Bold"/>
                <a:sym typeface="Anantason UltraExpanded Bold"/>
              </a:rPr>
              <a:t>The reward shifts </a:t>
            </a:r>
          </a:p>
          <a:p>
            <a:pPr marL="0" lvl="0" indent="0" algn="l">
              <a:spcBef>
                <a:spcPct val="0"/>
              </a:spcBef>
            </a:pPr>
            <a:endParaRPr lang="en-US" sz="4000" b="1" dirty="0">
              <a:solidFill>
                <a:srgbClr val="FFFFFF"/>
              </a:solidFill>
              <a:latin typeface="Anantason UltraExpanded Bold"/>
              <a:ea typeface="Anantason UltraExpanded Bold"/>
              <a:cs typeface="Anantason UltraExpanded Bold"/>
              <a:sym typeface="Anantason UltraExpanded Bold"/>
            </a:endParaRPr>
          </a:p>
          <a:p>
            <a:pPr marL="0" lvl="0" indent="0" algn="l">
              <a:spcBef>
                <a:spcPct val="0"/>
              </a:spcBef>
            </a:pPr>
            <a:r>
              <a:rPr lang="en-US" sz="2000" b="1" dirty="0">
                <a:solidFill>
                  <a:srgbClr val="FFFFFF"/>
                </a:solidFill>
                <a:latin typeface="Anantason UltraExpanded Bold"/>
                <a:ea typeface="Anantason UltraExpanded Bold"/>
                <a:cs typeface="Anantason UltraExpanded Bold"/>
                <a:sym typeface="Anantason UltraExpanded Bold"/>
              </a:rPr>
              <a:t>The immediate reward R is added to the discounted distribution </a:t>
            </a:r>
            <a:r>
              <a:rPr lang="el-GR" sz="2000" b="1" dirty="0">
                <a:solidFill>
                  <a:srgbClr val="FFFFFF"/>
                </a:solidFill>
                <a:latin typeface="Anantason UltraExpanded Bold"/>
                <a:ea typeface="Anantason UltraExpanded Bold"/>
                <a:cs typeface="Anantason UltraExpanded Bold"/>
                <a:sym typeface="Anantason UltraExpanded Bold"/>
              </a:rPr>
              <a:t>γ</a:t>
            </a:r>
            <a:r>
              <a:rPr lang="en-US" sz="2000" b="1" dirty="0">
                <a:solidFill>
                  <a:srgbClr val="FFFFFF"/>
                </a:solidFill>
                <a:latin typeface="Anantason UltraExpanded Bold"/>
                <a:ea typeface="Anantason UltraExpanded Bold"/>
                <a:cs typeface="Anantason UltraExpanded Bold"/>
                <a:sym typeface="Anantason UltraExpanded Bold"/>
              </a:rPr>
              <a:t>P^</a:t>
            </a:r>
            <a:r>
              <a:rPr lang="el-GR" sz="2000" b="1" dirty="0">
                <a:solidFill>
                  <a:srgbClr val="FFFFFF"/>
                </a:solidFill>
                <a:latin typeface="Anantason UltraExpanded Bold"/>
                <a:ea typeface="Anantason UltraExpanded Bold"/>
                <a:cs typeface="Anantason UltraExpanded Bold"/>
                <a:sym typeface="Anantason UltraExpanded Bold"/>
              </a:rPr>
              <a:t>π</a:t>
            </a:r>
            <a:r>
              <a:rPr lang="en-US" sz="2000" b="1" dirty="0">
                <a:solidFill>
                  <a:srgbClr val="FFFFFF"/>
                </a:solidFill>
                <a:latin typeface="Anantason UltraExpanded Bold"/>
                <a:ea typeface="Anantason UltraExpanded Bold"/>
                <a:cs typeface="Anantason UltraExpanded Bold"/>
                <a:sym typeface="Anantason UltraExpanded Bold"/>
              </a:rPr>
              <a:t>Z, shifting the entire distribution to the right. This step incorporates the immediate benefit into the overall return distribution.</a:t>
            </a:r>
          </a:p>
        </p:txBody>
      </p:sp>
      <p:pic>
        <p:nvPicPr>
          <p:cNvPr id="7" name="Picture 6" descr="A graph of a graph of a graph&#10;&#10;Description automatically generated with medium confidence">
            <a:extLst>
              <a:ext uri="{FF2B5EF4-FFF2-40B4-BE49-F238E27FC236}">
                <a16:creationId xmlns:a16="http://schemas.microsoft.com/office/drawing/2014/main" id="{C7242390-4EB0-D626-93F4-2702C2E1E3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5501" y="5580459"/>
            <a:ext cx="7139784" cy="3976047"/>
          </a:xfrm>
          <a:prstGeom prst="rect">
            <a:avLst/>
          </a:prstGeom>
        </p:spPr>
      </p:pic>
    </p:spTree>
    <p:extLst>
      <p:ext uri="{BB962C8B-B14F-4D97-AF65-F5344CB8AC3E}">
        <p14:creationId xmlns:p14="http://schemas.microsoft.com/office/powerpoint/2010/main" val="54276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F9CE84A9-8D25-3AEA-C622-4D3520E2C63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A8A971C-44A9-2F6C-F93C-B645567CFD2A}"/>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71BB5CCB-95AA-CD82-2DDE-80059AD24909}"/>
              </a:ext>
            </a:extLst>
          </p:cNvPr>
          <p:cNvSpPr/>
          <p:nvPr/>
        </p:nvSpPr>
        <p:spPr>
          <a:xfrm>
            <a:off x="0" y="3790539"/>
            <a:ext cx="6484649" cy="6496461"/>
          </a:xfrm>
          <a:custGeom>
            <a:avLst/>
            <a:gdLst/>
            <a:ahLst/>
            <a:cxnLst/>
            <a:rect l="l" t="t" r="r" b="b"/>
            <a:pathLst>
              <a:path w="6484649" h="6496461">
                <a:moveTo>
                  <a:pt x="0" y="0"/>
                </a:moveTo>
                <a:lnTo>
                  <a:pt x="6484649" y="0"/>
                </a:lnTo>
                <a:lnTo>
                  <a:pt x="6484649" y="6496461"/>
                </a:lnTo>
                <a:lnTo>
                  <a:pt x="0" y="64964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0855CB40-2E83-DDE9-1340-203A17A4FA5C}"/>
              </a:ext>
            </a:extLst>
          </p:cNvPr>
          <p:cNvSpPr/>
          <p:nvPr/>
        </p:nvSpPr>
        <p:spPr>
          <a:xfrm flipV="1">
            <a:off x="7752280" y="7330139"/>
            <a:ext cx="19050" cy="5503109"/>
          </a:xfrm>
          <a:prstGeom prst="line">
            <a:avLst/>
          </a:prstGeom>
          <a:ln w="38100" cap="flat">
            <a:solidFill>
              <a:srgbClr val="FFFFFF"/>
            </a:solidFill>
            <a:prstDash val="solid"/>
            <a:headEnd type="none" w="sm" len="sm"/>
            <a:tailEnd type="none" w="sm" len="sm"/>
          </a:ln>
        </p:spPr>
        <p:txBody>
          <a:bodyPr/>
          <a:lstStyle/>
          <a:p>
            <a:endParaRPr lang="en-US"/>
          </a:p>
        </p:txBody>
      </p:sp>
      <p:sp>
        <p:nvSpPr>
          <p:cNvPr id="11" name="TextBox 11">
            <a:extLst>
              <a:ext uri="{FF2B5EF4-FFF2-40B4-BE49-F238E27FC236}">
                <a16:creationId xmlns:a16="http://schemas.microsoft.com/office/drawing/2014/main" id="{756CA943-BC43-F668-91A7-DE46EE474C5A}"/>
              </a:ext>
            </a:extLst>
          </p:cNvPr>
          <p:cNvSpPr txBox="1"/>
          <p:nvPr/>
        </p:nvSpPr>
        <p:spPr>
          <a:xfrm>
            <a:off x="304800" y="592851"/>
            <a:ext cx="16692206" cy="1538883"/>
          </a:xfrm>
          <a:prstGeom prst="rect">
            <a:avLst/>
          </a:prstGeom>
        </p:spPr>
        <p:txBody>
          <a:bodyPr wrap="square" lIns="0" tIns="0" rIns="0" bIns="0" rtlCol="0" anchor="t">
            <a:spAutoFit/>
          </a:bodyPr>
          <a:lstStyle/>
          <a:p>
            <a:pPr>
              <a:lnSpc>
                <a:spcPts val="6000"/>
              </a:lnSpc>
              <a:spcBef>
                <a:spcPct val="0"/>
              </a:spcBef>
            </a:pPr>
            <a:r>
              <a:rPr lang="en-US" sz="4000" b="1">
                <a:solidFill>
                  <a:srgbClr val="78FF87"/>
                </a:solidFill>
                <a:latin typeface="Anantason UltraExpanded Bold"/>
                <a:ea typeface="Anantason UltraExpanded Bold"/>
                <a:cs typeface="Anantason UltraExpanded Bold"/>
                <a:sym typeface="Anantason UltraExpanded Bold"/>
              </a:rPr>
              <a:t>Distributional Bellman Operator With A Deterministic</a:t>
            </a:r>
          </a:p>
          <a:p>
            <a:pPr>
              <a:lnSpc>
                <a:spcPts val="6000"/>
              </a:lnSpc>
              <a:spcBef>
                <a:spcPct val="0"/>
              </a:spcBef>
            </a:pPr>
            <a:r>
              <a:rPr lang="en-US" sz="4000" b="1">
                <a:solidFill>
                  <a:srgbClr val="78FF87"/>
                </a:solidFill>
                <a:latin typeface="Anantason UltraExpanded Bold"/>
                <a:ea typeface="Anantason UltraExpanded Bold"/>
                <a:cs typeface="Anantason UltraExpanded Bold"/>
                <a:sym typeface="Anantason UltraExpanded Bold"/>
              </a:rPr>
              <a:t>Reward Function</a:t>
            </a:r>
          </a:p>
        </p:txBody>
      </p:sp>
      <p:sp>
        <p:nvSpPr>
          <p:cNvPr id="14" name="TextBox 5">
            <a:extLst>
              <a:ext uri="{FF2B5EF4-FFF2-40B4-BE49-F238E27FC236}">
                <a16:creationId xmlns:a16="http://schemas.microsoft.com/office/drawing/2014/main" id="{CC279486-250E-C09A-F7A9-8DACA3E454C1}"/>
              </a:ext>
            </a:extLst>
          </p:cNvPr>
          <p:cNvSpPr txBox="1"/>
          <p:nvPr/>
        </p:nvSpPr>
        <p:spPr>
          <a:xfrm>
            <a:off x="8679478" y="2220355"/>
            <a:ext cx="8996363" cy="2769989"/>
          </a:xfrm>
          <a:prstGeom prst="rect">
            <a:avLst/>
          </a:prstGeom>
        </p:spPr>
        <p:txBody>
          <a:bodyPr wrap="square" lIns="0" tIns="0" rIns="0" bIns="0" rtlCol="0" anchor="t">
            <a:spAutoFit/>
          </a:bodyPr>
          <a:lstStyle/>
          <a:p>
            <a:pPr marL="0" lvl="0" indent="0" algn="l">
              <a:spcBef>
                <a:spcPct val="0"/>
              </a:spcBef>
            </a:pPr>
            <a:r>
              <a:rPr lang="en-US" sz="4000" b="1">
                <a:solidFill>
                  <a:srgbClr val="92D050"/>
                </a:solidFill>
                <a:latin typeface="Anantason UltraExpanded Bold"/>
                <a:ea typeface="Anantason UltraExpanded Bold"/>
                <a:cs typeface="Anantason UltraExpanded Bold"/>
                <a:sym typeface="Anantason UltraExpanded Bold"/>
              </a:rPr>
              <a:t>Projection step</a:t>
            </a:r>
          </a:p>
          <a:p>
            <a:pPr marL="0" lvl="0" indent="0" algn="l">
              <a:spcBef>
                <a:spcPct val="0"/>
              </a:spcBef>
            </a:pPr>
            <a:endParaRPr lang="en-US" sz="4000" b="1">
              <a:solidFill>
                <a:srgbClr val="FFFFFF"/>
              </a:solidFill>
              <a:latin typeface="Anantason UltraExpanded Bold"/>
              <a:ea typeface="Anantason UltraExpanded Bold"/>
              <a:cs typeface="Anantason UltraExpanded Bold"/>
              <a:sym typeface="Anantason UltraExpanded Bold"/>
            </a:endParaRPr>
          </a:p>
          <a:p>
            <a:pPr marL="0" lvl="0" indent="0" algn="l">
              <a:spcBef>
                <a:spcPct val="0"/>
              </a:spcBef>
            </a:pPr>
            <a:r>
              <a:rPr lang="en-US" sz="2000" b="1">
                <a:solidFill>
                  <a:srgbClr val="FFFFFF"/>
                </a:solidFill>
                <a:latin typeface="Anantason UltraExpanded Bold"/>
                <a:ea typeface="Anantason UltraExpanded Bold"/>
                <a:cs typeface="Anantason UltraExpanded Bold"/>
                <a:sym typeface="Anantason UltraExpanded Bold"/>
              </a:rPr>
              <a:t>The resulting distribution is projected onto the fixed set of support points used to represent the distribution. This step ensures that the representation remains computationally feasible while retaining the core information of the distribution.</a:t>
            </a:r>
          </a:p>
        </p:txBody>
      </p:sp>
      <p:pic>
        <p:nvPicPr>
          <p:cNvPr id="6" name="Picture 5" descr="A graph of a mathematical function&#10;&#10;Description automatically generated">
            <a:extLst>
              <a:ext uri="{FF2B5EF4-FFF2-40B4-BE49-F238E27FC236}">
                <a16:creationId xmlns:a16="http://schemas.microsoft.com/office/drawing/2014/main" id="{DBCF44BB-F04D-1E21-9B7D-2941753178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4073" y="5524500"/>
            <a:ext cx="6842640" cy="4017697"/>
          </a:xfrm>
          <a:prstGeom prst="rect">
            <a:avLst/>
          </a:prstGeom>
        </p:spPr>
      </p:pic>
    </p:spTree>
    <p:extLst>
      <p:ext uri="{BB962C8B-B14F-4D97-AF65-F5344CB8AC3E}">
        <p14:creationId xmlns:p14="http://schemas.microsoft.com/office/powerpoint/2010/main" val="86863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9DB1A30B-8A92-6785-5D99-D3EDB4CAEC6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4D6F58B-B25D-214E-C1C7-115AD130C0EE}"/>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grpSp>
        <p:nvGrpSpPr>
          <p:cNvPr id="4" name="Group 4">
            <a:extLst>
              <a:ext uri="{FF2B5EF4-FFF2-40B4-BE49-F238E27FC236}">
                <a16:creationId xmlns:a16="http://schemas.microsoft.com/office/drawing/2014/main" id="{AECD8C3D-4070-438F-CBD1-D4263F4678D8}"/>
              </a:ext>
            </a:extLst>
          </p:cNvPr>
          <p:cNvGrpSpPr/>
          <p:nvPr/>
        </p:nvGrpSpPr>
        <p:grpSpPr>
          <a:xfrm>
            <a:off x="1033182" y="2305071"/>
            <a:ext cx="15582900" cy="6065663"/>
            <a:chOff x="0" y="0"/>
            <a:chExt cx="2036673" cy="1597541"/>
          </a:xfrm>
        </p:grpSpPr>
        <p:sp>
          <p:nvSpPr>
            <p:cNvPr id="5" name="Freeform 5">
              <a:extLst>
                <a:ext uri="{FF2B5EF4-FFF2-40B4-BE49-F238E27FC236}">
                  <a16:creationId xmlns:a16="http://schemas.microsoft.com/office/drawing/2014/main" id="{AFFF4FE4-F305-2B98-3CB0-94119B66B5F8}"/>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B9D464C6-7693-37A3-7A78-DA3D81DB4CB6}"/>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555AEBCD-78D5-C3F8-AE91-F5ABAB2B6E0E}"/>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Control in Distributional RL</a:t>
            </a:r>
          </a:p>
        </p:txBody>
      </p:sp>
      <mc:AlternateContent xmlns:mc="http://schemas.openxmlformats.org/markup-compatibility/2006" xmlns:a14="http://schemas.microsoft.com/office/drawing/2010/main">
        <mc:Choice Requires="a14">
          <p:sp>
            <p:nvSpPr>
              <p:cNvPr id="13" name="TextBox 13">
                <a:extLst>
                  <a:ext uri="{FF2B5EF4-FFF2-40B4-BE49-F238E27FC236}">
                    <a16:creationId xmlns:a16="http://schemas.microsoft.com/office/drawing/2014/main" id="{1DFE5594-1F52-9954-8094-3B41F10C504C}"/>
                  </a:ext>
                </a:extLst>
              </p:cNvPr>
              <p:cNvSpPr txBox="1"/>
              <p:nvPr/>
            </p:nvSpPr>
            <p:spPr>
              <a:xfrm>
                <a:off x="1671918" y="2837963"/>
                <a:ext cx="13754191" cy="4814908"/>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400" b="1" dirty="0">
                    <a:solidFill>
                      <a:srgbClr val="92D050"/>
                    </a:solidFill>
                    <a:latin typeface="Codec Pro"/>
                    <a:ea typeface="Codec Pro"/>
                    <a:cs typeface="Codec Pro"/>
                    <a:sym typeface="Codec Pro"/>
                  </a:rPr>
                  <a:t>Learning Optimal Actions:</a:t>
                </a:r>
              </a:p>
              <a:p>
                <a:pPr marL="342900" indent="-342900">
                  <a:lnSpc>
                    <a:spcPts val="2879"/>
                  </a:lnSpc>
                  <a:buFont typeface="Arial" panose="020B0604020202020204" pitchFamily="34" charset="0"/>
                  <a:buChar char="•"/>
                </a:pPr>
                <a:r>
                  <a:rPr lang="en-US" sz="2400" dirty="0">
                    <a:solidFill>
                      <a:schemeClr val="bg1"/>
                    </a:solidFill>
                    <a:latin typeface="Codec Pro"/>
                    <a:ea typeface="Codec Pro"/>
                    <a:cs typeface="Codec Pro"/>
                    <a:sym typeface="Codec Pro"/>
                  </a:rPr>
                  <a:t>Control involves refining the distributional value function </a:t>
                </a:r>
                <a14:m>
                  <m:oMath xmlns:m="http://schemas.openxmlformats.org/officeDocument/2006/math">
                    <m:sSub>
                      <m:sSubPr>
                        <m:ctrlPr>
                          <a:rPr lang="en-US" sz="2400" b="0" i="1" smtClean="0">
                            <a:solidFill>
                              <a:schemeClr val="bg1"/>
                            </a:solidFill>
                            <a:latin typeface="Cambria Math" panose="02040503050406030204" pitchFamily="18" charset="0"/>
                            <a:ea typeface="Codec Pro"/>
                            <a:cs typeface="Codec Pro"/>
                            <a:sym typeface="Codec Pro"/>
                          </a:rPr>
                        </m:ctrlPr>
                      </m:sSubPr>
                      <m:e>
                        <m:r>
                          <a:rPr lang="en-US" sz="2400" b="0" i="1" smtClean="0">
                            <a:solidFill>
                              <a:schemeClr val="bg1"/>
                            </a:solidFill>
                            <a:latin typeface="Cambria Math" panose="02040503050406030204" pitchFamily="18" charset="0"/>
                            <a:ea typeface="Codec Pro"/>
                            <a:cs typeface="Codec Pro"/>
                            <a:sym typeface="Codec Pro"/>
                          </a:rPr>
                          <m:t>𝑍</m:t>
                        </m:r>
                      </m:e>
                      <m:sub>
                        <m:r>
                          <a:rPr lang="en-US" sz="2400" b="0" i="1" smtClean="0">
                            <a:solidFill>
                              <a:schemeClr val="bg1"/>
                            </a:solidFill>
                            <a:latin typeface="Cambria Math" panose="02040503050406030204" pitchFamily="18" charset="0"/>
                            <a:ea typeface="Cambria Math" panose="02040503050406030204" pitchFamily="18" charset="0"/>
                            <a:cs typeface="Codec Pro"/>
                            <a:sym typeface="Codec Pro"/>
                          </a:rPr>
                          <m:t>𝜃</m:t>
                        </m:r>
                      </m:sub>
                    </m:sSub>
                    <m:d>
                      <m:dPr>
                        <m:ctrlPr>
                          <a:rPr lang="en-US" sz="2400" b="0" i="1" smtClean="0">
                            <a:solidFill>
                              <a:schemeClr val="bg1"/>
                            </a:solidFill>
                            <a:latin typeface="Cambria Math" panose="02040503050406030204" pitchFamily="18" charset="0"/>
                            <a:ea typeface="Cambria Math" panose="02040503050406030204" pitchFamily="18" charset="0"/>
                            <a:cs typeface="Codec Pro"/>
                            <a:sym typeface="Codec Pro"/>
                          </a:rPr>
                        </m:ctrlPr>
                      </m:dPr>
                      <m:e>
                        <m:r>
                          <a:rPr lang="en-US" sz="2400" b="0" i="1" smtClean="0">
                            <a:solidFill>
                              <a:schemeClr val="bg1"/>
                            </a:solidFill>
                            <a:latin typeface="Cambria Math" panose="02040503050406030204" pitchFamily="18" charset="0"/>
                            <a:ea typeface="Cambria Math" panose="02040503050406030204" pitchFamily="18" charset="0"/>
                            <a:cs typeface="Codec Pro"/>
                            <a:sym typeface="Codec Pro"/>
                          </a:rPr>
                          <m:t>𝑠</m:t>
                        </m:r>
                        <m:r>
                          <a:rPr lang="en-US" sz="2400" b="0" i="1" smtClean="0">
                            <a:solidFill>
                              <a:schemeClr val="bg1"/>
                            </a:solidFill>
                            <a:latin typeface="Cambria Math" panose="02040503050406030204" pitchFamily="18" charset="0"/>
                            <a:ea typeface="Cambria Math" panose="02040503050406030204" pitchFamily="18" charset="0"/>
                            <a:cs typeface="Codec Pro"/>
                            <a:sym typeface="Codec Pro"/>
                          </a:rPr>
                          <m:t>,</m:t>
                        </m:r>
                        <m:r>
                          <a:rPr lang="en-US" sz="2400" b="0" i="1" smtClean="0">
                            <a:solidFill>
                              <a:schemeClr val="bg1"/>
                            </a:solidFill>
                            <a:latin typeface="Cambria Math" panose="02040503050406030204" pitchFamily="18" charset="0"/>
                            <a:ea typeface="Cambria Math" panose="02040503050406030204" pitchFamily="18" charset="0"/>
                            <a:cs typeface="Codec Pro"/>
                            <a:sym typeface="Codec Pro"/>
                          </a:rPr>
                          <m:t>𝑎</m:t>
                        </m:r>
                      </m:e>
                    </m:d>
                  </m:oMath>
                </a14:m>
                <a:r>
                  <a:rPr lang="en-US" sz="2400" dirty="0">
                    <a:solidFill>
                      <a:schemeClr val="bg1"/>
                    </a:solidFill>
                    <a:latin typeface="Codec Pro"/>
                    <a:ea typeface="Codec Pro"/>
                    <a:cs typeface="Codec Pro"/>
                    <a:sym typeface="Codec Pro"/>
                  </a:rPr>
                  <a:t> guide the agent toward actions that maximize the cumulative rewards. This is achieved by iteratively applying the Distributional Bellman Update.</a:t>
                </a:r>
              </a:p>
              <a:p>
                <a:pPr marL="342900" indent="-342900" algn="l">
                  <a:lnSpc>
                    <a:spcPts val="2879"/>
                  </a:lnSpc>
                  <a:buFont typeface="Courier New" panose="02070309020205020404" pitchFamily="49" charset="0"/>
                  <a:buChar char="o"/>
                </a:pPr>
                <a:endParaRPr lang="en-US" sz="2400" b="1" dirty="0">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dirty="0">
                    <a:solidFill>
                      <a:srgbClr val="92D050"/>
                    </a:solidFill>
                    <a:latin typeface="Codec Pro"/>
                    <a:ea typeface="Codec Pro"/>
                    <a:cs typeface="Codec Pro"/>
                    <a:sym typeface="Codec Pro"/>
                  </a:rPr>
                  <a:t>Improved Stability:</a:t>
                </a:r>
              </a:p>
              <a:p>
                <a:pPr marL="342900" indent="-342900" algn="l">
                  <a:lnSpc>
                    <a:spcPts val="2879"/>
                  </a:lnSpc>
                  <a:buFont typeface="Arial" panose="020B0604020202020204" pitchFamily="34" charset="0"/>
                  <a:buChar char="•"/>
                </a:pPr>
                <a:r>
                  <a:rPr lang="en-US" sz="2400" dirty="0">
                    <a:solidFill>
                      <a:schemeClr val="bg1"/>
                    </a:solidFill>
                    <a:latin typeface="Codec Pro"/>
                    <a:ea typeface="Codec Pro"/>
                    <a:cs typeface="Codec Pro"/>
                    <a:sym typeface="Codec Pro"/>
                  </a:rPr>
                  <a:t>By operating on the entire distribution of returns rather than just expected values, control ensures smoother and more stable learning, especially in environments with high variability or uncertainty.</a:t>
                </a:r>
              </a:p>
              <a:p>
                <a:pPr marL="342900" indent="-342900" algn="l">
                  <a:lnSpc>
                    <a:spcPts val="2879"/>
                  </a:lnSpc>
                  <a:buFont typeface="Courier New" panose="02070309020205020404" pitchFamily="49" charset="0"/>
                  <a:buChar char="o"/>
                </a:pPr>
                <a:endParaRPr lang="en-US" sz="2400" b="1" dirty="0">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dirty="0">
                    <a:solidFill>
                      <a:srgbClr val="92D050"/>
                    </a:solidFill>
                    <a:latin typeface="Codec Pro"/>
                    <a:ea typeface="Codec Pro"/>
                    <a:cs typeface="Codec Pro"/>
                    <a:sym typeface="Codec Pro"/>
                  </a:rPr>
                  <a:t>Better Decision-Making:</a:t>
                </a:r>
              </a:p>
              <a:p>
                <a:pPr marL="342900" indent="-342900" algn="l">
                  <a:lnSpc>
                    <a:spcPts val="2879"/>
                  </a:lnSpc>
                  <a:buFont typeface="Arial" panose="020B0604020202020204" pitchFamily="34" charset="0"/>
                  <a:buChar char="•"/>
                </a:pPr>
                <a:r>
                  <a:rPr lang="en-US" sz="2400" dirty="0">
                    <a:solidFill>
                      <a:schemeClr val="bg1"/>
                    </a:solidFill>
                    <a:latin typeface="Codec Pro"/>
                    <a:ea typeface="Codec Pro"/>
                    <a:cs typeface="Codec Pro"/>
                    <a:sym typeface="Codec Pro"/>
                  </a:rPr>
                  <a:t>Control helps the agent evaluate actions more effectively by considering both the mean return and the variability (e.g., potential high-risk or high-reward scenarios).</a:t>
                </a:r>
              </a:p>
            </p:txBody>
          </p:sp>
        </mc:Choice>
        <mc:Fallback xmlns="">
          <p:sp>
            <p:nvSpPr>
              <p:cNvPr id="13" name="TextBox 13">
                <a:extLst>
                  <a:ext uri="{FF2B5EF4-FFF2-40B4-BE49-F238E27FC236}">
                    <a16:creationId xmlns:a16="http://schemas.microsoft.com/office/drawing/2014/main" id="{1DFE5594-1F52-9954-8094-3B41F10C504C}"/>
                  </a:ext>
                </a:extLst>
              </p:cNvPr>
              <p:cNvSpPr txBox="1">
                <a:spLocks noRot="1" noChangeAspect="1" noMove="1" noResize="1" noEditPoints="1" noAdjustHandles="1" noChangeArrowheads="1" noChangeShapeType="1" noTextEdit="1"/>
              </p:cNvSpPr>
              <p:nvPr/>
            </p:nvSpPr>
            <p:spPr>
              <a:xfrm>
                <a:off x="1671918" y="2837963"/>
                <a:ext cx="13754191" cy="4814908"/>
              </a:xfrm>
              <a:prstGeom prst="rect">
                <a:avLst/>
              </a:prstGeom>
              <a:blipFill>
                <a:blip r:embed="rId3"/>
                <a:stretch>
                  <a:fillRect l="-1285" t="-2281" r="-133" b="-3042"/>
                </a:stretch>
              </a:blipFill>
            </p:spPr>
            <p:txBody>
              <a:bodyPr/>
              <a:lstStyle/>
              <a:p>
                <a:r>
                  <a:rPr lang="en-US">
                    <a:noFill/>
                  </a:rPr>
                  <a:t> </a:t>
                </a:r>
              </a:p>
            </p:txBody>
          </p:sp>
        </mc:Fallback>
      </mc:AlternateContent>
      <p:sp>
        <p:nvSpPr>
          <p:cNvPr id="10" name="Freeform 3">
            <a:extLst>
              <a:ext uri="{FF2B5EF4-FFF2-40B4-BE49-F238E27FC236}">
                <a16:creationId xmlns:a16="http://schemas.microsoft.com/office/drawing/2014/main" id="{28F06D91-3CE1-67B9-8944-4841EAB8E928}"/>
              </a:ext>
            </a:extLst>
          </p:cNvPr>
          <p:cNvSpPr/>
          <p:nvPr/>
        </p:nvSpPr>
        <p:spPr>
          <a:xfrm>
            <a:off x="6944231" y="8039100"/>
            <a:ext cx="14336955" cy="6055724"/>
          </a:xfrm>
          <a:custGeom>
            <a:avLst/>
            <a:gdLst/>
            <a:ahLst/>
            <a:cxnLst/>
            <a:rect l="l" t="t" r="r" b="b"/>
            <a:pathLst>
              <a:path w="14336955" h="6055724">
                <a:moveTo>
                  <a:pt x="0" y="0"/>
                </a:moveTo>
                <a:lnTo>
                  <a:pt x="14336955" y="0"/>
                </a:lnTo>
                <a:lnTo>
                  <a:pt x="14336955" y="6055724"/>
                </a:lnTo>
                <a:lnTo>
                  <a:pt x="0" y="6055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16770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FC06AA7E-BF0A-3B17-0C96-9FAFA3EBE20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F1DA2CB-3E0C-CD5D-BA84-1157A2DD450D}"/>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grpSp>
        <p:nvGrpSpPr>
          <p:cNvPr id="4" name="Group 4">
            <a:extLst>
              <a:ext uri="{FF2B5EF4-FFF2-40B4-BE49-F238E27FC236}">
                <a16:creationId xmlns:a16="http://schemas.microsoft.com/office/drawing/2014/main" id="{2FA520CF-D89D-9B53-2998-37D362226728}"/>
              </a:ext>
            </a:extLst>
          </p:cNvPr>
          <p:cNvGrpSpPr/>
          <p:nvPr/>
        </p:nvGrpSpPr>
        <p:grpSpPr>
          <a:xfrm>
            <a:off x="1033182" y="2305071"/>
            <a:ext cx="15654618" cy="6038829"/>
            <a:chOff x="0" y="0"/>
            <a:chExt cx="2036673" cy="1597541"/>
          </a:xfrm>
        </p:grpSpPr>
        <p:sp>
          <p:nvSpPr>
            <p:cNvPr id="5" name="Freeform 5">
              <a:extLst>
                <a:ext uri="{FF2B5EF4-FFF2-40B4-BE49-F238E27FC236}">
                  <a16:creationId xmlns:a16="http://schemas.microsoft.com/office/drawing/2014/main" id="{72A72199-2E31-D4C2-F5D0-CA7BF62BFF43}"/>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79486045-80D7-FC8B-274B-DCCA384CDBA1}"/>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880D8452-71AF-D0EF-81BD-AD882FF1E222}"/>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Challenges with Distributions</a:t>
            </a:r>
          </a:p>
        </p:txBody>
      </p:sp>
      <p:sp>
        <p:nvSpPr>
          <p:cNvPr id="13" name="TextBox 13">
            <a:extLst>
              <a:ext uri="{FF2B5EF4-FFF2-40B4-BE49-F238E27FC236}">
                <a16:creationId xmlns:a16="http://schemas.microsoft.com/office/drawing/2014/main" id="{142FEB98-B605-2082-E8CA-5B3FFAA67C81}"/>
              </a:ext>
            </a:extLst>
          </p:cNvPr>
          <p:cNvSpPr txBox="1"/>
          <p:nvPr/>
        </p:nvSpPr>
        <p:spPr>
          <a:xfrm>
            <a:off x="1671918" y="3620092"/>
            <a:ext cx="13817493" cy="3312601"/>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Non-Uniqueness of Distributions:</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Different distributions can have the same expected value.</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The space of distributions is larger and more complex than the space of expected values.</a:t>
            </a:r>
          </a:p>
          <a:p>
            <a:pPr marL="342900" indent="-342900" algn="l">
              <a:lnSpc>
                <a:spcPts val="2879"/>
              </a:lnSpc>
              <a:buFont typeface="Courier New" panose="02070309020205020404" pitchFamily="49" charset="0"/>
              <a:buChar char="o"/>
            </a:pPr>
            <a:endParaRPr lang="en-US" sz="2400">
              <a:solidFill>
                <a:schemeClr val="bg1"/>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Measuring Differences:</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Need a metric to quantify the distance between distributions.</a:t>
            </a:r>
          </a:p>
          <a:p>
            <a:pPr marL="342900" indent="-342900" algn="l">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Solution:</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Use probability metrics like the Wasserstein distance to measure differences meaningfully.</a:t>
            </a:r>
          </a:p>
        </p:txBody>
      </p:sp>
      <p:sp>
        <p:nvSpPr>
          <p:cNvPr id="7" name="Freeform 2">
            <a:extLst>
              <a:ext uri="{FF2B5EF4-FFF2-40B4-BE49-F238E27FC236}">
                <a16:creationId xmlns:a16="http://schemas.microsoft.com/office/drawing/2014/main" id="{B52FA0CB-10AD-DAB4-B1D9-5924DE13BF64}"/>
              </a:ext>
            </a:extLst>
          </p:cNvPr>
          <p:cNvSpPr/>
          <p:nvPr/>
        </p:nvSpPr>
        <p:spPr>
          <a:xfrm>
            <a:off x="13214573" y="-2766980"/>
            <a:ext cx="6931681" cy="6186525"/>
          </a:xfrm>
          <a:custGeom>
            <a:avLst/>
            <a:gdLst/>
            <a:ahLst/>
            <a:cxnLst/>
            <a:rect l="l" t="t" r="r" b="b"/>
            <a:pathLst>
              <a:path w="6931681" h="6186525">
                <a:moveTo>
                  <a:pt x="0" y="0"/>
                </a:moveTo>
                <a:lnTo>
                  <a:pt x="6931681" y="0"/>
                </a:lnTo>
                <a:lnTo>
                  <a:pt x="6931681" y="6186526"/>
                </a:lnTo>
                <a:lnTo>
                  <a:pt x="0" y="6186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1360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6FF2DBBC-535A-FD8C-1599-7893C1E1ED1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12AB354-D4F0-6EAA-20F2-FEA3D55C8330}"/>
              </a:ext>
            </a:extLst>
          </p:cNvPr>
          <p:cNvSpPr/>
          <p:nvPr/>
        </p:nvSpPr>
        <p:spPr>
          <a:xfrm>
            <a:off x="-2854815" y="-6336660"/>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3"/>
            <a:stretch>
              <a:fillRect/>
            </a:stretch>
          </a:blipFill>
        </p:spPr>
        <p:txBody>
          <a:bodyPr/>
          <a:lstStyle/>
          <a:p>
            <a:endParaRPr lang="en-US"/>
          </a:p>
        </p:txBody>
      </p:sp>
      <p:grpSp>
        <p:nvGrpSpPr>
          <p:cNvPr id="4" name="Group 4">
            <a:extLst>
              <a:ext uri="{FF2B5EF4-FFF2-40B4-BE49-F238E27FC236}">
                <a16:creationId xmlns:a16="http://schemas.microsoft.com/office/drawing/2014/main" id="{44B6D85C-3BAD-26C4-8052-7E5C23E9CDC6}"/>
              </a:ext>
            </a:extLst>
          </p:cNvPr>
          <p:cNvGrpSpPr/>
          <p:nvPr/>
        </p:nvGrpSpPr>
        <p:grpSpPr>
          <a:xfrm>
            <a:off x="1033182" y="2305071"/>
            <a:ext cx="11539818" cy="5962629"/>
            <a:chOff x="0" y="0"/>
            <a:chExt cx="2036673" cy="1597541"/>
          </a:xfrm>
        </p:grpSpPr>
        <p:sp>
          <p:nvSpPr>
            <p:cNvPr id="5" name="Freeform 5">
              <a:extLst>
                <a:ext uri="{FF2B5EF4-FFF2-40B4-BE49-F238E27FC236}">
                  <a16:creationId xmlns:a16="http://schemas.microsoft.com/office/drawing/2014/main" id="{3DBFA2CB-D91C-31D6-7D31-9EC6FF456605}"/>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6D145DD8-0562-856A-2A18-CF933EE8C698}"/>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C612FC1C-61F9-EC46-59A0-9C7FF80FCF25}"/>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Wasserstein Distance</a:t>
            </a:r>
          </a:p>
        </p:txBody>
      </p:sp>
      <p:sp>
        <p:nvSpPr>
          <p:cNvPr id="13" name="TextBox 13">
            <a:extLst>
              <a:ext uri="{FF2B5EF4-FFF2-40B4-BE49-F238E27FC236}">
                <a16:creationId xmlns:a16="http://schemas.microsoft.com/office/drawing/2014/main" id="{6F16D334-3806-AF25-8770-D3092F09F44D}"/>
              </a:ext>
            </a:extLst>
          </p:cNvPr>
          <p:cNvSpPr txBox="1"/>
          <p:nvPr/>
        </p:nvSpPr>
        <p:spPr>
          <a:xfrm>
            <a:off x="1498934" y="3009900"/>
            <a:ext cx="10608314" cy="5186805"/>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400" b="1" dirty="0">
                <a:solidFill>
                  <a:srgbClr val="92D050"/>
                </a:solidFill>
                <a:latin typeface="Codec Pro"/>
                <a:ea typeface="Codec Pro"/>
                <a:cs typeface="Codec Pro"/>
                <a:sym typeface="Codec Pro"/>
              </a:rPr>
              <a:t>Definition:</a:t>
            </a:r>
          </a:p>
          <a:p>
            <a:pPr marL="342900" indent="-342900" algn="l">
              <a:lnSpc>
                <a:spcPts val="2879"/>
              </a:lnSpc>
              <a:buFont typeface="Courier New" panose="02070309020205020404" pitchFamily="49" charset="0"/>
              <a:buChar char="o"/>
            </a:pPr>
            <a:endParaRPr lang="en-US" sz="2400" b="1" dirty="0">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endParaRPr lang="en-US" sz="2400" b="1" dirty="0">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endParaRPr lang="en-US" sz="2400" b="1" dirty="0">
              <a:solidFill>
                <a:srgbClr val="92D050"/>
              </a:solidFill>
              <a:latin typeface="Codec Pro"/>
              <a:ea typeface="Codec Pro"/>
              <a:cs typeface="Codec Pro"/>
              <a:sym typeface="Codec Pro"/>
            </a:endParaRPr>
          </a:p>
          <a:p>
            <a:pPr algn="l">
              <a:lnSpc>
                <a:spcPts val="2879"/>
              </a:lnSpc>
            </a:pPr>
            <a:r>
              <a:rPr lang="en-US" sz="2400" dirty="0">
                <a:solidFill>
                  <a:schemeClr val="bg1"/>
                </a:solidFill>
                <a:latin typeface="Codec Pro"/>
                <a:ea typeface="Codec Pro"/>
                <a:cs typeface="Codec Pro"/>
                <a:sym typeface="Codec Pro"/>
              </a:rPr>
              <a:t>       </a:t>
            </a:r>
          </a:p>
          <a:p>
            <a:pPr algn="l">
              <a:lnSpc>
                <a:spcPts val="2879"/>
              </a:lnSpc>
            </a:pPr>
            <a:r>
              <a:rPr lang="en-US" sz="2400" dirty="0">
                <a:solidFill>
                  <a:schemeClr val="bg1"/>
                </a:solidFill>
                <a:latin typeface="Codec Pro"/>
                <a:ea typeface="Codec Pro"/>
                <a:cs typeface="Codec Pro"/>
                <a:sym typeface="Codec Pro"/>
              </a:rPr>
              <a:t>where </a:t>
            </a:r>
            <a:r>
              <a:rPr lang="el-GR" sz="2400" dirty="0">
                <a:solidFill>
                  <a:schemeClr val="bg1"/>
                </a:solidFill>
                <a:latin typeface="Codec Pro"/>
                <a:ea typeface="Codec Pro"/>
                <a:cs typeface="Codec Pro"/>
                <a:sym typeface="Codec Pro"/>
              </a:rPr>
              <a:t>Γ(μ, ν) </a:t>
            </a:r>
            <a:r>
              <a:rPr lang="en-US" sz="2400" dirty="0">
                <a:solidFill>
                  <a:schemeClr val="bg1"/>
                </a:solidFill>
                <a:latin typeface="Codec Pro"/>
                <a:ea typeface="Codec Pro"/>
                <a:cs typeface="Codec Pro"/>
                <a:sym typeface="Codec Pro"/>
              </a:rPr>
              <a:t>is the set of all joint distributions with marginals </a:t>
            </a:r>
            <a:r>
              <a:rPr lang="el-GR" sz="2400" dirty="0">
                <a:solidFill>
                  <a:schemeClr val="bg1"/>
                </a:solidFill>
                <a:latin typeface="Codec Pro"/>
                <a:ea typeface="Codec Pro"/>
                <a:cs typeface="Codec Pro"/>
                <a:sym typeface="Codec Pro"/>
              </a:rPr>
              <a:t>μ </a:t>
            </a:r>
            <a:r>
              <a:rPr lang="en-US" sz="2400" dirty="0">
                <a:solidFill>
                  <a:schemeClr val="bg1"/>
                </a:solidFill>
                <a:latin typeface="Codec Pro"/>
                <a:ea typeface="Codec Pro"/>
                <a:cs typeface="Codec Pro"/>
                <a:sym typeface="Codec Pro"/>
              </a:rPr>
              <a:t>and </a:t>
            </a:r>
            <a:r>
              <a:rPr lang="el-GR" sz="2400" dirty="0">
                <a:solidFill>
                  <a:schemeClr val="bg1"/>
                </a:solidFill>
                <a:latin typeface="Codec Pro"/>
                <a:ea typeface="Codec Pro"/>
                <a:cs typeface="Codec Pro"/>
                <a:sym typeface="Codec Pro"/>
              </a:rPr>
              <a:t>ν.</a:t>
            </a:r>
            <a:endParaRPr lang="en-US" sz="2400" dirty="0">
              <a:solidFill>
                <a:schemeClr val="bg1"/>
              </a:solidFill>
              <a:latin typeface="Codec Pro"/>
              <a:ea typeface="Codec Pro"/>
              <a:cs typeface="Codec Pro"/>
              <a:sym typeface="Codec Pro"/>
            </a:endParaRPr>
          </a:p>
          <a:p>
            <a:pPr algn="l">
              <a:lnSpc>
                <a:spcPts val="2879"/>
              </a:lnSpc>
            </a:pPr>
            <a:endParaRPr lang="en-US" sz="2400" dirty="0">
              <a:solidFill>
                <a:schemeClr val="bg1"/>
              </a:solidFill>
              <a:latin typeface="Codec Pro"/>
              <a:ea typeface="Codec Pro"/>
              <a:cs typeface="Codec Pro"/>
              <a:sym typeface="Codec Pro"/>
            </a:endParaRPr>
          </a:p>
          <a:p>
            <a:pPr algn="l">
              <a:lnSpc>
                <a:spcPts val="2879"/>
              </a:lnSpc>
            </a:pPr>
            <a:endParaRPr lang="el-GR" sz="2400" b="1" dirty="0">
              <a:solidFill>
                <a:srgbClr val="92D050"/>
              </a:solidFill>
              <a:latin typeface="Codec Pro"/>
              <a:ea typeface="Codec Pro"/>
              <a:cs typeface="Codec Pro"/>
              <a:sym typeface="Codec Pro"/>
            </a:endParaRPr>
          </a:p>
          <a:p>
            <a:pPr marL="342900" indent="-342900" algn="l">
              <a:lnSpc>
                <a:spcPts val="2879"/>
              </a:lnSpc>
              <a:buFont typeface="Arial" panose="020B0604020202020204" pitchFamily="34" charset="0"/>
              <a:buChar char="•"/>
            </a:pPr>
            <a:r>
              <a:rPr lang="en-US" sz="2400" dirty="0">
                <a:solidFill>
                  <a:schemeClr val="bg1"/>
                </a:solidFill>
                <a:latin typeface="Codec Pro"/>
                <a:ea typeface="Codec Pro"/>
                <a:cs typeface="Codec Pro"/>
                <a:sym typeface="Codec Pro"/>
              </a:rPr>
              <a:t>It measures the distance between two probability distributions while preserving their structure (e.g., ordering of rewards).</a:t>
            </a:r>
          </a:p>
          <a:p>
            <a:pPr marL="342900" indent="-342900" algn="l">
              <a:lnSpc>
                <a:spcPts val="2879"/>
              </a:lnSpc>
              <a:buFont typeface="Arial" panose="020B0604020202020204" pitchFamily="34" charset="0"/>
              <a:buChar char="•"/>
            </a:pPr>
            <a:r>
              <a:rPr lang="en-US" sz="2400" dirty="0">
                <a:solidFill>
                  <a:schemeClr val="bg1"/>
                </a:solidFill>
                <a:latin typeface="Codec Pro"/>
                <a:ea typeface="Codec Pro"/>
                <a:cs typeface="Codec Pro"/>
                <a:sym typeface="Codec Pro"/>
              </a:rPr>
              <a:t>It works well even when the distributions don't overlap, unlike KL-divergence.</a:t>
            </a:r>
          </a:p>
          <a:p>
            <a:pPr marL="342900" indent="-342900" algn="l">
              <a:lnSpc>
                <a:spcPts val="2879"/>
              </a:lnSpc>
              <a:buFont typeface="Arial" panose="020B0604020202020204" pitchFamily="34" charset="0"/>
              <a:buChar char="•"/>
            </a:pPr>
            <a:r>
              <a:rPr lang="en-US" sz="2400" dirty="0">
                <a:solidFill>
                  <a:schemeClr val="bg1"/>
                </a:solidFill>
                <a:latin typeface="Codec Pro"/>
                <a:ea typeface="Codec Pro"/>
                <a:cs typeface="Codec Pro"/>
                <a:sym typeface="Codec Pro"/>
              </a:rPr>
              <a:t>It ensures stability in learning by treating the Bellman operator as a contraction, helping the distributions converge efficiently.</a:t>
            </a:r>
          </a:p>
        </p:txBody>
      </p:sp>
      <p:pic>
        <p:nvPicPr>
          <p:cNvPr id="7170" name="Picture 2" descr="Wasserstein Distance - Arize AI">
            <a:extLst>
              <a:ext uri="{FF2B5EF4-FFF2-40B4-BE49-F238E27FC236}">
                <a16:creationId xmlns:a16="http://schemas.microsoft.com/office/drawing/2014/main" id="{9CAE2EB2-7724-D1EA-1563-2497DB2B1E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7800" y="3586171"/>
            <a:ext cx="5015134" cy="371152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3">
            <a:extLst>
              <a:ext uri="{FF2B5EF4-FFF2-40B4-BE49-F238E27FC236}">
                <a16:creationId xmlns:a16="http://schemas.microsoft.com/office/drawing/2014/main" id="{AF2F44CB-F175-88E1-38E3-7059614D5517}"/>
              </a:ext>
            </a:extLst>
          </p:cNvPr>
          <p:cNvSpPr/>
          <p:nvPr/>
        </p:nvSpPr>
        <p:spPr>
          <a:xfrm>
            <a:off x="6944231" y="8039100"/>
            <a:ext cx="14336955" cy="6055724"/>
          </a:xfrm>
          <a:custGeom>
            <a:avLst/>
            <a:gdLst/>
            <a:ahLst/>
            <a:cxnLst/>
            <a:rect l="l" t="t" r="r" b="b"/>
            <a:pathLst>
              <a:path w="14336955" h="6055724">
                <a:moveTo>
                  <a:pt x="0" y="0"/>
                </a:moveTo>
                <a:lnTo>
                  <a:pt x="14336955" y="0"/>
                </a:lnTo>
                <a:lnTo>
                  <a:pt x="14336955" y="6055724"/>
                </a:lnTo>
                <a:lnTo>
                  <a:pt x="0" y="60557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A52671C-2DD8-E2BC-DC36-C6FDDCB971DA}"/>
              </a:ext>
            </a:extLst>
          </p:cNvPr>
          <p:cNvPicPr>
            <a:picLocks noChangeAspect="1"/>
          </p:cNvPicPr>
          <p:nvPr>
            <p:custDataLst>
              <p:tags r:id="rId1"/>
            </p:custDataLst>
          </p:nvPr>
        </p:nvPicPr>
        <p:blipFill>
          <a:blip r:embed="rId7">
            <a:extLst>
              <a:ext uri="{BEBA8EAE-BF5A-486C-A8C5-ECC9F3942E4B}">
                <a14:imgProps xmlns:a14="http://schemas.microsoft.com/office/drawing/2010/main">
                  <a14:imgLayer r:embed="rId8">
                    <a14:imgEffect>
                      <a14:sharpenSoften amount="100000"/>
                    </a14:imgEffect>
                    <a14:imgEffect>
                      <a14:colorTemperature colorTemp="47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850150" y="3474053"/>
            <a:ext cx="8331027" cy="1045696"/>
          </a:xfrm>
          <a:prstGeom prst="rect">
            <a:avLst/>
          </a:prstGeom>
        </p:spPr>
      </p:pic>
    </p:spTree>
    <p:extLst>
      <p:ext uri="{BB962C8B-B14F-4D97-AF65-F5344CB8AC3E}">
        <p14:creationId xmlns:p14="http://schemas.microsoft.com/office/powerpoint/2010/main" val="105880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07E7D5F6-2C90-5E70-AF9B-F22974F93B4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92D6402-19C9-5F2E-DEA6-CC869BF132F3}"/>
              </a:ext>
            </a:extLst>
          </p:cNvPr>
          <p:cNvSpPr/>
          <p:nvPr/>
        </p:nvSpPr>
        <p:spPr>
          <a:xfrm>
            <a:off x="-2971800" y="-6336660"/>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47A64C20-6BD6-F427-F8A4-5B7E480B793D}"/>
              </a:ext>
            </a:extLst>
          </p:cNvPr>
          <p:cNvSpPr/>
          <p:nvPr/>
        </p:nvSpPr>
        <p:spPr>
          <a:xfrm>
            <a:off x="2029575" y="8440764"/>
            <a:ext cx="13496441" cy="3711521"/>
          </a:xfrm>
          <a:custGeom>
            <a:avLst/>
            <a:gdLst/>
            <a:ahLst/>
            <a:cxnLst/>
            <a:rect l="l" t="t" r="r" b="b"/>
            <a:pathLst>
              <a:path w="13496441" h="3711521">
                <a:moveTo>
                  <a:pt x="0" y="0"/>
                </a:moveTo>
                <a:lnTo>
                  <a:pt x="13496441" y="0"/>
                </a:lnTo>
                <a:lnTo>
                  <a:pt x="13496441" y="3711522"/>
                </a:lnTo>
                <a:lnTo>
                  <a:pt x="0" y="37115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9D624E5F-8A82-EC70-4706-5A8505A1D7C0}"/>
              </a:ext>
            </a:extLst>
          </p:cNvPr>
          <p:cNvGrpSpPr/>
          <p:nvPr/>
        </p:nvGrpSpPr>
        <p:grpSpPr>
          <a:xfrm>
            <a:off x="986345" y="2110668"/>
            <a:ext cx="15582900" cy="6065663"/>
            <a:chOff x="0" y="0"/>
            <a:chExt cx="2036673" cy="1597541"/>
          </a:xfrm>
        </p:grpSpPr>
        <p:sp>
          <p:nvSpPr>
            <p:cNvPr id="5" name="Freeform 5">
              <a:extLst>
                <a:ext uri="{FF2B5EF4-FFF2-40B4-BE49-F238E27FC236}">
                  <a16:creationId xmlns:a16="http://schemas.microsoft.com/office/drawing/2014/main" id="{A3930307-3C66-1757-2DC0-A4C24BFF199B}"/>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2EEA572C-0A7C-D19F-97C3-B1B84AA9AA52}"/>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7F0826B4-2130-4F52-6234-88C499C4B808}"/>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Learning with the Wasserstein Metric</a:t>
            </a:r>
          </a:p>
        </p:txBody>
      </p:sp>
      <mc:AlternateContent xmlns:mc="http://schemas.openxmlformats.org/markup-compatibility/2006" xmlns:a14="http://schemas.microsoft.com/office/drawing/2010/main">
        <mc:Choice Requires="a14">
          <p:sp>
            <p:nvSpPr>
              <p:cNvPr id="13" name="TextBox 13">
                <a:extLst>
                  <a:ext uri="{FF2B5EF4-FFF2-40B4-BE49-F238E27FC236}">
                    <a16:creationId xmlns:a16="http://schemas.microsoft.com/office/drawing/2014/main" id="{E90E1FE4-945A-5957-CFDE-6453681292D6}"/>
                  </a:ext>
                </a:extLst>
              </p:cNvPr>
              <p:cNvSpPr txBox="1"/>
              <p:nvPr/>
            </p:nvSpPr>
            <p:spPr>
              <a:xfrm>
                <a:off x="1718755" y="3223480"/>
                <a:ext cx="13754191" cy="4071114"/>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400" b="1" dirty="0">
                    <a:solidFill>
                      <a:srgbClr val="92D050"/>
                    </a:solidFill>
                    <a:latin typeface="Codec Pro"/>
                    <a:ea typeface="Codec Pro"/>
                    <a:cs typeface="Codec Pro"/>
                    <a:sym typeface="Codec Pro"/>
                  </a:rPr>
                  <a:t>Objective:</a:t>
                </a:r>
              </a:p>
              <a:p>
                <a:pPr marL="342900" indent="-342900">
                  <a:lnSpc>
                    <a:spcPts val="2879"/>
                  </a:lnSpc>
                  <a:buFont typeface="Arial" panose="020B0604020202020204" pitchFamily="34" charset="0"/>
                  <a:buChar char="•"/>
                </a:pPr>
                <a:r>
                  <a:rPr lang="en-US" sz="2400" dirty="0">
                    <a:solidFill>
                      <a:schemeClr val="bg1"/>
                    </a:solidFill>
                    <a:latin typeface="Codec Pro"/>
                    <a:ea typeface="Codec Pro"/>
                    <a:cs typeface="Codec Pro"/>
                    <a:sym typeface="Codec Pro"/>
                  </a:rPr>
                  <a:t>Minimize the Wasserstein distance between the predicted return distribution </a:t>
                </a:r>
                <a14:m>
                  <m:oMath xmlns:m="http://schemas.openxmlformats.org/officeDocument/2006/math">
                    <m:sSub>
                      <m:sSubPr>
                        <m:ctrlPr>
                          <a:rPr lang="en-US" sz="2400" b="0" i="1" smtClean="0">
                            <a:solidFill>
                              <a:schemeClr val="bg1"/>
                            </a:solidFill>
                            <a:latin typeface="Cambria Math" panose="02040503050406030204" pitchFamily="18" charset="0"/>
                            <a:ea typeface="Codec Pro"/>
                            <a:cs typeface="Codec Pro"/>
                            <a:sym typeface="Codec Pro"/>
                          </a:rPr>
                        </m:ctrlPr>
                      </m:sSubPr>
                      <m:e>
                        <m:r>
                          <a:rPr lang="en-US" sz="2400" b="0" i="1" smtClean="0">
                            <a:solidFill>
                              <a:schemeClr val="bg1"/>
                            </a:solidFill>
                            <a:latin typeface="Cambria Math" panose="02040503050406030204" pitchFamily="18" charset="0"/>
                            <a:ea typeface="Codec Pro"/>
                            <a:cs typeface="Codec Pro"/>
                            <a:sym typeface="Codec Pro"/>
                          </a:rPr>
                          <m:t>𝑍</m:t>
                        </m:r>
                      </m:e>
                      <m:sub>
                        <m:r>
                          <a:rPr lang="en-US" sz="2400" b="0" i="1" smtClean="0">
                            <a:solidFill>
                              <a:schemeClr val="bg1"/>
                            </a:solidFill>
                            <a:latin typeface="Cambria Math" panose="02040503050406030204" pitchFamily="18" charset="0"/>
                            <a:ea typeface="Cambria Math" panose="02040503050406030204" pitchFamily="18" charset="0"/>
                            <a:cs typeface="Codec Pro"/>
                            <a:sym typeface="Codec Pro"/>
                          </a:rPr>
                          <m:t>𝜃</m:t>
                        </m:r>
                      </m:sub>
                    </m:sSub>
                    <m:d>
                      <m:dPr>
                        <m:ctrlPr>
                          <a:rPr lang="en-US" sz="2400" b="0" i="1" smtClean="0">
                            <a:solidFill>
                              <a:schemeClr val="bg1"/>
                            </a:solidFill>
                            <a:latin typeface="Cambria Math" panose="02040503050406030204" pitchFamily="18" charset="0"/>
                            <a:ea typeface="Cambria Math" panose="02040503050406030204" pitchFamily="18" charset="0"/>
                            <a:cs typeface="Codec Pro"/>
                            <a:sym typeface="Codec Pro"/>
                          </a:rPr>
                        </m:ctrlPr>
                      </m:dPr>
                      <m:e>
                        <m:r>
                          <a:rPr lang="en-US" sz="2400" b="0" i="1" smtClean="0">
                            <a:solidFill>
                              <a:schemeClr val="bg1"/>
                            </a:solidFill>
                            <a:latin typeface="Cambria Math" panose="02040503050406030204" pitchFamily="18" charset="0"/>
                            <a:ea typeface="Cambria Math" panose="02040503050406030204" pitchFamily="18" charset="0"/>
                            <a:cs typeface="Codec Pro"/>
                            <a:sym typeface="Codec Pro"/>
                          </a:rPr>
                          <m:t>𝑠</m:t>
                        </m:r>
                        <m:r>
                          <a:rPr lang="en-US" sz="2400" b="0" i="1" smtClean="0">
                            <a:solidFill>
                              <a:schemeClr val="bg1"/>
                            </a:solidFill>
                            <a:latin typeface="Cambria Math" panose="02040503050406030204" pitchFamily="18" charset="0"/>
                            <a:ea typeface="Cambria Math" panose="02040503050406030204" pitchFamily="18" charset="0"/>
                            <a:cs typeface="Codec Pro"/>
                            <a:sym typeface="Codec Pro"/>
                          </a:rPr>
                          <m:t>,</m:t>
                        </m:r>
                        <m:r>
                          <a:rPr lang="en-US" sz="2400" b="0" i="1" smtClean="0">
                            <a:solidFill>
                              <a:schemeClr val="bg1"/>
                            </a:solidFill>
                            <a:latin typeface="Cambria Math" panose="02040503050406030204" pitchFamily="18" charset="0"/>
                            <a:ea typeface="Cambria Math" panose="02040503050406030204" pitchFamily="18" charset="0"/>
                            <a:cs typeface="Codec Pro"/>
                            <a:sym typeface="Codec Pro"/>
                          </a:rPr>
                          <m:t>𝑎</m:t>
                        </m:r>
                      </m:e>
                    </m:d>
                  </m:oMath>
                </a14:m>
                <a:r>
                  <a:rPr lang="en-US" sz="2400" dirty="0">
                    <a:solidFill>
                      <a:schemeClr val="bg1"/>
                    </a:solidFill>
                    <a:latin typeface="Codec Pro"/>
                    <a:ea typeface="Codec Pro"/>
                    <a:cs typeface="Codec Pro"/>
                    <a:sym typeface="Codec Pro"/>
                  </a:rPr>
                  <a:t> and the target distribution </a:t>
                </a:r>
                <a:r>
                  <a:rPr lang="en-US" sz="2400" b="1" dirty="0">
                    <a:solidFill>
                      <a:schemeClr val="bg1"/>
                    </a:solidFill>
                    <a:latin typeface="Codec Pro"/>
                    <a:ea typeface="Codec Pro"/>
                    <a:cs typeface="Codec Pro"/>
                    <a:sym typeface="Codec Pro"/>
                  </a:rPr>
                  <a:t>𝒯</a:t>
                </a:r>
                <a14:m>
                  <m:oMath xmlns:m="http://schemas.openxmlformats.org/officeDocument/2006/math">
                    <m:sSub>
                      <m:sSubPr>
                        <m:ctrlPr>
                          <a:rPr lang="en-US" sz="2400" i="1">
                            <a:solidFill>
                              <a:schemeClr val="bg1"/>
                            </a:solidFill>
                            <a:latin typeface="Cambria Math" panose="02040503050406030204" pitchFamily="18" charset="0"/>
                            <a:ea typeface="Codec Pro"/>
                            <a:cs typeface="Codec Pro"/>
                            <a:sym typeface="Codec Pro"/>
                          </a:rPr>
                        </m:ctrlPr>
                      </m:sSubPr>
                      <m:e>
                        <m:r>
                          <a:rPr lang="en-US" sz="2400" i="1">
                            <a:solidFill>
                              <a:schemeClr val="bg1"/>
                            </a:solidFill>
                            <a:latin typeface="Cambria Math" panose="02040503050406030204" pitchFamily="18" charset="0"/>
                            <a:ea typeface="Codec Pro"/>
                            <a:cs typeface="Codec Pro"/>
                            <a:sym typeface="Codec Pro"/>
                          </a:rPr>
                          <m:t>𝑍</m:t>
                        </m:r>
                      </m:e>
                      <m:sub>
                        <m:r>
                          <a:rPr lang="en-US" sz="2400" i="1">
                            <a:solidFill>
                              <a:schemeClr val="bg1"/>
                            </a:solidFill>
                            <a:latin typeface="Cambria Math" panose="02040503050406030204" pitchFamily="18" charset="0"/>
                            <a:ea typeface="Cambria Math" panose="02040503050406030204" pitchFamily="18" charset="0"/>
                            <a:cs typeface="Codec Pro"/>
                            <a:sym typeface="Codec Pro"/>
                          </a:rPr>
                          <m:t>𝜃</m:t>
                        </m:r>
                      </m:sub>
                    </m:sSub>
                    <m:d>
                      <m:dPr>
                        <m:ctrlPr>
                          <a:rPr lang="en-US" sz="2400" i="1">
                            <a:solidFill>
                              <a:schemeClr val="bg1"/>
                            </a:solidFill>
                            <a:latin typeface="Cambria Math" panose="02040503050406030204" pitchFamily="18" charset="0"/>
                            <a:ea typeface="Cambria Math" panose="02040503050406030204" pitchFamily="18" charset="0"/>
                            <a:cs typeface="Codec Pro"/>
                            <a:sym typeface="Codec Pro"/>
                          </a:rPr>
                        </m:ctrlPr>
                      </m:dPr>
                      <m:e>
                        <m:r>
                          <a:rPr lang="en-US" sz="2400" i="1">
                            <a:solidFill>
                              <a:schemeClr val="bg1"/>
                            </a:solidFill>
                            <a:latin typeface="Cambria Math" panose="02040503050406030204" pitchFamily="18" charset="0"/>
                            <a:ea typeface="Cambria Math" panose="02040503050406030204" pitchFamily="18" charset="0"/>
                            <a:cs typeface="Codec Pro"/>
                            <a:sym typeface="Codec Pro"/>
                          </a:rPr>
                          <m:t>𝑠</m:t>
                        </m:r>
                        <m:r>
                          <a:rPr lang="en-US" sz="2400" i="1">
                            <a:solidFill>
                              <a:schemeClr val="bg1"/>
                            </a:solidFill>
                            <a:latin typeface="Cambria Math" panose="02040503050406030204" pitchFamily="18" charset="0"/>
                            <a:ea typeface="Cambria Math" panose="02040503050406030204" pitchFamily="18" charset="0"/>
                            <a:cs typeface="Codec Pro"/>
                            <a:sym typeface="Codec Pro"/>
                          </a:rPr>
                          <m:t>,</m:t>
                        </m:r>
                        <m:r>
                          <a:rPr lang="en-US" sz="2400" i="1">
                            <a:solidFill>
                              <a:schemeClr val="bg1"/>
                            </a:solidFill>
                            <a:latin typeface="Cambria Math" panose="02040503050406030204" pitchFamily="18" charset="0"/>
                            <a:ea typeface="Cambria Math" panose="02040503050406030204" pitchFamily="18" charset="0"/>
                            <a:cs typeface="Codec Pro"/>
                            <a:sym typeface="Codec Pro"/>
                          </a:rPr>
                          <m:t>𝑎</m:t>
                        </m:r>
                      </m:e>
                    </m:d>
                  </m:oMath>
                </a14:m>
                <a:r>
                  <a:rPr lang="en-US" sz="2400" dirty="0">
                    <a:solidFill>
                      <a:schemeClr val="bg1"/>
                    </a:solidFill>
                    <a:latin typeface="Codec Pro"/>
                    <a:ea typeface="Codec Pro"/>
                    <a:cs typeface="Codec Pro"/>
                    <a:sym typeface="Codec Pro"/>
                  </a:rPr>
                  <a:t>.</a:t>
                </a:r>
              </a:p>
              <a:p>
                <a:pPr marL="342900" indent="-342900" algn="l">
                  <a:lnSpc>
                    <a:spcPts val="2879"/>
                  </a:lnSpc>
                  <a:buFont typeface="Arial" panose="020B0604020202020204" pitchFamily="34" charset="0"/>
                  <a:buChar char="•"/>
                </a:pPr>
                <a:endParaRPr lang="en-US" sz="2400" b="1" dirty="0">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dirty="0">
                    <a:solidFill>
                      <a:srgbClr val="92D050"/>
                    </a:solidFill>
                    <a:latin typeface="Codec Pro"/>
                    <a:ea typeface="Codec Pro"/>
                    <a:cs typeface="Codec Pro"/>
                    <a:sym typeface="Codec Pro"/>
                  </a:rPr>
                  <a:t>Learning Update:</a:t>
                </a:r>
              </a:p>
              <a:p>
                <a:pPr marL="342900" indent="-342900" algn="l">
                  <a:lnSpc>
                    <a:spcPts val="2879"/>
                  </a:lnSpc>
                  <a:buFont typeface="Arial" panose="020B0604020202020204" pitchFamily="34" charset="0"/>
                  <a:buChar char="•"/>
                </a:pPr>
                <a:r>
                  <a:rPr lang="en-US" sz="2400" dirty="0">
                    <a:solidFill>
                      <a:schemeClr val="bg1"/>
                    </a:solidFill>
                    <a:latin typeface="Codec Pro"/>
                    <a:ea typeface="Codec Pro"/>
                    <a:cs typeface="Codec Pro"/>
                    <a:sym typeface="Codec Pro"/>
                  </a:rPr>
                  <a:t>Adjust the parameters </a:t>
                </a:r>
                <a:r>
                  <a:rPr lang="el-GR" sz="2400" dirty="0">
                    <a:solidFill>
                      <a:schemeClr val="bg1"/>
                    </a:solidFill>
                    <a:latin typeface="Codec Pro"/>
                    <a:ea typeface="Codec Pro"/>
                    <a:cs typeface="Codec Pro"/>
                    <a:sym typeface="Codec Pro"/>
                  </a:rPr>
                  <a:t>θ </a:t>
                </a:r>
                <a:r>
                  <a:rPr lang="en-US" sz="2400" dirty="0">
                    <a:solidFill>
                      <a:schemeClr val="bg1"/>
                    </a:solidFill>
                    <a:latin typeface="Codec Pro"/>
                    <a:ea typeface="Codec Pro"/>
                    <a:cs typeface="Codec Pro"/>
                    <a:sym typeface="Codec Pro"/>
                  </a:rPr>
                  <a:t>to reduce                                      (reduce the gap between the model's predictions and the desired outcomes.)</a:t>
                </a:r>
              </a:p>
              <a:p>
                <a:pPr marL="342900" indent="-342900" algn="l">
                  <a:lnSpc>
                    <a:spcPts val="2879"/>
                  </a:lnSpc>
                  <a:buFont typeface="Arial" panose="020B0604020202020204" pitchFamily="34" charset="0"/>
                  <a:buChar char="•"/>
                </a:pPr>
                <a:endParaRPr lang="en-US" sz="2400" b="1" dirty="0">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dirty="0">
                    <a:solidFill>
                      <a:srgbClr val="92D050"/>
                    </a:solidFill>
                    <a:latin typeface="Codec Pro"/>
                    <a:ea typeface="Codec Pro"/>
                    <a:cs typeface="Codec Pro"/>
                    <a:sym typeface="Codec Pro"/>
                  </a:rPr>
                  <a:t>Benefits:</a:t>
                </a:r>
              </a:p>
              <a:p>
                <a:pPr marL="342900" indent="-342900" algn="l">
                  <a:lnSpc>
                    <a:spcPts val="2879"/>
                  </a:lnSpc>
                  <a:buFont typeface="Arial" panose="020B0604020202020204" pitchFamily="34" charset="0"/>
                  <a:buChar char="•"/>
                </a:pPr>
                <a:r>
                  <a:rPr lang="en-US" sz="2400" dirty="0">
                    <a:solidFill>
                      <a:schemeClr val="bg1"/>
                    </a:solidFill>
                    <a:latin typeface="Codec Pro"/>
                    <a:ea typeface="Codec Pro"/>
                    <a:cs typeface="Codec Pro"/>
                    <a:sym typeface="Codec Pro"/>
                  </a:rPr>
                  <a:t>Leads to stable and convergent learning algorithms.</a:t>
                </a:r>
              </a:p>
              <a:p>
                <a:pPr marL="342900" indent="-342900" algn="l">
                  <a:lnSpc>
                    <a:spcPts val="2879"/>
                  </a:lnSpc>
                  <a:buFont typeface="Arial" panose="020B0604020202020204" pitchFamily="34" charset="0"/>
                  <a:buChar char="•"/>
                </a:pPr>
                <a:r>
                  <a:rPr lang="en-US" sz="2400" dirty="0">
                    <a:solidFill>
                      <a:schemeClr val="bg1"/>
                    </a:solidFill>
                    <a:latin typeface="Codec Pro"/>
                    <a:ea typeface="Codec Pro"/>
                    <a:cs typeface="Codec Pro"/>
                    <a:sym typeface="Codec Pro"/>
                  </a:rPr>
                  <a:t>Captures the shape and spread of the distribution</a:t>
                </a:r>
              </a:p>
            </p:txBody>
          </p:sp>
        </mc:Choice>
        <mc:Fallback xmlns="">
          <p:sp>
            <p:nvSpPr>
              <p:cNvPr id="13" name="TextBox 13">
                <a:extLst>
                  <a:ext uri="{FF2B5EF4-FFF2-40B4-BE49-F238E27FC236}">
                    <a16:creationId xmlns:a16="http://schemas.microsoft.com/office/drawing/2014/main" id="{E90E1FE4-945A-5957-CFDE-6453681292D6}"/>
                  </a:ext>
                </a:extLst>
              </p:cNvPr>
              <p:cNvSpPr txBox="1">
                <a:spLocks noRot="1" noChangeAspect="1" noMove="1" noResize="1" noEditPoints="1" noAdjustHandles="1" noChangeArrowheads="1" noChangeShapeType="1" noTextEdit="1"/>
              </p:cNvSpPr>
              <p:nvPr/>
            </p:nvSpPr>
            <p:spPr>
              <a:xfrm>
                <a:off x="1718755" y="3223480"/>
                <a:ext cx="13754191" cy="4071114"/>
              </a:xfrm>
              <a:prstGeom prst="rect">
                <a:avLst/>
              </a:prstGeom>
              <a:blipFill>
                <a:blip r:embed="rId6"/>
                <a:stretch>
                  <a:fillRect l="-1285" t="-2695" r="-1152" b="-3593"/>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F7EF6BF4-84A1-2360-E244-17ED095B8EF7}"/>
              </a:ext>
            </a:extLst>
          </p:cNvPr>
          <p:cNvPicPr>
            <a:picLocks noChangeAspect="1"/>
          </p:cNvPicPr>
          <p:nvPr>
            <p:custDataLst>
              <p:tags r:id="rId1"/>
            </p:custDataLst>
          </p:nvPr>
        </p:nvPicPr>
        <p:blipFill>
          <a:blip r:embed="rId7">
            <a:lum bright="70000" contrast="-70000"/>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58296" y="5143500"/>
            <a:ext cx="2883959" cy="290649"/>
          </a:xfrm>
          <a:prstGeom prst="rect">
            <a:avLst/>
          </a:prstGeom>
        </p:spPr>
      </p:pic>
    </p:spTree>
    <p:extLst>
      <p:ext uri="{BB962C8B-B14F-4D97-AF65-F5344CB8AC3E}">
        <p14:creationId xmlns:p14="http://schemas.microsoft.com/office/powerpoint/2010/main" val="189168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51B78E01-A687-6B19-27EA-3E83B07A139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0FBA2A1-94A8-38C2-BFF6-7665004D6E83}"/>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4"/>
            <a:stretch>
              <a:fillRect/>
            </a:stretch>
          </a:blipFill>
        </p:spPr>
        <p:txBody>
          <a:bodyPr/>
          <a:lstStyle/>
          <a:p>
            <a:endParaRPr lang="en-US"/>
          </a:p>
        </p:txBody>
      </p:sp>
      <p:grpSp>
        <p:nvGrpSpPr>
          <p:cNvPr id="4" name="Group 4">
            <a:extLst>
              <a:ext uri="{FF2B5EF4-FFF2-40B4-BE49-F238E27FC236}">
                <a16:creationId xmlns:a16="http://schemas.microsoft.com/office/drawing/2014/main" id="{9415CB6D-D46E-BFAC-4AB4-1DFAD5FC0FB4}"/>
              </a:ext>
            </a:extLst>
          </p:cNvPr>
          <p:cNvGrpSpPr/>
          <p:nvPr/>
        </p:nvGrpSpPr>
        <p:grpSpPr>
          <a:xfrm>
            <a:off x="1033182" y="2305071"/>
            <a:ext cx="15582900" cy="6065663"/>
            <a:chOff x="0" y="0"/>
            <a:chExt cx="2036673" cy="1597541"/>
          </a:xfrm>
        </p:grpSpPr>
        <p:sp>
          <p:nvSpPr>
            <p:cNvPr id="5" name="Freeform 5">
              <a:extLst>
                <a:ext uri="{FF2B5EF4-FFF2-40B4-BE49-F238E27FC236}">
                  <a16:creationId xmlns:a16="http://schemas.microsoft.com/office/drawing/2014/main" id="{85662977-19D3-F2A8-5DD1-0B9D573EA548}"/>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BCE10AFE-8E68-6664-FD0D-848DEC791CF9}"/>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3BEF1086-81B2-E417-79FF-08A50BD3F11C}"/>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Policy in Distributional RL</a:t>
            </a:r>
          </a:p>
        </p:txBody>
      </p:sp>
      <mc:AlternateContent xmlns:mc="http://schemas.openxmlformats.org/markup-compatibility/2006" xmlns:a14="http://schemas.microsoft.com/office/drawing/2010/main">
        <mc:Choice Requires="a14">
          <p:sp>
            <p:nvSpPr>
              <p:cNvPr id="13" name="TextBox 13">
                <a:extLst>
                  <a:ext uri="{FF2B5EF4-FFF2-40B4-BE49-F238E27FC236}">
                    <a16:creationId xmlns:a16="http://schemas.microsoft.com/office/drawing/2014/main" id="{4EBDBBF2-C380-0202-9648-499330D8C669}"/>
                  </a:ext>
                </a:extLst>
              </p:cNvPr>
              <p:cNvSpPr txBox="1"/>
              <p:nvPr/>
            </p:nvSpPr>
            <p:spPr>
              <a:xfrm>
                <a:off x="1671918" y="3631298"/>
                <a:ext cx="13754191" cy="3699218"/>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400" b="1" dirty="0">
                    <a:solidFill>
                      <a:srgbClr val="92D050"/>
                    </a:solidFill>
                    <a:latin typeface="Codec Pro"/>
                    <a:ea typeface="Codec Pro"/>
                    <a:cs typeface="Codec Pro"/>
                    <a:sym typeface="Codec Pro"/>
                  </a:rPr>
                  <a:t>Action Selection:</a:t>
                </a:r>
              </a:p>
              <a:p>
                <a:pPr marL="342900" indent="-342900">
                  <a:lnSpc>
                    <a:spcPts val="2879"/>
                  </a:lnSpc>
                  <a:buFont typeface="Arial" panose="020B0604020202020204" pitchFamily="34" charset="0"/>
                  <a:buChar char="•"/>
                </a:pPr>
                <a:r>
                  <a:rPr lang="en-US" sz="2400" dirty="0">
                    <a:solidFill>
                      <a:schemeClr val="bg1"/>
                    </a:solidFill>
                    <a:latin typeface="Codec Pro"/>
                    <a:ea typeface="Codec Pro"/>
                    <a:cs typeface="Codec Pro"/>
                    <a:sym typeface="Codec Pro"/>
                  </a:rPr>
                  <a:t>The policy is derived from the learned value distribution </a:t>
                </a:r>
                <a14:m>
                  <m:oMath xmlns:m="http://schemas.openxmlformats.org/officeDocument/2006/math">
                    <m:sSub>
                      <m:sSubPr>
                        <m:ctrlPr>
                          <a:rPr lang="en-US" sz="2400" b="0" i="1" smtClean="0">
                            <a:solidFill>
                              <a:schemeClr val="bg1"/>
                            </a:solidFill>
                            <a:latin typeface="Cambria Math" panose="02040503050406030204" pitchFamily="18" charset="0"/>
                            <a:ea typeface="Codec Pro"/>
                            <a:cs typeface="Codec Pro"/>
                            <a:sym typeface="Codec Pro"/>
                          </a:rPr>
                        </m:ctrlPr>
                      </m:sSubPr>
                      <m:e>
                        <m:r>
                          <a:rPr lang="en-US" sz="2400" b="0" i="1" smtClean="0">
                            <a:solidFill>
                              <a:schemeClr val="bg1"/>
                            </a:solidFill>
                            <a:latin typeface="Cambria Math" panose="02040503050406030204" pitchFamily="18" charset="0"/>
                            <a:ea typeface="Codec Pro"/>
                            <a:cs typeface="Codec Pro"/>
                            <a:sym typeface="Codec Pro"/>
                          </a:rPr>
                          <m:t>𝑍</m:t>
                        </m:r>
                      </m:e>
                      <m:sub>
                        <m:r>
                          <a:rPr lang="en-US" sz="2400" b="0" i="1" smtClean="0">
                            <a:solidFill>
                              <a:schemeClr val="bg1"/>
                            </a:solidFill>
                            <a:latin typeface="Cambria Math" panose="02040503050406030204" pitchFamily="18" charset="0"/>
                            <a:ea typeface="Cambria Math" panose="02040503050406030204" pitchFamily="18" charset="0"/>
                            <a:cs typeface="Codec Pro"/>
                            <a:sym typeface="Codec Pro"/>
                          </a:rPr>
                          <m:t>𝜃</m:t>
                        </m:r>
                      </m:sub>
                    </m:sSub>
                    <m:d>
                      <m:dPr>
                        <m:ctrlPr>
                          <a:rPr lang="en-US" sz="2400" b="0" i="1" smtClean="0">
                            <a:solidFill>
                              <a:schemeClr val="bg1"/>
                            </a:solidFill>
                            <a:latin typeface="Cambria Math" panose="02040503050406030204" pitchFamily="18" charset="0"/>
                            <a:ea typeface="Cambria Math" panose="02040503050406030204" pitchFamily="18" charset="0"/>
                            <a:cs typeface="Codec Pro"/>
                            <a:sym typeface="Codec Pro"/>
                          </a:rPr>
                        </m:ctrlPr>
                      </m:dPr>
                      <m:e>
                        <m:r>
                          <a:rPr lang="en-US" sz="2400" b="0" i="1" smtClean="0">
                            <a:solidFill>
                              <a:schemeClr val="bg1"/>
                            </a:solidFill>
                            <a:latin typeface="Cambria Math" panose="02040503050406030204" pitchFamily="18" charset="0"/>
                            <a:ea typeface="Cambria Math" panose="02040503050406030204" pitchFamily="18" charset="0"/>
                            <a:cs typeface="Codec Pro"/>
                            <a:sym typeface="Codec Pro"/>
                          </a:rPr>
                          <m:t>𝑠</m:t>
                        </m:r>
                        <m:r>
                          <a:rPr lang="en-US" sz="2400" b="0" i="1" smtClean="0">
                            <a:solidFill>
                              <a:schemeClr val="bg1"/>
                            </a:solidFill>
                            <a:latin typeface="Cambria Math" panose="02040503050406030204" pitchFamily="18" charset="0"/>
                            <a:ea typeface="Cambria Math" panose="02040503050406030204" pitchFamily="18" charset="0"/>
                            <a:cs typeface="Codec Pro"/>
                            <a:sym typeface="Codec Pro"/>
                          </a:rPr>
                          <m:t>,</m:t>
                        </m:r>
                        <m:r>
                          <a:rPr lang="en-US" sz="2400" b="0" i="1" smtClean="0">
                            <a:solidFill>
                              <a:schemeClr val="bg1"/>
                            </a:solidFill>
                            <a:latin typeface="Cambria Math" panose="02040503050406030204" pitchFamily="18" charset="0"/>
                            <a:ea typeface="Cambria Math" panose="02040503050406030204" pitchFamily="18" charset="0"/>
                            <a:cs typeface="Codec Pro"/>
                            <a:sym typeface="Codec Pro"/>
                          </a:rPr>
                          <m:t>𝑎</m:t>
                        </m:r>
                      </m:e>
                    </m:d>
                    <m:r>
                      <a:rPr lang="en-US" sz="2400" b="0" i="0" smtClean="0">
                        <a:solidFill>
                          <a:schemeClr val="bg1"/>
                        </a:solidFill>
                        <a:latin typeface="Cambria Math" panose="02040503050406030204" pitchFamily="18" charset="0"/>
                        <a:ea typeface="Cambria Math" panose="02040503050406030204" pitchFamily="18" charset="0"/>
                        <a:cs typeface="Codec Pro"/>
                        <a:sym typeface="Codec Pro"/>
                      </a:rPr>
                      <m:t> </m:t>
                    </m:r>
                  </m:oMath>
                </a14:m>
                <a:r>
                  <a:rPr lang="en-US" sz="2400" dirty="0">
                    <a:solidFill>
                      <a:schemeClr val="bg1"/>
                    </a:solidFill>
                    <a:latin typeface="Codec Pro"/>
                    <a:ea typeface="Codec Pro"/>
                    <a:cs typeface="Codec Pro"/>
                    <a:sym typeface="Codec Pro"/>
                  </a:rPr>
                  <a:t>by choosing the action 𝑎 that </a:t>
                </a:r>
                <a:r>
                  <a:rPr lang="en-US" sz="2400">
                    <a:solidFill>
                      <a:schemeClr val="bg1"/>
                    </a:solidFill>
                    <a:latin typeface="Codec Pro"/>
                    <a:ea typeface="Codec Pro"/>
                    <a:cs typeface="Codec Pro"/>
                    <a:sym typeface="Codec Pro"/>
                  </a:rPr>
                  <a:t>aligns with the desired strategy, such as maximizing </a:t>
                </a:r>
                <a:r>
                  <a:rPr lang="en-US" sz="2400" dirty="0">
                    <a:solidFill>
                      <a:schemeClr val="bg1"/>
                    </a:solidFill>
                    <a:latin typeface="Codec Pro"/>
                    <a:ea typeface="Codec Pro"/>
                    <a:cs typeface="Codec Pro"/>
                    <a:sym typeface="Codec Pro"/>
                  </a:rPr>
                  <a:t>the expected return or </a:t>
                </a:r>
                <a:r>
                  <a:rPr lang="en-US" sz="2400">
                    <a:solidFill>
                      <a:schemeClr val="bg1"/>
                    </a:solidFill>
                    <a:latin typeface="Codec Pro"/>
                    <a:ea typeface="Codec Pro"/>
                    <a:cs typeface="Codec Pro"/>
                    <a:sym typeface="Codec Pro"/>
                  </a:rPr>
                  <a:t>considering risk-aware </a:t>
                </a:r>
                <a:r>
                  <a:rPr lang="en-US" sz="2400" dirty="0">
                    <a:solidFill>
                      <a:schemeClr val="bg1"/>
                    </a:solidFill>
                    <a:latin typeface="Codec Pro"/>
                    <a:ea typeface="Codec Pro"/>
                    <a:cs typeface="Codec Pro"/>
                    <a:sym typeface="Codec Pro"/>
                  </a:rPr>
                  <a:t>metrics.</a:t>
                </a:r>
                <a:endParaRPr lang="en-US" sz="2400">
                  <a:solidFill>
                    <a:schemeClr val="bg1"/>
                  </a:solidFill>
                  <a:latin typeface="Codec Pro"/>
                  <a:ea typeface="Codec Pro"/>
                  <a:cs typeface="Codec Pro"/>
                  <a:sym typeface="Codec Pro"/>
                </a:endParaRPr>
              </a:p>
              <a:p>
                <a:pPr marL="342900" indent="-342900">
                  <a:lnSpc>
                    <a:spcPts val="2879"/>
                  </a:lnSpc>
                  <a:buFont typeface="Arial" panose="020B0604020202020204" pitchFamily="34" charset="0"/>
                  <a:buChar char="•"/>
                </a:pPr>
                <a:endParaRPr lang="en-US" sz="24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dirty="0">
                    <a:solidFill>
                      <a:srgbClr val="92D050"/>
                    </a:solidFill>
                    <a:latin typeface="Codec Pro"/>
                    <a:ea typeface="Codec Pro"/>
                    <a:cs typeface="Codec Pro"/>
                    <a:sym typeface="Codec Pro"/>
                  </a:rPr>
                  <a:t>Risk Sensitivity:</a:t>
                </a:r>
              </a:p>
              <a:p>
                <a:pPr algn="l">
                  <a:lnSpc>
                    <a:spcPts val="2879"/>
                  </a:lnSpc>
                </a:pPr>
                <a:r>
                  <a:rPr lang="en-US" sz="2400" dirty="0">
                    <a:solidFill>
                      <a:schemeClr val="bg1"/>
                    </a:solidFill>
                    <a:latin typeface="Codec Pro"/>
                    <a:ea typeface="Codec Pro"/>
                    <a:cs typeface="Codec Pro"/>
                    <a:sym typeface="Codec Pro"/>
                  </a:rPr>
                  <a:t>Distributional RL </a:t>
                </a:r>
                <a:r>
                  <a:rPr lang="en-US" sz="2400">
                    <a:solidFill>
                      <a:schemeClr val="bg1"/>
                    </a:solidFill>
                    <a:latin typeface="Codec Pro"/>
                    <a:ea typeface="Codec Pro"/>
                    <a:cs typeface="Codec Pro"/>
                    <a:sym typeface="Codec Pro"/>
                  </a:rPr>
                  <a:t>allows </a:t>
                </a:r>
                <a:r>
                  <a:rPr lang="en-US" sz="2400" dirty="0">
                    <a:solidFill>
                      <a:schemeClr val="bg1"/>
                    </a:solidFill>
                    <a:latin typeface="Codec Pro"/>
                    <a:ea typeface="Codec Pro"/>
                    <a:cs typeface="Codec Pro"/>
                    <a:sym typeface="Codec Pro"/>
                  </a:rPr>
                  <a:t>for </a:t>
                </a:r>
                <a:r>
                  <a:rPr lang="en-US" sz="2400">
                    <a:solidFill>
                      <a:schemeClr val="bg1"/>
                    </a:solidFill>
                    <a:latin typeface="Codec Pro"/>
                    <a:ea typeface="Codec Pro"/>
                    <a:cs typeface="Codec Pro"/>
                    <a:sym typeface="Codec Pro"/>
                  </a:rPr>
                  <a:t>balancing </a:t>
                </a:r>
                <a:r>
                  <a:rPr lang="en-US" sz="2400" dirty="0">
                    <a:solidFill>
                      <a:schemeClr val="bg1"/>
                    </a:solidFill>
                    <a:latin typeface="Codec Pro"/>
                    <a:ea typeface="Codec Pro"/>
                    <a:cs typeface="Codec Pro"/>
                    <a:sym typeface="Codec Pro"/>
                  </a:rPr>
                  <a:t>risk </a:t>
                </a:r>
                <a:r>
                  <a:rPr lang="en-US" sz="2400">
                    <a:solidFill>
                      <a:schemeClr val="bg1"/>
                    </a:solidFill>
                    <a:latin typeface="Codec Pro"/>
                    <a:ea typeface="Codec Pro"/>
                    <a:cs typeface="Codec Pro"/>
                    <a:sym typeface="Codec Pro"/>
                  </a:rPr>
                  <a:t>and reward:</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Risk-averse</a:t>
                </a:r>
                <a:r>
                  <a:rPr lang="en-US" sz="2400" dirty="0">
                    <a:solidFill>
                      <a:schemeClr val="bg1"/>
                    </a:solidFill>
                    <a:latin typeface="Codec Pro"/>
                    <a:ea typeface="Codec Pro"/>
                    <a:cs typeface="Codec Pro"/>
                    <a:sym typeface="Codec Pro"/>
                  </a:rPr>
                  <a:t>:</a:t>
                </a:r>
                <a:r>
                  <a:rPr lang="en-US" sz="2400">
                    <a:solidFill>
                      <a:schemeClr val="bg1"/>
                    </a:solidFill>
                    <a:latin typeface="Codec Pro"/>
                    <a:ea typeface="Codec Pro"/>
                    <a:cs typeface="Codec Pro"/>
                    <a:sym typeface="Codec Pro"/>
                  </a:rPr>
                  <a:t> Prioritize actions with lower variability.</a:t>
                </a:r>
                <a:endParaRPr lang="en-US" sz="2400" dirty="0">
                  <a:solidFill>
                    <a:schemeClr val="bg1"/>
                  </a:solidFill>
                  <a:latin typeface="Codec Pro"/>
                  <a:ea typeface="Codec Pro"/>
                  <a:cs typeface="Codec Pro"/>
                  <a:sym typeface="Codec Pro"/>
                </a:endParaRP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Risk-seeking: Favor actions with higher potential gains despite higher risk.</a:t>
                </a:r>
                <a:endParaRPr lang="en-US" sz="2400" dirty="0">
                  <a:solidFill>
                    <a:schemeClr val="bg1"/>
                  </a:solidFill>
                  <a:latin typeface="Codec Pro"/>
                  <a:ea typeface="Codec Pro"/>
                  <a:cs typeface="Codec Pro"/>
                  <a:sym typeface="Codec Pro"/>
                </a:endParaRPr>
              </a:p>
              <a:p>
                <a:pPr marL="342900" indent="-342900" algn="l">
                  <a:lnSpc>
                    <a:spcPts val="2879"/>
                  </a:lnSpc>
                  <a:buFont typeface="Arial" panose="020B0604020202020204" pitchFamily="34" charset="0"/>
                  <a:buChar char="•"/>
                </a:pPr>
                <a:endParaRPr lang="en-US" sz="2400" b="1">
                  <a:solidFill>
                    <a:srgbClr val="92D050"/>
                  </a:solidFill>
                  <a:latin typeface="Codec Pro"/>
                  <a:ea typeface="Codec Pro"/>
                  <a:cs typeface="Codec Pro"/>
                  <a:sym typeface="Codec Pro"/>
                </a:endParaRPr>
              </a:p>
            </p:txBody>
          </p:sp>
        </mc:Choice>
        <mc:Fallback xmlns="">
          <p:sp>
            <p:nvSpPr>
              <p:cNvPr id="13" name="TextBox 13">
                <a:extLst>
                  <a:ext uri="{FF2B5EF4-FFF2-40B4-BE49-F238E27FC236}">
                    <a16:creationId xmlns:a16="http://schemas.microsoft.com/office/drawing/2014/main" id="{4EBDBBF2-C380-0202-9648-499330D8C669}"/>
                  </a:ext>
                </a:extLst>
              </p:cNvPr>
              <p:cNvSpPr txBox="1">
                <a:spLocks noRot="1" noChangeAspect="1" noMove="1" noResize="1" noEditPoints="1" noAdjustHandles="1" noChangeArrowheads="1" noChangeShapeType="1" noTextEdit="1"/>
              </p:cNvSpPr>
              <p:nvPr/>
            </p:nvSpPr>
            <p:spPr>
              <a:xfrm>
                <a:off x="1671918" y="3631298"/>
                <a:ext cx="13754191" cy="3699218"/>
              </a:xfrm>
              <a:prstGeom prst="rect">
                <a:avLst/>
              </a:prstGeom>
              <a:blipFill>
                <a:blip r:embed="rId5"/>
                <a:stretch>
                  <a:fillRect l="-1329" t="-2965" r="-1684"/>
                </a:stretch>
              </a:blipFill>
            </p:spPr>
            <p:txBody>
              <a:bodyPr/>
              <a:lstStyle/>
              <a:p>
                <a:r>
                  <a:rPr lang="en-US">
                    <a:noFill/>
                  </a:rPr>
                  <a:t> </a:t>
                </a:r>
              </a:p>
            </p:txBody>
          </p:sp>
        </mc:Fallback>
      </mc:AlternateContent>
      <p:sp>
        <p:nvSpPr>
          <p:cNvPr id="8" name="Freeform 2">
            <a:extLst>
              <a:ext uri="{FF2B5EF4-FFF2-40B4-BE49-F238E27FC236}">
                <a16:creationId xmlns:a16="http://schemas.microsoft.com/office/drawing/2014/main" id="{2A4F81E3-7AD4-C73A-B3E5-38A64840AC88}"/>
              </a:ext>
            </a:extLst>
          </p:cNvPr>
          <p:cNvSpPr/>
          <p:nvPr/>
        </p:nvSpPr>
        <p:spPr>
          <a:xfrm>
            <a:off x="13411200" y="-3230040"/>
            <a:ext cx="6931681" cy="6186525"/>
          </a:xfrm>
          <a:custGeom>
            <a:avLst/>
            <a:gdLst/>
            <a:ahLst/>
            <a:cxnLst/>
            <a:rect l="l" t="t" r="r" b="b"/>
            <a:pathLst>
              <a:path w="6931681" h="6186525">
                <a:moveTo>
                  <a:pt x="0" y="0"/>
                </a:moveTo>
                <a:lnTo>
                  <a:pt x="6931681" y="0"/>
                </a:lnTo>
                <a:lnTo>
                  <a:pt x="6931681" y="6186526"/>
                </a:lnTo>
                <a:lnTo>
                  <a:pt x="0" y="61865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2330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1372EFC8-2294-2A43-3F16-B346389894E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668A1B3-2E25-7EB7-A782-786B7183D103}"/>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4"/>
            <a:stretch>
              <a:fillRect/>
            </a:stretch>
          </a:blipFill>
        </p:spPr>
        <p:txBody>
          <a:bodyPr/>
          <a:lstStyle/>
          <a:p>
            <a:endParaRPr lang="en-US"/>
          </a:p>
        </p:txBody>
      </p:sp>
      <p:grpSp>
        <p:nvGrpSpPr>
          <p:cNvPr id="4" name="Group 4">
            <a:extLst>
              <a:ext uri="{FF2B5EF4-FFF2-40B4-BE49-F238E27FC236}">
                <a16:creationId xmlns:a16="http://schemas.microsoft.com/office/drawing/2014/main" id="{10886807-9B5B-199D-A65D-19C20B9C8DE1}"/>
              </a:ext>
            </a:extLst>
          </p:cNvPr>
          <p:cNvGrpSpPr/>
          <p:nvPr/>
        </p:nvGrpSpPr>
        <p:grpSpPr>
          <a:xfrm>
            <a:off x="1190344" y="2110668"/>
            <a:ext cx="15582900" cy="6065663"/>
            <a:chOff x="0" y="0"/>
            <a:chExt cx="2036673" cy="1597541"/>
          </a:xfrm>
        </p:grpSpPr>
        <p:sp>
          <p:nvSpPr>
            <p:cNvPr id="5" name="Freeform 5">
              <a:extLst>
                <a:ext uri="{FF2B5EF4-FFF2-40B4-BE49-F238E27FC236}">
                  <a16:creationId xmlns:a16="http://schemas.microsoft.com/office/drawing/2014/main" id="{71CDC1B0-B7E1-8E1C-C177-F9881FCC898D}"/>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41D83CFD-7F58-8B26-65EA-73FDA66C6BC8}"/>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D4A45D1E-FCBF-8145-CB77-A3AF3176517B}"/>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Policy in Distributional RL</a:t>
            </a:r>
          </a:p>
        </p:txBody>
      </p:sp>
      <p:sp>
        <p:nvSpPr>
          <p:cNvPr id="13" name="TextBox 13">
            <a:extLst>
              <a:ext uri="{FF2B5EF4-FFF2-40B4-BE49-F238E27FC236}">
                <a16:creationId xmlns:a16="http://schemas.microsoft.com/office/drawing/2014/main" id="{FEC5A3D8-D3D6-49B3-A6E5-29FF36A42EF1}"/>
              </a:ext>
            </a:extLst>
          </p:cNvPr>
          <p:cNvSpPr txBox="1"/>
          <p:nvPr/>
        </p:nvSpPr>
        <p:spPr>
          <a:xfrm>
            <a:off x="1671918" y="2440726"/>
            <a:ext cx="13754191" cy="5558701"/>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Policy Extraction:</a:t>
            </a:r>
          </a:p>
          <a:p>
            <a:pPr marL="342900" indent="-342900">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Once the value distributions are updated, the policy is computed using:</a:t>
            </a:r>
          </a:p>
          <a:p>
            <a:pPr marL="342900" indent="-342900">
              <a:lnSpc>
                <a:spcPts val="2879"/>
              </a:lnSpc>
              <a:buFont typeface="Courier New" panose="02070309020205020404" pitchFamily="49" charset="0"/>
              <a:buChar char="o"/>
            </a:pPr>
            <a:endParaRPr lang="en-US" sz="2400">
              <a:solidFill>
                <a:schemeClr val="bg1"/>
              </a:solidFill>
              <a:latin typeface="Codec Pro"/>
              <a:ea typeface="Codec Pro"/>
              <a:cs typeface="Codec Pro"/>
              <a:sym typeface="Codec Pro"/>
            </a:endParaRPr>
          </a:p>
          <a:p>
            <a:pPr marL="342900" indent="-342900">
              <a:lnSpc>
                <a:spcPts val="2879"/>
              </a:lnSpc>
              <a:buFont typeface="Courier New" panose="02070309020205020404" pitchFamily="49" charset="0"/>
              <a:buChar char="o"/>
            </a:pPr>
            <a:endParaRPr lang="en-US" sz="2400">
              <a:solidFill>
                <a:schemeClr val="bg1"/>
              </a:solidFill>
              <a:latin typeface="Codec Pro"/>
              <a:ea typeface="Codec Pro"/>
              <a:cs typeface="Codec Pro"/>
              <a:sym typeface="Codec Pro"/>
            </a:endParaRPr>
          </a:p>
          <a:p>
            <a:pPr marL="342900" indent="-342900">
              <a:lnSpc>
                <a:spcPts val="2879"/>
              </a:lnSpc>
              <a:buFont typeface="Courier New" panose="02070309020205020404" pitchFamily="49" charset="0"/>
              <a:buChar char="o"/>
            </a:pPr>
            <a:endParaRPr lang="en-US" sz="2400">
              <a:solidFill>
                <a:schemeClr val="bg1"/>
              </a:solidFill>
              <a:latin typeface="Codec Pro"/>
              <a:ea typeface="Codec Pro"/>
              <a:cs typeface="Codec Pro"/>
              <a:sym typeface="Codec Pro"/>
            </a:endParaRPr>
          </a:p>
          <a:p>
            <a:pPr marL="342900" indent="-342900">
              <a:lnSpc>
                <a:spcPts val="2879"/>
              </a:lnSpc>
              <a:buFont typeface="Courier New" panose="02070309020205020404" pitchFamily="49" charset="0"/>
              <a:buChar char="o"/>
            </a:pPr>
            <a:endParaRPr lang="en-US" sz="2400">
              <a:solidFill>
                <a:schemeClr val="bg1"/>
              </a:solidFill>
              <a:latin typeface="Codec Pro"/>
              <a:ea typeface="Codec Pro"/>
              <a:cs typeface="Codec Pro"/>
              <a:sym typeface="Codec Pro"/>
            </a:endParaRPr>
          </a:p>
          <a:p>
            <a:pPr marL="342900" indent="-342900">
              <a:lnSpc>
                <a:spcPts val="2879"/>
              </a:lnSpc>
              <a:buFont typeface="Courier New" panose="02070309020205020404" pitchFamily="49" charset="0"/>
              <a:buChar char="o"/>
            </a:pPr>
            <a:endParaRPr lang="en-US" sz="2400">
              <a:solidFill>
                <a:schemeClr val="bg1"/>
              </a:solidFill>
              <a:latin typeface="Codec Pro"/>
              <a:ea typeface="Codec Pro"/>
              <a:cs typeface="Codec Pro"/>
              <a:sym typeface="Codec Pro"/>
            </a:endParaRPr>
          </a:p>
          <a:p>
            <a:pPr marL="342900" indent="-342900">
              <a:lnSpc>
                <a:spcPts val="2879"/>
              </a:lnSpc>
              <a:buFont typeface="Courier New" panose="02070309020205020404" pitchFamily="49" charset="0"/>
              <a:buChar char="o"/>
            </a:pPr>
            <a:endParaRPr lang="en-US" sz="2400">
              <a:solidFill>
                <a:schemeClr val="bg1"/>
              </a:solidFill>
              <a:latin typeface="Codec Pro"/>
              <a:ea typeface="Codec Pro"/>
              <a:cs typeface="Codec Pro"/>
              <a:sym typeface="Codec Pro"/>
            </a:endParaRPr>
          </a:p>
          <a:p>
            <a:pPr marL="342900" indent="-342900">
              <a:lnSpc>
                <a:spcPts val="2879"/>
              </a:lnSpc>
              <a:buFont typeface="Courier New" panose="02070309020205020404" pitchFamily="49" charset="0"/>
              <a:buChar char="o"/>
            </a:pPr>
            <a:endParaRPr lang="en-US" sz="2400">
              <a:solidFill>
                <a:schemeClr val="bg1"/>
              </a:solidFill>
              <a:latin typeface="Codec Pro"/>
              <a:ea typeface="Codec Pro"/>
              <a:cs typeface="Codec Pro"/>
              <a:sym typeface="Codec Pro"/>
            </a:endParaRPr>
          </a:p>
          <a:p>
            <a:pPr marL="342900" indent="-342900">
              <a:lnSpc>
                <a:spcPts val="2879"/>
              </a:lnSpc>
              <a:buFont typeface="Courier New" panose="02070309020205020404" pitchFamily="49" charset="0"/>
              <a:buChar char="o"/>
            </a:pPr>
            <a:endParaRPr lang="en-US" sz="2400">
              <a:solidFill>
                <a:schemeClr val="bg1"/>
              </a:solidFill>
              <a:latin typeface="Codec Pro"/>
              <a:ea typeface="Codec Pro"/>
              <a:cs typeface="Codec Pro"/>
              <a:sym typeface="Codec Pro"/>
            </a:endParaRPr>
          </a:p>
          <a:p>
            <a:pPr marL="342900" indent="-342900">
              <a:lnSpc>
                <a:spcPts val="2879"/>
              </a:lnSpc>
              <a:buFont typeface="Courier New" panose="02070309020205020404" pitchFamily="49" charset="0"/>
              <a:buChar char="o"/>
            </a:pPr>
            <a:r>
              <a:rPr lang="en-US" sz="2400">
                <a:solidFill>
                  <a:schemeClr val="bg1"/>
                </a:solidFill>
                <a:latin typeface="Codec Pro"/>
                <a:ea typeface="Codec Pro"/>
                <a:cs typeface="Codec Pro"/>
                <a:sym typeface="Codec Pro"/>
              </a:rPr>
              <a:t>This ensures the agent can:</a:t>
            </a:r>
          </a:p>
          <a:p>
            <a:pPr marL="342900" indent="-342900">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Optimize actions based on a tradeoff between expected return and variability.</a:t>
            </a:r>
          </a:p>
          <a:p>
            <a:pPr marL="342900" indent="-342900">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Choose strategies that suit the application, whether focused on safety or high performance.</a:t>
            </a:r>
          </a:p>
          <a:p>
            <a:pPr marL="342900" indent="-342900">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gn="l">
              <a:lnSpc>
                <a:spcPts val="2879"/>
              </a:lnSpc>
              <a:buFont typeface="Arial" panose="020B0604020202020204" pitchFamily="34" charset="0"/>
              <a:buChar char="•"/>
            </a:pPr>
            <a:endParaRPr lang="en-US" sz="2400" b="1">
              <a:solidFill>
                <a:srgbClr val="92D050"/>
              </a:solidFill>
              <a:latin typeface="Codec Pro"/>
              <a:ea typeface="Codec Pro"/>
              <a:cs typeface="Codec Pro"/>
              <a:sym typeface="Codec Pro"/>
            </a:endParaRPr>
          </a:p>
        </p:txBody>
      </p:sp>
      <p:sp>
        <p:nvSpPr>
          <p:cNvPr id="8" name="Freeform 2">
            <a:extLst>
              <a:ext uri="{FF2B5EF4-FFF2-40B4-BE49-F238E27FC236}">
                <a16:creationId xmlns:a16="http://schemas.microsoft.com/office/drawing/2014/main" id="{E5420999-1FEE-4079-ED3A-36B1452EDB58}"/>
              </a:ext>
            </a:extLst>
          </p:cNvPr>
          <p:cNvSpPr/>
          <p:nvPr/>
        </p:nvSpPr>
        <p:spPr>
          <a:xfrm>
            <a:off x="13411200" y="-3230040"/>
            <a:ext cx="6931681" cy="6186525"/>
          </a:xfrm>
          <a:custGeom>
            <a:avLst/>
            <a:gdLst/>
            <a:ahLst/>
            <a:cxnLst/>
            <a:rect l="l" t="t" r="r" b="b"/>
            <a:pathLst>
              <a:path w="6931681" h="6186525">
                <a:moveTo>
                  <a:pt x="0" y="0"/>
                </a:moveTo>
                <a:lnTo>
                  <a:pt x="6931681" y="0"/>
                </a:lnTo>
                <a:lnTo>
                  <a:pt x="6931681" y="6186526"/>
                </a:lnTo>
                <a:lnTo>
                  <a:pt x="0" y="61865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B19841CA-0900-D902-1278-DFC5742BAB67}"/>
              </a:ext>
            </a:extLst>
          </p:cNvPr>
          <p:cNvPicPr>
            <a:picLocks noChangeAspect="1"/>
          </p:cNvPicPr>
          <p:nvPr>
            <p:custDataLst>
              <p:tags r:id="rId1"/>
            </p:custDataLst>
          </p:nvPr>
        </p:nvPicPr>
        <p:blipFill>
          <a:blip r:embed="rId7">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671918" y="3363629"/>
            <a:ext cx="7668768" cy="2277466"/>
          </a:xfrm>
          <a:prstGeom prst="rect">
            <a:avLst/>
          </a:prstGeom>
        </p:spPr>
      </p:pic>
    </p:spTree>
    <p:extLst>
      <p:ext uri="{BB962C8B-B14F-4D97-AF65-F5344CB8AC3E}">
        <p14:creationId xmlns:p14="http://schemas.microsoft.com/office/powerpoint/2010/main" val="31464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04FDAF4C-6A42-C911-6AF2-11EE72088AB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4C14696-445C-3CCD-14E4-ECEF91258359}"/>
              </a:ext>
            </a:extLst>
          </p:cNvPr>
          <p:cNvSpPr/>
          <p:nvPr/>
        </p:nvSpPr>
        <p:spPr>
          <a:xfrm>
            <a:off x="-3200400" y="-7106101"/>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3"/>
            <a:stretch>
              <a:fillRect/>
            </a:stretch>
          </a:blipFill>
        </p:spPr>
        <p:txBody>
          <a:bodyPr/>
          <a:lstStyle/>
          <a:p>
            <a:endParaRPr lang="en-US"/>
          </a:p>
        </p:txBody>
      </p:sp>
      <p:grpSp>
        <p:nvGrpSpPr>
          <p:cNvPr id="4" name="Group 4">
            <a:extLst>
              <a:ext uri="{FF2B5EF4-FFF2-40B4-BE49-F238E27FC236}">
                <a16:creationId xmlns:a16="http://schemas.microsoft.com/office/drawing/2014/main" id="{B5DB4256-4827-FCC2-63EF-FF52EAA67CA4}"/>
              </a:ext>
            </a:extLst>
          </p:cNvPr>
          <p:cNvGrpSpPr/>
          <p:nvPr/>
        </p:nvGrpSpPr>
        <p:grpSpPr>
          <a:xfrm>
            <a:off x="1033182" y="2305071"/>
            <a:ext cx="15582900" cy="6065663"/>
            <a:chOff x="0" y="0"/>
            <a:chExt cx="2036673" cy="1597541"/>
          </a:xfrm>
        </p:grpSpPr>
        <p:sp>
          <p:nvSpPr>
            <p:cNvPr id="5" name="Freeform 5">
              <a:extLst>
                <a:ext uri="{FF2B5EF4-FFF2-40B4-BE49-F238E27FC236}">
                  <a16:creationId xmlns:a16="http://schemas.microsoft.com/office/drawing/2014/main" id="{6CA0CE81-52A3-B79A-AB59-56121951779C}"/>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3500F482-B1AC-0E82-CE82-EA258B217735}"/>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906E73D8-6936-C995-9FFE-E4ECA838B80A}"/>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Algorithm Overview</a:t>
            </a:r>
          </a:p>
        </p:txBody>
      </p:sp>
      <mc:AlternateContent xmlns:mc="http://schemas.openxmlformats.org/markup-compatibility/2006" xmlns:a14="http://schemas.microsoft.com/office/drawing/2010/main">
        <mc:Choice Requires="a14">
          <p:sp>
            <p:nvSpPr>
              <p:cNvPr id="13" name="TextBox 13">
                <a:extLst>
                  <a:ext uri="{FF2B5EF4-FFF2-40B4-BE49-F238E27FC236}">
                    <a16:creationId xmlns:a16="http://schemas.microsoft.com/office/drawing/2014/main" id="{736B01AE-3E57-4B58-681B-3269C7FEBC94}"/>
                  </a:ext>
                </a:extLst>
              </p:cNvPr>
              <p:cNvSpPr txBox="1"/>
              <p:nvPr/>
            </p:nvSpPr>
            <p:spPr>
              <a:xfrm>
                <a:off x="1371600" y="3203016"/>
                <a:ext cx="13754191" cy="5174622"/>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000" b="1" dirty="0">
                    <a:solidFill>
                      <a:srgbClr val="92D050"/>
                    </a:solidFill>
                    <a:latin typeface="Codec Pro"/>
                    <a:ea typeface="Codec Pro"/>
                    <a:cs typeface="Codec Pro"/>
                    <a:sym typeface="Codec Pro"/>
                  </a:rPr>
                  <a:t>Step 1: Initialization</a:t>
                </a:r>
              </a:p>
              <a:p>
                <a:pPr marL="342900" indent="-342900" algn="l">
                  <a:lnSpc>
                    <a:spcPts val="2879"/>
                  </a:lnSpc>
                  <a:buFont typeface="Arial" panose="020B0604020202020204" pitchFamily="34" charset="0"/>
                  <a:buChar char="•"/>
                </a:pPr>
                <a:r>
                  <a:rPr lang="en-US" sz="2000" dirty="0">
                    <a:solidFill>
                      <a:schemeClr val="bg1"/>
                    </a:solidFill>
                    <a:latin typeface="Codec Pro"/>
                    <a:ea typeface="Codec Pro"/>
                    <a:cs typeface="Codec Pro"/>
                    <a:sym typeface="Codec Pro"/>
                  </a:rPr>
                  <a:t>Initialize the parameters </a:t>
                </a:r>
                <a:r>
                  <a:rPr lang="el-GR" sz="2000" dirty="0">
                    <a:solidFill>
                      <a:schemeClr val="bg1"/>
                    </a:solidFill>
                    <a:latin typeface="Codec Pro"/>
                    <a:ea typeface="Codec Pro"/>
                    <a:cs typeface="Codec Pro"/>
                    <a:sym typeface="Codec Pro"/>
                  </a:rPr>
                  <a:t>θ </a:t>
                </a:r>
                <a:r>
                  <a:rPr lang="en-US" sz="2000" dirty="0">
                    <a:solidFill>
                      <a:schemeClr val="bg1"/>
                    </a:solidFill>
                    <a:latin typeface="Codec Pro"/>
                    <a:ea typeface="Codec Pro"/>
                    <a:cs typeface="Codec Pro"/>
                    <a:sym typeface="Codec Pro"/>
                  </a:rPr>
                  <a:t>of the distributional value function </a:t>
                </a:r>
                <a14:m>
                  <m:oMath xmlns:m="http://schemas.openxmlformats.org/officeDocument/2006/math">
                    <m:sSub>
                      <m:sSubPr>
                        <m:ctrlPr>
                          <a:rPr lang="en-US" sz="2000" b="0" i="1" smtClean="0">
                            <a:solidFill>
                              <a:schemeClr val="bg1"/>
                            </a:solidFill>
                            <a:latin typeface="Cambria Math" panose="02040503050406030204" pitchFamily="18" charset="0"/>
                            <a:ea typeface="Codec Pro"/>
                            <a:cs typeface="Codec Pro"/>
                            <a:sym typeface="Codec Pro"/>
                          </a:rPr>
                        </m:ctrlPr>
                      </m:sSubPr>
                      <m:e>
                        <m:r>
                          <a:rPr lang="en-US" sz="2000" b="0" i="1" smtClean="0">
                            <a:solidFill>
                              <a:schemeClr val="bg1"/>
                            </a:solidFill>
                            <a:latin typeface="Cambria Math" panose="02040503050406030204" pitchFamily="18" charset="0"/>
                            <a:ea typeface="Codec Pro"/>
                            <a:cs typeface="Codec Pro"/>
                            <a:sym typeface="Codec Pro"/>
                          </a:rPr>
                          <m:t>𝑍</m:t>
                        </m:r>
                      </m:e>
                      <m:sub>
                        <m:r>
                          <a:rPr lang="en-US" sz="2000" b="0" i="1" smtClean="0">
                            <a:solidFill>
                              <a:schemeClr val="bg1"/>
                            </a:solidFill>
                            <a:latin typeface="Cambria Math" panose="02040503050406030204" pitchFamily="18" charset="0"/>
                            <a:ea typeface="Cambria Math" panose="02040503050406030204" pitchFamily="18" charset="0"/>
                            <a:cs typeface="Codec Pro"/>
                            <a:sym typeface="Codec Pro"/>
                          </a:rPr>
                          <m:t>𝜃</m:t>
                        </m:r>
                      </m:sub>
                    </m:sSub>
                    <m:d>
                      <m:dPr>
                        <m:ctrlPr>
                          <a:rPr lang="en-US" sz="2000" b="0" i="1" smtClean="0">
                            <a:solidFill>
                              <a:schemeClr val="bg1"/>
                            </a:solidFill>
                            <a:latin typeface="Cambria Math" panose="02040503050406030204" pitchFamily="18" charset="0"/>
                            <a:ea typeface="Cambria Math" panose="02040503050406030204" pitchFamily="18" charset="0"/>
                            <a:cs typeface="Codec Pro"/>
                            <a:sym typeface="Codec Pro"/>
                          </a:rPr>
                        </m:ctrlPr>
                      </m:dPr>
                      <m:e>
                        <m:r>
                          <a:rPr lang="en-US" sz="2000" b="0" i="1" smtClean="0">
                            <a:solidFill>
                              <a:schemeClr val="bg1"/>
                            </a:solidFill>
                            <a:latin typeface="Cambria Math" panose="02040503050406030204" pitchFamily="18" charset="0"/>
                            <a:ea typeface="Cambria Math" panose="02040503050406030204" pitchFamily="18" charset="0"/>
                            <a:cs typeface="Codec Pro"/>
                            <a:sym typeface="Codec Pro"/>
                          </a:rPr>
                          <m:t>𝑠</m:t>
                        </m:r>
                        <m:r>
                          <a:rPr lang="en-US" sz="2000" b="0" i="1" smtClean="0">
                            <a:solidFill>
                              <a:schemeClr val="bg1"/>
                            </a:solidFill>
                            <a:latin typeface="Cambria Math" panose="02040503050406030204" pitchFamily="18" charset="0"/>
                            <a:ea typeface="Cambria Math" panose="02040503050406030204" pitchFamily="18" charset="0"/>
                            <a:cs typeface="Codec Pro"/>
                            <a:sym typeface="Codec Pro"/>
                          </a:rPr>
                          <m:t>,</m:t>
                        </m:r>
                        <m:r>
                          <a:rPr lang="en-US" sz="2000" b="0" i="1" smtClean="0">
                            <a:solidFill>
                              <a:schemeClr val="bg1"/>
                            </a:solidFill>
                            <a:latin typeface="Cambria Math" panose="02040503050406030204" pitchFamily="18" charset="0"/>
                            <a:ea typeface="Cambria Math" panose="02040503050406030204" pitchFamily="18" charset="0"/>
                            <a:cs typeface="Codec Pro"/>
                            <a:sym typeface="Codec Pro"/>
                          </a:rPr>
                          <m:t>𝑎</m:t>
                        </m:r>
                      </m:e>
                    </m:d>
                    <m:r>
                      <a:rPr lang="en-US" sz="2000" b="0" i="0" smtClean="0">
                        <a:solidFill>
                          <a:schemeClr val="bg1"/>
                        </a:solidFill>
                        <a:latin typeface="Cambria Math" panose="02040503050406030204" pitchFamily="18" charset="0"/>
                        <a:ea typeface="Cambria Math" panose="02040503050406030204" pitchFamily="18" charset="0"/>
                        <a:cs typeface="Codec Pro"/>
                        <a:sym typeface="Codec Pro"/>
                      </a:rPr>
                      <m:t>.</m:t>
                    </m:r>
                  </m:oMath>
                </a14:m>
                <a:endParaRPr lang="en-US" sz="2000" b="1" dirty="0">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000" b="1" dirty="0">
                    <a:solidFill>
                      <a:srgbClr val="92D050"/>
                    </a:solidFill>
                    <a:latin typeface="Codec Pro"/>
                    <a:ea typeface="Codec Pro"/>
                    <a:cs typeface="Codec Pro"/>
                    <a:sym typeface="Codec Pro"/>
                  </a:rPr>
                  <a:t>Step 2: Experience Sampling</a:t>
                </a:r>
              </a:p>
              <a:p>
                <a:pPr marL="342900" indent="-342900" algn="l">
                  <a:lnSpc>
                    <a:spcPts val="2879"/>
                  </a:lnSpc>
                  <a:buFont typeface="Arial" panose="020B0604020202020204" pitchFamily="34" charset="0"/>
                  <a:buChar char="•"/>
                </a:pPr>
                <a:r>
                  <a:rPr lang="en-US" sz="2000" dirty="0">
                    <a:solidFill>
                      <a:schemeClr val="bg1"/>
                    </a:solidFill>
                    <a:latin typeface="Codec Pro"/>
                    <a:ea typeface="Codec Pro"/>
                    <a:cs typeface="Codec Pro"/>
                    <a:sym typeface="Codec Pro"/>
                  </a:rPr>
                  <a:t>Collect transitions (s, a, r , s′) by interacting with the environment or using a replay buffer.</a:t>
                </a:r>
                <a:endParaRPr lang="en-US" sz="2000" b="1" dirty="0">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000" b="1" dirty="0">
                    <a:solidFill>
                      <a:srgbClr val="92D050"/>
                    </a:solidFill>
                    <a:latin typeface="Codec Pro"/>
                    <a:ea typeface="Codec Pro"/>
                    <a:cs typeface="Codec Pro"/>
                    <a:sym typeface="Codec Pro"/>
                  </a:rPr>
                  <a:t>Step 3: Distributional Bellman Update</a:t>
                </a:r>
              </a:p>
              <a:p>
                <a:pPr marL="342900" indent="-342900">
                  <a:lnSpc>
                    <a:spcPts val="2879"/>
                  </a:lnSpc>
                  <a:buFont typeface="Arial" panose="020B0604020202020204" pitchFamily="34" charset="0"/>
                  <a:buChar char="•"/>
                </a:pPr>
                <a:r>
                  <a:rPr lang="en-US" sz="2000" dirty="0">
                    <a:solidFill>
                      <a:schemeClr val="bg1"/>
                    </a:solidFill>
                    <a:latin typeface="Codec Pro"/>
                    <a:ea typeface="Codec Pro"/>
                    <a:cs typeface="Codec Pro"/>
                    <a:sym typeface="Codec Pro"/>
                  </a:rPr>
                  <a:t>Compute the target distribution </a:t>
                </a:r>
                <a14:m>
                  <m:oMath xmlns:m="http://schemas.openxmlformats.org/officeDocument/2006/math">
                    <m:sSub>
                      <m:sSubPr>
                        <m:ctrlPr>
                          <a:rPr lang="en-US" sz="2000" b="0" i="1" smtClean="0">
                            <a:solidFill>
                              <a:schemeClr val="bg1"/>
                            </a:solidFill>
                            <a:latin typeface="Cambria Math" panose="02040503050406030204" pitchFamily="18" charset="0"/>
                            <a:ea typeface="Codec Pro"/>
                            <a:cs typeface="Codec Pro"/>
                            <a:sym typeface="Codec Pro"/>
                          </a:rPr>
                        </m:ctrlPr>
                      </m:sSubPr>
                      <m:e>
                        <m:r>
                          <m:rPr>
                            <m:nor/>
                          </m:rPr>
                          <a:rPr lang="en-US" sz="2000" b="1" dirty="0">
                            <a:solidFill>
                              <a:schemeClr val="bg1"/>
                            </a:solidFill>
                            <a:latin typeface="Codec Pro"/>
                            <a:ea typeface="Codec Pro"/>
                            <a:cs typeface="Codec Pro"/>
                            <a:sym typeface="Codec Pro"/>
                          </a:rPr>
                          <m:t>𝒯</m:t>
                        </m:r>
                        <m:r>
                          <a:rPr lang="en-US" sz="2000" b="0" i="1" smtClean="0">
                            <a:solidFill>
                              <a:schemeClr val="bg1"/>
                            </a:solidFill>
                            <a:latin typeface="Cambria Math" panose="02040503050406030204" pitchFamily="18" charset="0"/>
                            <a:ea typeface="Codec Pro"/>
                            <a:cs typeface="Codec Pro"/>
                            <a:sym typeface="Codec Pro"/>
                          </a:rPr>
                          <m:t>𝑍</m:t>
                        </m:r>
                      </m:e>
                      <m:sub>
                        <m:r>
                          <a:rPr lang="en-US" sz="2000" b="0" i="1" smtClean="0">
                            <a:solidFill>
                              <a:schemeClr val="bg1"/>
                            </a:solidFill>
                            <a:latin typeface="Cambria Math" panose="02040503050406030204" pitchFamily="18" charset="0"/>
                            <a:ea typeface="Cambria Math" panose="02040503050406030204" pitchFamily="18" charset="0"/>
                            <a:cs typeface="Codec Pro"/>
                            <a:sym typeface="Codec Pro"/>
                          </a:rPr>
                          <m:t>𝜃</m:t>
                        </m:r>
                      </m:sub>
                    </m:sSub>
                    <m:d>
                      <m:dPr>
                        <m:ctrlPr>
                          <a:rPr lang="en-US" sz="2000" b="0" i="1" smtClean="0">
                            <a:solidFill>
                              <a:schemeClr val="bg1"/>
                            </a:solidFill>
                            <a:latin typeface="Cambria Math" panose="02040503050406030204" pitchFamily="18" charset="0"/>
                            <a:ea typeface="Cambria Math" panose="02040503050406030204" pitchFamily="18" charset="0"/>
                            <a:cs typeface="Codec Pro"/>
                            <a:sym typeface="Codec Pro"/>
                          </a:rPr>
                        </m:ctrlPr>
                      </m:dPr>
                      <m:e>
                        <m:r>
                          <a:rPr lang="en-US" sz="2000" b="0" i="1" smtClean="0">
                            <a:solidFill>
                              <a:schemeClr val="bg1"/>
                            </a:solidFill>
                            <a:latin typeface="Cambria Math" panose="02040503050406030204" pitchFamily="18" charset="0"/>
                            <a:ea typeface="Cambria Math" panose="02040503050406030204" pitchFamily="18" charset="0"/>
                            <a:cs typeface="Codec Pro"/>
                            <a:sym typeface="Codec Pro"/>
                          </a:rPr>
                          <m:t>𝑠</m:t>
                        </m:r>
                        <m:r>
                          <a:rPr lang="en-US" sz="2000" b="0" i="1" smtClean="0">
                            <a:solidFill>
                              <a:schemeClr val="bg1"/>
                            </a:solidFill>
                            <a:latin typeface="Cambria Math" panose="02040503050406030204" pitchFamily="18" charset="0"/>
                            <a:ea typeface="Cambria Math" panose="02040503050406030204" pitchFamily="18" charset="0"/>
                            <a:cs typeface="Codec Pro"/>
                            <a:sym typeface="Codec Pro"/>
                          </a:rPr>
                          <m:t>,</m:t>
                        </m:r>
                        <m:r>
                          <a:rPr lang="en-US" sz="2000" b="0" i="1" smtClean="0">
                            <a:solidFill>
                              <a:schemeClr val="bg1"/>
                            </a:solidFill>
                            <a:latin typeface="Cambria Math" panose="02040503050406030204" pitchFamily="18" charset="0"/>
                            <a:ea typeface="Cambria Math" panose="02040503050406030204" pitchFamily="18" charset="0"/>
                            <a:cs typeface="Codec Pro"/>
                            <a:sym typeface="Codec Pro"/>
                          </a:rPr>
                          <m:t>𝑎</m:t>
                        </m:r>
                      </m:e>
                    </m:d>
                    <m:r>
                      <a:rPr lang="en-US" sz="2000" b="0" i="0" smtClean="0">
                        <a:solidFill>
                          <a:schemeClr val="bg1"/>
                        </a:solidFill>
                        <a:latin typeface="Cambria Math" panose="02040503050406030204" pitchFamily="18" charset="0"/>
                        <a:ea typeface="Cambria Math" panose="02040503050406030204" pitchFamily="18" charset="0"/>
                        <a:cs typeface="Codec Pro"/>
                        <a:sym typeface="Codec Pro"/>
                      </a:rPr>
                      <m:t> </m:t>
                    </m:r>
                  </m:oMath>
                </a14:m>
                <a:r>
                  <a:rPr lang="en-US" sz="2000" dirty="0">
                    <a:solidFill>
                      <a:schemeClr val="bg1"/>
                    </a:solidFill>
                    <a:latin typeface="Codec Pro"/>
                    <a:ea typeface="Codec Pro"/>
                    <a:cs typeface="Codec Pro"/>
                    <a:sym typeface="Codec Pro"/>
                  </a:rPr>
                  <a:t>using the observed reward and next state.</a:t>
                </a:r>
              </a:p>
              <a:p>
                <a:pPr marL="342900" indent="-342900" algn="l">
                  <a:lnSpc>
                    <a:spcPts val="2879"/>
                  </a:lnSpc>
                  <a:buFont typeface="Courier New" panose="02070309020205020404" pitchFamily="49" charset="0"/>
                  <a:buChar char="o"/>
                </a:pPr>
                <a:r>
                  <a:rPr lang="en-US" sz="2000" b="1" dirty="0">
                    <a:solidFill>
                      <a:srgbClr val="92D050"/>
                    </a:solidFill>
                    <a:latin typeface="Codec Pro"/>
                    <a:ea typeface="Codec Pro"/>
                    <a:cs typeface="Codec Pro"/>
                    <a:sym typeface="Codec Pro"/>
                  </a:rPr>
                  <a:t>Step 4: Minimization</a:t>
                </a:r>
              </a:p>
              <a:p>
                <a:pPr marL="342900" indent="-342900" algn="l">
                  <a:lnSpc>
                    <a:spcPts val="2879"/>
                  </a:lnSpc>
                  <a:buFont typeface="Arial" panose="020B0604020202020204" pitchFamily="34" charset="0"/>
                  <a:buChar char="•"/>
                </a:pPr>
                <a:r>
                  <a:rPr lang="en-US" sz="2000" dirty="0">
                    <a:solidFill>
                      <a:schemeClr val="bg1"/>
                    </a:solidFill>
                    <a:latin typeface="Codec Pro"/>
                    <a:ea typeface="Codec Pro"/>
                    <a:cs typeface="Codec Pro"/>
                    <a:sym typeface="Codec Pro"/>
                  </a:rPr>
                  <a:t>Update </a:t>
                </a:r>
                <a:r>
                  <a:rPr lang="el-GR" sz="2000" dirty="0">
                    <a:solidFill>
                      <a:schemeClr val="bg1"/>
                    </a:solidFill>
                    <a:latin typeface="Codec Pro"/>
                    <a:ea typeface="Codec Pro"/>
                    <a:cs typeface="Codec Pro"/>
                    <a:sym typeface="Codec Pro"/>
                  </a:rPr>
                  <a:t>θ </a:t>
                </a:r>
                <a:r>
                  <a:rPr lang="en-US" sz="2000" dirty="0">
                    <a:solidFill>
                      <a:schemeClr val="bg1"/>
                    </a:solidFill>
                    <a:latin typeface="Codec Pro"/>
                    <a:ea typeface="Codec Pro"/>
                    <a:cs typeface="Codec Pro"/>
                    <a:sym typeface="Codec Pro"/>
                  </a:rPr>
                  <a:t>by minimizing                                                 (reduce the gap between the model's predictions and the desired outcomes.)</a:t>
                </a:r>
              </a:p>
              <a:p>
                <a:pPr marL="342900" indent="-342900">
                  <a:lnSpc>
                    <a:spcPts val="2879"/>
                  </a:lnSpc>
                  <a:buFont typeface="Courier New" panose="02070309020205020404" pitchFamily="49" charset="0"/>
                  <a:buChar char="o"/>
                </a:pPr>
                <a:r>
                  <a:rPr lang="en-US" sz="2000" b="1" dirty="0">
                    <a:solidFill>
                      <a:srgbClr val="92D050"/>
                    </a:solidFill>
                    <a:latin typeface="Codec Pro"/>
                    <a:ea typeface="Codec Pro"/>
                    <a:cs typeface="Codec Pro"/>
                    <a:sym typeface="Codec Pro"/>
                  </a:rPr>
                  <a:t>Step 5: Policy</a:t>
                </a:r>
              </a:p>
              <a:p>
                <a:pPr marL="342900" indent="-342900">
                  <a:lnSpc>
                    <a:spcPts val="2879"/>
                  </a:lnSpc>
                  <a:buFont typeface="Arial" panose="020B0604020202020204" pitchFamily="34" charset="0"/>
                  <a:buChar char="•"/>
                </a:pPr>
                <a:r>
                  <a:rPr lang="en-US" sz="2000" dirty="0">
                    <a:solidFill>
                      <a:schemeClr val="bg1"/>
                    </a:solidFill>
                    <a:latin typeface="Codec Pro"/>
                    <a:ea typeface="Codec Pro"/>
                    <a:cs typeface="Codec Pro"/>
                    <a:sym typeface="Codec Pro"/>
                  </a:rPr>
                  <a:t>The policy is derived by selecting actions that maximize the expected return from the distributional value function</a:t>
                </a:r>
                <a:r>
                  <a:rPr lang="en-US" sz="2000" b="0" dirty="0">
                    <a:solidFill>
                      <a:schemeClr val="bg1"/>
                    </a:solidFill>
                    <a:ea typeface="Codec Pro"/>
                    <a:cs typeface="Codec Pro"/>
                    <a:sym typeface="Codec Pro"/>
                  </a:rPr>
                  <a:t> </a:t>
                </a:r>
                <a14:m>
                  <m:oMath xmlns:m="http://schemas.openxmlformats.org/officeDocument/2006/math">
                    <m:sSub>
                      <m:sSubPr>
                        <m:ctrlPr>
                          <a:rPr lang="en-US" sz="2000" b="0" i="1" smtClean="0">
                            <a:solidFill>
                              <a:schemeClr val="bg1"/>
                            </a:solidFill>
                            <a:latin typeface="Cambria Math" panose="02040503050406030204" pitchFamily="18" charset="0"/>
                            <a:ea typeface="Codec Pro"/>
                            <a:cs typeface="Codec Pro"/>
                            <a:sym typeface="Codec Pro"/>
                          </a:rPr>
                        </m:ctrlPr>
                      </m:sSubPr>
                      <m:e>
                        <m:r>
                          <a:rPr lang="en-US" sz="2000" b="0" i="1" smtClean="0">
                            <a:solidFill>
                              <a:schemeClr val="bg1"/>
                            </a:solidFill>
                            <a:latin typeface="Cambria Math" panose="02040503050406030204" pitchFamily="18" charset="0"/>
                            <a:ea typeface="Codec Pro"/>
                            <a:cs typeface="Codec Pro"/>
                            <a:sym typeface="Codec Pro"/>
                          </a:rPr>
                          <m:t>𝑍</m:t>
                        </m:r>
                      </m:e>
                      <m:sub>
                        <m:r>
                          <a:rPr lang="en-US" sz="2000" b="0" i="1" smtClean="0">
                            <a:solidFill>
                              <a:schemeClr val="bg1"/>
                            </a:solidFill>
                            <a:latin typeface="Cambria Math" panose="02040503050406030204" pitchFamily="18" charset="0"/>
                            <a:ea typeface="Cambria Math" panose="02040503050406030204" pitchFamily="18" charset="0"/>
                            <a:cs typeface="Codec Pro"/>
                            <a:sym typeface="Codec Pro"/>
                          </a:rPr>
                          <m:t>𝜃</m:t>
                        </m:r>
                      </m:sub>
                    </m:sSub>
                    <m:d>
                      <m:dPr>
                        <m:ctrlPr>
                          <a:rPr lang="en-US" sz="2000" b="0" i="1" smtClean="0">
                            <a:solidFill>
                              <a:schemeClr val="bg1"/>
                            </a:solidFill>
                            <a:latin typeface="Cambria Math" panose="02040503050406030204" pitchFamily="18" charset="0"/>
                            <a:ea typeface="Cambria Math" panose="02040503050406030204" pitchFamily="18" charset="0"/>
                            <a:cs typeface="Codec Pro"/>
                            <a:sym typeface="Codec Pro"/>
                          </a:rPr>
                        </m:ctrlPr>
                      </m:dPr>
                      <m:e>
                        <m:r>
                          <a:rPr lang="en-US" sz="2000" b="0" i="1" smtClean="0">
                            <a:solidFill>
                              <a:schemeClr val="bg1"/>
                            </a:solidFill>
                            <a:latin typeface="Cambria Math" panose="02040503050406030204" pitchFamily="18" charset="0"/>
                            <a:ea typeface="Cambria Math" panose="02040503050406030204" pitchFamily="18" charset="0"/>
                            <a:cs typeface="Codec Pro"/>
                            <a:sym typeface="Codec Pro"/>
                          </a:rPr>
                          <m:t>𝑠</m:t>
                        </m:r>
                        <m:r>
                          <a:rPr lang="en-US" sz="2000" b="0" i="1" smtClean="0">
                            <a:solidFill>
                              <a:schemeClr val="bg1"/>
                            </a:solidFill>
                            <a:latin typeface="Cambria Math" panose="02040503050406030204" pitchFamily="18" charset="0"/>
                            <a:ea typeface="Cambria Math" panose="02040503050406030204" pitchFamily="18" charset="0"/>
                            <a:cs typeface="Codec Pro"/>
                            <a:sym typeface="Codec Pro"/>
                          </a:rPr>
                          <m:t>,</m:t>
                        </m:r>
                        <m:r>
                          <a:rPr lang="en-US" sz="2000" b="0" i="1" smtClean="0">
                            <a:solidFill>
                              <a:schemeClr val="bg1"/>
                            </a:solidFill>
                            <a:latin typeface="Cambria Math" panose="02040503050406030204" pitchFamily="18" charset="0"/>
                            <a:ea typeface="Cambria Math" panose="02040503050406030204" pitchFamily="18" charset="0"/>
                            <a:cs typeface="Codec Pro"/>
                            <a:sym typeface="Codec Pro"/>
                          </a:rPr>
                          <m:t>𝑎</m:t>
                        </m:r>
                      </m:e>
                    </m:d>
                  </m:oMath>
                </a14:m>
                <a:r>
                  <a:rPr lang="en-US" sz="2000" dirty="0">
                    <a:solidFill>
                      <a:schemeClr val="bg1"/>
                    </a:solidFill>
                    <a:latin typeface="Codec Pro"/>
                    <a:ea typeface="Codec Pro"/>
                    <a:cs typeface="Codec Pro"/>
                    <a:sym typeface="Codec Pro"/>
                  </a:rPr>
                  <a:t>. </a:t>
                </a:r>
              </a:p>
              <a:p>
                <a:pPr marL="342900" indent="-342900">
                  <a:lnSpc>
                    <a:spcPts val="2879"/>
                  </a:lnSpc>
                  <a:buFont typeface="Courier New" panose="02070309020205020404" pitchFamily="49" charset="0"/>
                  <a:buChar char="o"/>
                </a:pPr>
                <a:endParaRPr lang="en-US" sz="2000" b="1" dirty="0">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endParaRPr lang="en-US" sz="2000" dirty="0">
                  <a:solidFill>
                    <a:schemeClr val="bg1"/>
                  </a:solidFill>
                  <a:latin typeface="Codec Pro"/>
                  <a:ea typeface="Codec Pro"/>
                  <a:cs typeface="Codec Pro"/>
                  <a:sym typeface="Codec Pro"/>
                </a:endParaRPr>
              </a:p>
            </p:txBody>
          </p:sp>
        </mc:Choice>
        <mc:Fallback xmlns="">
          <p:sp>
            <p:nvSpPr>
              <p:cNvPr id="13" name="TextBox 13">
                <a:extLst>
                  <a:ext uri="{FF2B5EF4-FFF2-40B4-BE49-F238E27FC236}">
                    <a16:creationId xmlns:a16="http://schemas.microsoft.com/office/drawing/2014/main" id="{736B01AE-3E57-4B58-681B-3269C7FEBC94}"/>
                  </a:ext>
                </a:extLst>
              </p:cNvPr>
              <p:cNvSpPr txBox="1">
                <a:spLocks noRot="1" noChangeAspect="1" noMove="1" noResize="1" noEditPoints="1" noAdjustHandles="1" noChangeArrowheads="1" noChangeShapeType="1" noTextEdit="1"/>
              </p:cNvSpPr>
              <p:nvPr/>
            </p:nvSpPr>
            <p:spPr>
              <a:xfrm>
                <a:off x="1371600" y="3203016"/>
                <a:ext cx="13754191" cy="5174622"/>
              </a:xfrm>
              <a:prstGeom prst="rect">
                <a:avLst/>
              </a:prstGeom>
              <a:blipFill>
                <a:blip r:embed="rId4"/>
                <a:stretch>
                  <a:fillRect l="-1064" t="-471"/>
                </a:stretch>
              </a:blipFill>
            </p:spPr>
            <p:txBody>
              <a:bodyPr/>
              <a:lstStyle/>
              <a:p>
                <a:r>
                  <a:rPr lang="en-US">
                    <a:noFill/>
                  </a:rPr>
                  <a:t> </a:t>
                </a:r>
              </a:p>
            </p:txBody>
          </p:sp>
        </mc:Fallback>
      </mc:AlternateContent>
      <p:sp>
        <p:nvSpPr>
          <p:cNvPr id="14" name="Freeform 3">
            <a:extLst>
              <a:ext uri="{FF2B5EF4-FFF2-40B4-BE49-F238E27FC236}">
                <a16:creationId xmlns:a16="http://schemas.microsoft.com/office/drawing/2014/main" id="{D3F20800-4182-C1C4-9DD3-B270B1113A9D}"/>
              </a:ext>
            </a:extLst>
          </p:cNvPr>
          <p:cNvSpPr/>
          <p:nvPr/>
        </p:nvSpPr>
        <p:spPr>
          <a:xfrm>
            <a:off x="6944231" y="8039100"/>
            <a:ext cx="14336955" cy="6055724"/>
          </a:xfrm>
          <a:custGeom>
            <a:avLst/>
            <a:gdLst/>
            <a:ahLst/>
            <a:cxnLst/>
            <a:rect l="l" t="t" r="r" b="b"/>
            <a:pathLst>
              <a:path w="14336955" h="6055724">
                <a:moveTo>
                  <a:pt x="0" y="0"/>
                </a:moveTo>
                <a:lnTo>
                  <a:pt x="14336955" y="0"/>
                </a:lnTo>
                <a:lnTo>
                  <a:pt x="14336955" y="6055724"/>
                </a:lnTo>
                <a:lnTo>
                  <a:pt x="0" y="60557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E32AD44B-33F0-A207-DAAC-F885B9D179A7}"/>
              </a:ext>
            </a:extLst>
          </p:cNvPr>
          <p:cNvPicPr>
            <a:picLocks noChangeAspect="1"/>
          </p:cNvPicPr>
          <p:nvPr>
            <p:custDataLst>
              <p:tags r:id="rId1"/>
            </p:custDataLst>
          </p:nvPr>
        </p:nvPicPr>
        <p:blipFill>
          <a:blip r:embed="rId7">
            <a:lum bright="70000" contrast="-70000"/>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628605" y="5855642"/>
            <a:ext cx="2946619" cy="296964"/>
          </a:xfrm>
          <a:prstGeom prst="rect">
            <a:avLst/>
          </a:prstGeom>
        </p:spPr>
      </p:pic>
    </p:spTree>
    <p:extLst>
      <p:ext uri="{BB962C8B-B14F-4D97-AF65-F5344CB8AC3E}">
        <p14:creationId xmlns:p14="http://schemas.microsoft.com/office/powerpoint/2010/main" val="104586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FE3F6091-5C1F-162B-5370-54E4DA8CDF0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3014748-6454-D87C-B110-DFD710243574}"/>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4"/>
            <a:stretch>
              <a:fillRect/>
            </a:stretch>
          </a:blipFill>
        </p:spPr>
        <p:txBody>
          <a:bodyPr/>
          <a:lstStyle/>
          <a:p>
            <a:endParaRPr lang="en-US"/>
          </a:p>
        </p:txBody>
      </p:sp>
      <p:grpSp>
        <p:nvGrpSpPr>
          <p:cNvPr id="4" name="Group 4">
            <a:extLst>
              <a:ext uri="{FF2B5EF4-FFF2-40B4-BE49-F238E27FC236}">
                <a16:creationId xmlns:a16="http://schemas.microsoft.com/office/drawing/2014/main" id="{004652F5-7A3C-AA44-14BD-2BDEC622A823}"/>
              </a:ext>
            </a:extLst>
          </p:cNvPr>
          <p:cNvGrpSpPr/>
          <p:nvPr/>
        </p:nvGrpSpPr>
        <p:grpSpPr>
          <a:xfrm>
            <a:off x="1033181" y="2305071"/>
            <a:ext cx="15600829" cy="5962629"/>
            <a:chOff x="0" y="0"/>
            <a:chExt cx="2036673" cy="1597541"/>
          </a:xfrm>
        </p:grpSpPr>
        <p:sp>
          <p:nvSpPr>
            <p:cNvPr id="5" name="Freeform 5">
              <a:extLst>
                <a:ext uri="{FF2B5EF4-FFF2-40B4-BE49-F238E27FC236}">
                  <a16:creationId xmlns:a16="http://schemas.microsoft.com/office/drawing/2014/main" id="{49404BEA-D7F2-8D19-2B2A-6B335BDBA8DA}"/>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A416FB7C-F4A1-C702-6B80-2951CF606BCE}"/>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9E62E17E-E3F8-50F3-CBE4-968E20CDA7A1}"/>
              </a:ext>
            </a:extLst>
          </p:cNvPr>
          <p:cNvSpPr txBox="1"/>
          <p:nvPr/>
        </p:nvSpPr>
        <p:spPr>
          <a:xfrm>
            <a:off x="1028700" y="904908"/>
            <a:ext cx="13906500" cy="784830"/>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Return (</a:t>
            </a:r>
            <a:r>
              <a:rPr lang="en-US" sz="5400">
                <a:solidFill>
                  <a:srgbClr val="76E589"/>
                </a:solidFill>
                <a:latin typeface="Codec Pro"/>
                <a:ea typeface="Codec Pro"/>
                <a:cs typeface="Codec Pro"/>
                <a:sym typeface="Codec Pro"/>
              </a:rPr>
              <a:t>Gₜ</a:t>
            </a:r>
            <a:r>
              <a:rPr lang="en-US" sz="5000" b="1">
                <a:solidFill>
                  <a:srgbClr val="78FF87"/>
                </a:solidFill>
                <a:latin typeface="Anantason UltraExpanded Bold"/>
                <a:ea typeface="Anantason UltraExpanded Bold"/>
                <a:cs typeface="Anantason UltraExpanded Bold"/>
                <a:sym typeface="Anantason UltraExpanded Bold"/>
              </a:rPr>
              <a:t>)</a:t>
            </a:r>
          </a:p>
        </p:txBody>
      </p:sp>
      <p:sp>
        <p:nvSpPr>
          <p:cNvPr id="13" name="TextBox 13">
            <a:extLst>
              <a:ext uri="{FF2B5EF4-FFF2-40B4-BE49-F238E27FC236}">
                <a16:creationId xmlns:a16="http://schemas.microsoft.com/office/drawing/2014/main" id="{21968012-8E53-F081-3B8E-D82614C63561}"/>
              </a:ext>
            </a:extLst>
          </p:cNvPr>
          <p:cNvSpPr txBox="1"/>
          <p:nvPr/>
        </p:nvSpPr>
        <p:spPr>
          <a:xfrm>
            <a:off x="1653989" y="3264882"/>
            <a:ext cx="14119411" cy="3327321"/>
          </a:xfrm>
          <a:prstGeom prst="rect">
            <a:avLst/>
          </a:prstGeom>
        </p:spPr>
        <p:txBody>
          <a:bodyPr wrap="square" lIns="0" tIns="0" rIns="0" bIns="0" rtlCol="0" anchor="t">
            <a:spAutoFit/>
          </a:bodyPr>
          <a:lstStyle/>
          <a:p>
            <a:pPr marL="342900" indent="-342900">
              <a:lnSpc>
                <a:spcPts val="2879"/>
              </a:lnSpc>
              <a:buFont typeface="Courier New" panose="02070309020205020404" pitchFamily="49" charset="0"/>
              <a:buChar char="o"/>
            </a:pPr>
            <a:r>
              <a:rPr lang="en-US" sz="2400" b="1" dirty="0">
                <a:solidFill>
                  <a:srgbClr val="92D050"/>
                </a:solidFill>
                <a:latin typeface="Codec Pro"/>
                <a:ea typeface="Codec Pro"/>
                <a:cs typeface="Codec Pro"/>
                <a:sym typeface="Codec Pro"/>
              </a:rPr>
              <a:t>Definition:</a:t>
            </a:r>
          </a:p>
          <a:p>
            <a:pPr marL="342900" indent="-342900">
              <a:lnSpc>
                <a:spcPts val="2879"/>
              </a:lnSpc>
              <a:buFont typeface="Arial" panose="020B0604020202020204" pitchFamily="34" charset="0"/>
              <a:buChar char="•"/>
            </a:pPr>
            <a:r>
              <a:rPr lang="en-US" sz="2400" dirty="0">
                <a:solidFill>
                  <a:schemeClr val="bg1"/>
                </a:solidFill>
                <a:latin typeface="Codec Pro"/>
                <a:ea typeface="Codec Pro"/>
                <a:cs typeface="Codec Pro"/>
                <a:sym typeface="Codec Pro"/>
              </a:rPr>
              <a:t>Gₜ</a:t>
            </a:r>
            <a:r>
              <a:rPr lang="en-US" sz="2400" b="1" dirty="0">
                <a:solidFill>
                  <a:schemeClr val="bg1"/>
                </a:solidFill>
                <a:latin typeface="Codec Pro"/>
                <a:ea typeface="Codec Pro"/>
                <a:cs typeface="Codec Pro"/>
                <a:sym typeface="Codec Pro"/>
              </a:rPr>
              <a:t>, called the return, represents the total cumulative reward an agent receives starting from time t.</a:t>
            </a:r>
            <a:endParaRPr lang="en-US" sz="2400" dirty="0">
              <a:solidFill>
                <a:schemeClr val="bg1"/>
              </a:solidFill>
              <a:latin typeface="Codec Pro"/>
              <a:ea typeface="Codec Pro"/>
              <a:cs typeface="Codec Pro"/>
              <a:sym typeface="Codec Pro"/>
            </a:endParaRPr>
          </a:p>
          <a:p>
            <a:pPr>
              <a:lnSpc>
                <a:spcPts val="2879"/>
              </a:lnSpc>
            </a:pPr>
            <a:endParaRPr lang="en-US" sz="2400" dirty="0">
              <a:solidFill>
                <a:srgbClr val="FFFFFF"/>
              </a:solidFill>
              <a:latin typeface="Codec Pro"/>
              <a:ea typeface="Codec Pro"/>
              <a:cs typeface="Codec Pro"/>
              <a:sym typeface="Codec Pro"/>
            </a:endParaRPr>
          </a:p>
          <a:p>
            <a:pPr algn="l">
              <a:lnSpc>
                <a:spcPts val="2879"/>
              </a:lnSpc>
            </a:pPr>
            <a:endParaRPr lang="en-US" sz="2400" dirty="0">
              <a:solidFill>
                <a:srgbClr val="FFFFFF"/>
              </a:solidFill>
              <a:latin typeface="Codec Pro"/>
              <a:ea typeface="Codec Pro"/>
              <a:cs typeface="Codec Pro"/>
              <a:sym typeface="Codec Pro"/>
            </a:endParaRPr>
          </a:p>
          <a:p>
            <a:pPr algn="l">
              <a:lnSpc>
                <a:spcPts val="2879"/>
              </a:lnSpc>
            </a:pPr>
            <a:endParaRPr lang="en-US" sz="2400" dirty="0">
              <a:solidFill>
                <a:srgbClr val="FFFFFF"/>
              </a:solidFill>
              <a:latin typeface="Codec Pro"/>
              <a:ea typeface="Codec Pro"/>
              <a:cs typeface="Codec Pro"/>
              <a:sym typeface="Codec Pro"/>
            </a:endParaRPr>
          </a:p>
          <a:p>
            <a:pPr marL="342900" indent="-342900">
              <a:lnSpc>
                <a:spcPts val="2879"/>
              </a:lnSpc>
              <a:buFont typeface="Arial" panose="020B0604020202020204" pitchFamily="34" charset="0"/>
              <a:buChar char="•"/>
            </a:pPr>
            <a:r>
              <a:rPr lang="el-GR" sz="2400" dirty="0">
                <a:solidFill>
                  <a:srgbClr val="FFFFFF"/>
                </a:solidFill>
                <a:latin typeface="Codec Pro"/>
                <a:ea typeface="Codec Pro"/>
                <a:cs typeface="Codec Pro"/>
                <a:sym typeface="Codec Pro"/>
              </a:rPr>
              <a:t>γ: </a:t>
            </a:r>
            <a:r>
              <a:rPr lang="en-US" sz="2400" dirty="0">
                <a:solidFill>
                  <a:srgbClr val="FFFFFF"/>
                </a:solidFill>
                <a:latin typeface="Codec Pro"/>
                <a:ea typeface="Codec Pro"/>
                <a:cs typeface="Codec Pro"/>
                <a:sym typeface="Codec Pro"/>
              </a:rPr>
              <a:t>Discount factor (0≤</a:t>
            </a:r>
            <a:r>
              <a:rPr lang="el-GR" sz="2400" dirty="0">
                <a:solidFill>
                  <a:srgbClr val="FFFFFF"/>
                </a:solidFill>
                <a:latin typeface="Codec Pro"/>
                <a:ea typeface="Codec Pro"/>
                <a:cs typeface="Codec Pro"/>
                <a:sym typeface="Codec Pro"/>
              </a:rPr>
              <a:t>γ&lt;1), </a:t>
            </a:r>
            <a:r>
              <a:rPr lang="en-US" sz="2400" dirty="0">
                <a:solidFill>
                  <a:srgbClr val="FFFFFF"/>
                </a:solidFill>
                <a:latin typeface="Codec Pro"/>
                <a:ea typeface="Codec Pro"/>
                <a:cs typeface="Codec Pro"/>
                <a:sym typeface="Codec Pro"/>
              </a:rPr>
              <a:t>controlling how future rewards are valued relative to immediate rewards.</a:t>
            </a:r>
          </a:p>
          <a:p>
            <a:pPr marL="342900" indent="-342900">
              <a:lnSpc>
                <a:spcPts val="2879"/>
              </a:lnSpc>
              <a:buFont typeface="Arial" panose="020B0604020202020204" pitchFamily="34" charset="0"/>
              <a:buChar char="•"/>
            </a:pPr>
            <a:r>
              <a:rPr lang="en-US" sz="2400" dirty="0">
                <a:solidFill>
                  <a:srgbClr val="FFFFFF"/>
                </a:solidFill>
                <a:latin typeface="Codec Pro"/>
                <a:ea typeface="Codec Pro"/>
                <a:cs typeface="Codec Pro"/>
                <a:sym typeface="Codec Pro"/>
              </a:rPr>
              <a:t>                : Reward receives k+1 steps into the future.</a:t>
            </a:r>
          </a:p>
        </p:txBody>
      </p:sp>
      <p:sp>
        <p:nvSpPr>
          <p:cNvPr id="7" name="Freeform 3">
            <a:extLst>
              <a:ext uri="{FF2B5EF4-FFF2-40B4-BE49-F238E27FC236}">
                <a16:creationId xmlns:a16="http://schemas.microsoft.com/office/drawing/2014/main" id="{510F2090-50DD-4EFD-C34F-D13E3063B9E0}"/>
              </a:ext>
            </a:extLst>
          </p:cNvPr>
          <p:cNvSpPr/>
          <p:nvPr/>
        </p:nvSpPr>
        <p:spPr>
          <a:xfrm>
            <a:off x="6944231" y="8039100"/>
            <a:ext cx="14336955" cy="6055724"/>
          </a:xfrm>
          <a:custGeom>
            <a:avLst/>
            <a:gdLst/>
            <a:ahLst/>
            <a:cxnLst/>
            <a:rect l="l" t="t" r="r" b="b"/>
            <a:pathLst>
              <a:path w="14336955" h="6055724">
                <a:moveTo>
                  <a:pt x="0" y="0"/>
                </a:moveTo>
                <a:lnTo>
                  <a:pt x="14336955" y="0"/>
                </a:lnTo>
                <a:lnTo>
                  <a:pt x="14336955" y="6055724"/>
                </a:lnTo>
                <a:lnTo>
                  <a:pt x="0" y="60557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485CFC58-D20E-9DC8-2D65-165E7953327A}"/>
              </a:ext>
            </a:extLst>
          </p:cNvPr>
          <p:cNvPicPr>
            <a:picLocks noChangeAspect="1"/>
          </p:cNvPicPr>
          <p:nvPr>
            <p:custDataLst>
              <p:tags r:id="rId1"/>
            </p:custDataLst>
          </p:nvPr>
        </p:nvPicPr>
        <p:blipFill>
          <a:blip r:embed="rId7">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811587" y="4245585"/>
            <a:ext cx="2689225" cy="912274"/>
          </a:xfrm>
          <a:prstGeom prst="rect">
            <a:avLst/>
          </a:prstGeom>
        </p:spPr>
      </p:pic>
      <p:pic>
        <p:nvPicPr>
          <p:cNvPr id="9" name="Picture 8">
            <a:extLst>
              <a:ext uri="{FF2B5EF4-FFF2-40B4-BE49-F238E27FC236}">
                <a16:creationId xmlns:a16="http://schemas.microsoft.com/office/drawing/2014/main" id="{9C4764D8-CBAB-BB35-8EC2-A6A1CCF7B90C}"/>
              </a:ext>
            </a:extLst>
          </p:cNvPr>
          <p:cNvPicPr>
            <a:picLocks noChangeAspect="1"/>
          </p:cNvPicPr>
          <p:nvPr>
            <p:custDataLst>
              <p:tags r:id="rId2"/>
            </p:custDataLst>
          </p:nvPr>
        </p:nvPicPr>
        <p:blipFill>
          <a:blip r:embed="rId9">
            <a:lum bright="70000" contrast="-70000"/>
            <a:extLst>
              <a:ext uri="{BEBA8EAE-BF5A-486C-A8C5-ECC9F3942E4B}">
                <a14:imgProps xmlns:a14="http://schemas.microsoft.com/office/drawing/2010/main">
                  <a14:imgLayer r:embed="rId10">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902551" y="6221067"/>
            <a:ext cx="1224098" cy="371136"/>
          </a:xfrm>
          <a:prstGeom prst="rect">
            <a:avLst/>
          </a:prstGeom>
        </p:spPr>
      </p:pic>
    </p:spTree>
    <p:extLst>
      <p:ext uri="{BB962C8B-B14F-4D97-AF65-F5344CB8AC3E}">
        <p14:creationId xmlns:p14="http://schemas.microsoft.com/office/powerpoint/2010/main" val="281903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12305F71-C097-75BC-0FE1-48C85EAC047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ECF2769-5816-0093-8D2D-79EBCD103061}"/>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sp>
        <p:nvSpPr>
          <p:cNvPr id="3" name="Freeform 3">
            <a:extLst>
              <a:ext uri="{FF2B5EF4-FFF2-40B4-BE49-F238E27FC236}">
                <a16:creationId xmlns:a16="http://schemas.microsoft.com/office/drawing/2014/main" id="{59F7D246-1890-B56E-7920-8FF2CD192A73}"/>
              </a:ext>
            </a:extLst>
          </p:cNvPr>
          <p:cNvSpPr/>
          <p:nvPr/>
        </p:nvSpPr>
        <p:spPr>
          <a:xfrm>
            <a:off x="2029575" y="8440764"/>
            <a:ext cx="13496441" cy="3711521"/>
          </a:xfrm>
          <a:custGeom>
            <a:avLst/>
            <a:gdLst/>
            <a:ahLst/>
            <a:cxnLst/>
            <a:rect l="l" t="t" r="r" b="b"/>
            <a:pathLst>
              <a:path w="13496441" h="3711521">
                <a:moveTo>
                  <a:pt x="0" y="0"/>
                </a:moveTo>
                <a:lnTo>
                  <a:pt x="13496441" y="0"/>
                </a:lnTo>
                <a:lnTo>
                  <a:pt x="13496441" y="3711522"/>
                </a:lnTo>
                <a:lnTo>
                  <a:pt x="0" y="37115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0EFCCAC6-9945-9786-C8F2-22BB99962DBB}"/>
              </a:ext>
            </a:extLst>
          </p:cNvPr>
          <p:cNvGrpSpPr/>
          <p:nvPr/>
        </p:nvGrpSpPr>
        <p:grpSpPr>
          <a:xfrm>
            <a:off x="1033182" y="2305071"/>
            <a:ext cx="15582900" cy="6065663"/>
            <a:chOff x="0" y="0"/>
            <a:chExt cx="2036673" cy="1597541"/>
          </a:xfrm>
        </p:grpSpPr>
        <p:sp>
          <p:nvSpPr>
            <p:cNvPr id="5" name="Freeform 5">
              <a:extLst>
                <a:ext uri="{FF2B5EF4-FFF2-40B4-BE49-F238E27FC236}">
                  <a16:creationId xmlns:a16="http://schemas.microsoft.com/office/drawing/2014/main" id="{EAB8BC0D-EAB6-9986-7385-21D0DA87B61A}"/>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0046C28C-40C0-3BC2-8E56-3EDC1B01A338}"/>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E6EE86F6-A3FA-9CEF-390F-C49D2B231B3D}"/>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Categorical Distributional RL (C51)</a:t>
            </a:r>
          </a:p>
        </p:txBody>
      </p:sp>
      <p:sp>
        <p:nvSpPr>
          <p:cNvPr id="13" name="TextBox 13">
            <a:extLst>
              <a:ext uri="{FF2B5EF4-FFF2-40B4-BE49-F238E27FC236}">
                <a16:creationId xmlns:a16="http://schemas.microsoft.com/office/drawing/2014/main" id="{2E42E3B9-C7A4-D54A-17BD-436D004A79F9}"/>
              </a:ext>
            </a:extLst>
          </p:cNvPr>
          <p:cNvSpPr txBox="1"/>
          <p:nvPr/>
        </p:nvSpPr>
        <p:spPr>
          <a:xfrm>
            <a:off x="1447800" y="2556189"/>
            <a:ext cx="14401800" cy="5174622"/>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000" b="1">
                <a:solidFill>
                  <a:srgbClr val="92D050"/>
                </a:solidFill>
                <a:latin typeface="Codec Pro"/>
                <a:ea typeface="Codec Pro"/>
                <a:cs typeface="Codec Pro"/>
                <a:sym typeface="Codec Pro"/>
              </a:rPr>
              <a:t>Approach:</a:t>
            </a:r>
          </a:p>
          <a:p>
            <a:pPr marL="342900" indent="-342900" algn="l">
              <a:lnSpc>
                <a:spcPts val="2879"/>
              </a:lnSpc>
              <a:buFont typeface="Arial" panose="020B0604020202020204" pitchFamily="34" charset="0"/>
              <a:buChar char="•"/>
            </a:pPr>
            <a:r>
              <a:rPr lang="en-US" sz="2000">
                <a:solidFill>
                  <a:schemeClr val="bg1"/>
                </a:solidFill>
                <a:latin typeface="Codec Pro"/>
                <a:ea typeface="Codec Pro"/>
                <a:cs typeface="Codec Pro"/>
                <a:sym typeface="Codec Pro"/>
              </a:rPr>
              <a:t>Approximate the return distribution using a fixed categorical distribution with a discrete set of N atoms.</a:t>
            </a:r>
          </a:p>
          <a:p>
            <a:pPr marL="342900" indent="-342900" algn="l">
              <a:lnSpc>
                <a:spcPts val="2879"/>
              </a:lnSpc>
              <a:buFont typeface="Courier New" panose="02070309020205020404" pitchFamily="49" charset="0"/>
              <a:buChar char="o"/>
            </a:pPr>
            <a:endParaRPr lang="en-US" sz="20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000" b="1">
                <a:solidFill>
                  <a:srgbClr val="92D050"/>
                </a:solidFill>
                <a:latin typeface="Codec Pro"/>
                <a:ea typeface="Codec Pro"/>
                <a:cs typeface="Codec Pro"/>
                <a:sym typeface="Codec Pro"/>
              </a:rPr>
              <a:t>Why ”C51”?</a:t>
            </a:r>
          </a:p>
          <a:p>
            <a:pPr marL="342900" indent="-342900" algn="l">
              <a:lnSpc>
                <a:spcPts val="2879"/>
              </a:lnSpc>
              <a:buFont typeface="Arial" panose="020B0604020202020204" pitchFamily="34" charset="0"/>
              <a:buChar char="•"/>
            </a:pPr>
            <a:r>
              <a:rPr lang="en-US" sz="2000">
                <a:solidFill>
                  <a:schemeClr val="bg1"/>
                </a:solidFill>
                <a:latin typeface="Codec Pro"/>
                <a:ea typeface="Codec Pro"/>
                <a:cs typeface="Codec Pro"/>
                <a:sym typeface="Codec Pro"/>
              </a:rPr>
              <a:t>The algorithm uses N = 51 atoms to represent the distribution.</a:t>
            </a:r>
          </a:p>
          <a:p>
            <a:pPr marL="342900" indent="-342900" algn="l">
              <a:lnSpc>
                <a:spcPts val="2879"/>
              </a:lnSpc>
              <a:buFont typeface="Courier New" panose="02070309020205020404" pitchFamily="49" charset="0"/>
              <a:buChar char="o"/>
            </a:pPr>
            <a:endParaRPr lang="en-US" sz="20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000" b="1">
                <a:solidFill>
                  <a:srgbClr val="92D050"/>
                </a:solidFill>
                <a:latin typeface="Codec Pro"/>
                <a:ea typeface="Codec Pro"/>
                <a:cs typeface="Codec Pro"/>
                <a:sym typeface="Codec Pro"/>
              </a:rPr>
              <a:t>Projection Step:</a:t>
            </a:r>
          </a:p>
          <a:p>
            <a:pPr marL="342900" indent="-342900" algn="l">
              <a:lnSpc>
                <a:spcPts val="2879"/>
              </a:lnSpc>
              <a:buFont typeface="Arial" panose="020B0604020202020204" pitchFamily="34" charset="0"/>
              <a:buChar char="•"/>
            </a:pPr>
            <a:r>
              <a:rPr lang="en-US" sz="2000">
                <a:solidFill>
                  <a:schemeClr val="bg1"/>
                </a:solidFill>
                <a:latin typeface="Codec Pro"/>
                <a:ea typeface="Codec Pro"/>
                <a:cs typeface="Codec Pro"/>
                <a:sym typeface="Codec Pro"/>
              </a:rPr>
              <a:t>The target distribution is projected onto the fixed support using a projection operator </a:t>
            </a:r>
            <a:r>
              <a:rPr lang="el-GR" sz="2000">
                <a:solidFill>
                  <a:schemeClr val="bg1"/>
                </a:solidFill>
                <a:latin typeface="Codec Pro"/>
                <a:ea typeface="Codec Pro"/>
                <a:cs typeface="Codec Pro"/>
                <a:sym typeface="Codec Pro"/>
              </a:rPr>
              <a:t>Φ.</a:t>
            </a:r>
            <a:endParaRPr lang="en-US" sz="2000">
              <a:solidFill>
                <a:schemeClr val="bg1"/>
              </a:solidFill>
              <a:latin typeface="Codec Pro"/>
              <a:ea typeface="Codec Pro"/>
              <a:cs typeface="Codec Pro"/>
              <a:sym typeface="Codec Pro"/>
            </a:endParaRPr>
          </a:p>
          <a:p>
            <a:pPr marL="342900" indent="-342900" algn="l">
              <a:lnSpc>
                <a:spcPts val="2879"/>
              </a:lnSpc>
              <a:buFont typeface="Arial" panose="020B0604020202020204" pitchFamily="34" charset="0"/>
              <a:buChar char="•"/>
            </a:pPr>
            <a:endParaRPr lang="en-US" sz="2000">
              <a:solidFill>
                <a:schemeClr val="bg1"/>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000" b="1">
                <a:solidFill>
                  <a:srgbClr val="92D050"/>
                </a:solidFill>
                <a:latin typeface="Codec Pro"/>
                <a:ea typeface="Codec Pro"/>
                <a:cs typeface="Codec Pro"/>
                <a:sym typeface="Codec Pro"/>
              </a:rPr>
              <a:t>Advantage:</a:t>
            </a:r>
          </a:p>
          <a:p>
            <a:pPr marL="342900" indent="-342900" algn="l">
              <a:lnSpc>
                <a:spcPts val="2879"/>
              </a:lnSpc>
              <a:buFont typeface="Arial" panose="020B0604020202020204" pitchFamily="34" charset="0"/>
              <a:buChar char="•"/>
            </a:pPr>
            <a:r>
              <a:rPr lang="en-US" sz="2000">
                <a:solidFill>
                  <a:schemeClr val="bg1"/>
                </a:solidFill>
                <a:latin typeface="Codec Pro"/>
                <a:ea typeface="Codec Pro"/>
                <a:cs typeface="Codec Pro"/>
                <a:sym typeface="Codec Pro"/>
              </a:rPr>
              <a:t> Models return distributions efficiently with minimal computation, enabling scalability to complex environments.</a:t>
            </a:r>
          </a:p>
          <a:p>
            <a:pPr marL="342900" indent="-342900" algn="l">
              <a:lnSpc>
                <a:spcPts val="2879"/>
              </a:lnSpc>
              <a:buFont typeface="Arial" panose="020B0604020202020204" pitchFamily="34" charset="0"/>
              <a:buChar char="•"/>
            </a:pPr>
            <a:endParaRPr lang="en-US" sz="2000">
              <a:solidFill>
                <a:schemeClr val="bg1"/>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000" b="1">
                <a:solidFill>
                  <a:srgbClr val="92D050"/>
                </a:solidFill>
                <a:latin typeface="Codec Pro"/>
                <a:ea typeface="Codec Pro"/>
                <a:cs typeface="Codec Pro"/>
                <a:sym typeface="Codec Pro"/>
              </a:rPr>
              <a:t>Loss Function: </a:t>
            </a:r>
          </a:p>
          <a:p>
            <a:pPr marL="342900" indent="-342900" algn="l">
              <a:lnSpc>
                <a:spcPts val="2879"/>
              </a:lnSpc>
              <a:buFont typeface="Arial" panose="020B0604020202020204" pitchFamily="34" charset="0"/>
              <a:buChar char="•"/>
            </a:pPr>
            <a:r>
              <a:rPr lang="en-US" sz="2000">
                <a:solidFill>
                  <a:schemeClr val="bg1"/>
                </a:solidFill>
                <a:latin typeface="Codec Pro"/>
                <a:ea typeface="Codec Pro"/>
                <a:cs typeface="Codec Pro"/>
                <a:sym typeface="Codec Pro"/>
              </a:rPr>
              <a:t>Minimizes the cross-entropy loss between predicted and target distributions.</a:t>
            </a:r>
            <a:endParaRPr lang="el-GR" sz="2000">
              <a:solidFill>
                <a:schemeClr val="bg1"/>
              </a:solidFill>
              <a:latin typeface="Codec Pro"/>
              <a:ea typeface="Codec Pro"/>
              <a:cs typeface="Codec Pro"/>
              <a:sym typeface="Codec Pro"/>
            </a:endParaRPr>
          </a:p>
        </p:txBody>
      </p:sp>
    </p:spTree>
    <p:extLst>
      <p:ext uri="{BB962C8B-B14F-4D97-AF65-F5344CB8AC3E}">
        <p14:creationId xmlns:p14="http://schemas.microsoft.com/office/powerpoint/2010/main" val="189638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4D89E2C4-F64B-CE43-5626-765216AC907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EC47B55-633C-F5EE-B12C-2A9C19256C90}"/>
              </a:ext>
            </a:extLst>
          </p:cNvPr>
          <p:cNvSpPr/>
          <p:nvPr/>
        </p:nvSpPr>
        <p:spPr>
          <a:xfrm>
            <a:off x="-3200400" y="-7106101"/>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grpSp>
        <p:nvGrpSpPr>
          <p:cNvPr id="4" name="Group 4">
            <a:extLst>
              <a:ext uri="{FF2B5EF4-FFF2-40B4-BE49-F238E27FC236}">
                <a16:creationId xmlns:a16="http://schemas.microsoft.com/office/drawing/2014/main" id="{407D1429-8B05-76DD-0173-EC3E76D9CD3B}"/>
              </a:ext>
            </a:extLst>
          </p:cNvPr>
          <p:cNvGrpSpPr/>
          <p:nvPr/>
        </p:nvGrpSpPr>
        <p:grpSpPr>
          <a:xfrm>
            <a:off x="1033182" y="2305071"/>
            <a:ext cx="15582900" cy="6065663"/>
            <a:chOff x="0" y="0"/>
            <a:chExt cx="2036673" cy="1597541"/>
          </a:xfrm>
        </p:grpSpPr>
        <p:sp>
          <p:nvSpPr>
            <p:cNvPr id="5" name="Freeform 5">
              <a:extLst>
                <a:ext uri="{FF2B5EF4-FFF2-40B4-BE49-F238E27FC236}">
                  <a16:creationId xmlns:a16="http://schemas.microsoft.com/office/drawing/2014/main" id="{5EAF0EA3-1512-5EE5-BDB6-6D5228C52B30}"/>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8C8D5B78-011B-5314-A6BB-A6D971BE8F8B}"/>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2B3A4455-BE13-BA83-DF0A-D88787498D19}"/>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Advantages of Distributional RL</a:t>
            </a:r>
          </a:p>
        </p:txBody>
      </p:sp>
      <p:sp>
        <p:nvSpPr>
          <p:cNvPr id="13" name="TextBox 13">
            <a:extLst>
              <a:ext uri="{FF2B5EF4-FFF2-40B4-BE49-F238E27FC236}">
                <a16:creationId xmlns:a16="http://schemas.microsoft.com/office/drawing/2014/main" id="{10E25249-8680-02CB-7D10-097A219C10C8}"/>
              </a:ext>
            </a:extLst>
          </p:cNvPr>
          <p:cNvSpPr txBox="1"/>
          <p:nvPr/>
        </p:nvSpPr>
        <p:spPr>
          <a:xfrm>
            <a:off x="1671918" y="2795124"/>
            <a:ext cx="13754191" cy="4814908"/>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Captures Uncertainty:</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Provides a complete picture of possible future rewards, including variability and risk.</a:t>
            </a:r>
          </a:p>
          <a:p>
            <a:pPr marL="342900" indent="-342900" algn="l">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Improved Performance:</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Empirically shown to achieve higher performance in various tasks, particularly in stochastic environments.</a:t>
            </a:r>
          </a:p>
          <a:p>
            <a:pPr marL="342900" indent="-342900" algn="l">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Risk-Sensitive Policies:</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Enables agents to make decisions aligned with specific risk preferences or constraints.</a:t>
            </a:r>
          </a:p>
          <a:p>
            <a:pPr marL="342900" indent="-342900" algn="l">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Enhanced Exploration:</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Understanding the distribution can lead to better exploration strategies, avoiding local optima.</a:t>
            </a:r>
          </a:p>
        </p:txBody>
      </p:sp>
      <p:sp>
        <p:nvSpPr>
          <p:cNvPr id="7" name="Freeform 2">
            <a:extLst>
              <a:ext uri="{FF2B5EF4-FFF2-40B4-BE49-F238E27FC236}">
                <a16:creationId xmlns:a16="http://schemas.microsoft.com/office/drawing/2014/main" id="{3106C375-24AB-A3C5-0952-C3F41917AB19}"/>
              </a:ext>
            </a:extLst>
          </p:cNvPr>
          <p:cNvSpPr/>
          <p:nvPr/>
        </p:nvSpPr>
        <p:spPr>
          <a:xfrm>
            <a:off x="13214573" y="-2766980"/>
            <a:ext cx="6931681" cy="6186525"/>
          </a:xfrm>
          <a:custGeom>
            <a:avLst/>
            <a:gdLst/>
            <a:ahLst/>
            <a:cxnLst/>
            <a:rect l="l" t="t" r="r" b="b"/>
            <a:pathLst>
              <a:path w="6931681" h="6186525">
                <a:moveTo>
                  <a:pt x="0" y="0"/>
                </a:moveTo>
                <a:lnTo>
                  <a:pt x="6931681" y="0"/>
                </a:lnTo>
                <a:lnTo>
                  <a:pt x="6931681" y="6186526"/>
                </a:lnTo>
                <a:lnTo>
                  <a:pt x="0" y="6186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47949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A092E5A0-230B-4953-25A1-9B7A564870A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95EA6B1-B425-5AB0-3E72-E444D1B32ABC}"/>
              </a:ext>
            </a:extLst>
          </p:cNvPr>
          <p:cNvSpPr/>
          <p:nvPr/>
        </p:nvSpPr>
        <p:spPr>
          <a:xfrm>
            <a:off x="-3200400" y="-7106101"/>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grpSp>
        <p:nvGrpSpPr>
          <p:cNvPr id="4" name="Group 4">
            <a:extLst>
              <a:ext uri="{FF2B5EF4-FFF2-40B4-BE49-F238E27FC236}">
                <a16:creationId xmlns:a16="http://schemas.microsoft.com/office/drawing/2014/main" id="{D7242AA1-9A9F-DC9B-BC4B-B0F4EEFBCE73}"/>
              </a:ext>
            </a:extLst>
          </p:cNvPr>
          <p:cNvGrpSpPr/>
          <p:nvPr/>
        </p:nvGrpSpPr>
        <p:grpSpPr>
          <a:xfrm>
            <a:off x="1033182" y="2305071"/>
            <a:ext cx="10854018" cy="5962629"/>
            <a:chOff x="0" y="0"/>
            <a:chExt cx="2036673" cy="1597541"/>
          </a:xfrm>
        </p:grpSpPr>
        <p:sp>
          <p:nvSpPr>
            <p:cNvPr id="5" name="Freeform 5">
              <a:extLst>
                <a:ext uri="{FF2B5EF4-FFF2-40B4-BE49-F238E27FC236}">
                  <a16:creationId xmlns:a16="http://schemas.microsoft.com/office/drawing/2014/main" id="{F0C6FC2D-A3F1-3977-E6FE-E702C4E21120}"/>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A415F485-555B-4076-D29F-B5D468271893}"/>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DB187F6A-C54B-D4D5-7F70-BFF0EE1ECA0C}"/>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Experimental Setup</a:t>
            </a:r>
          </a:p>
        </p:txBody>
      </p:sp>
      <p:sp>
        <p:nvSpPr>
          <p:cNvPr id="13" name="TextBox 13">
            <a:extLst>
              <a:ext uri="{FF2B5EF4-FFF2-40B4-BE49-F238E27FC236}">
                <a16:creationId xmlns:a16="http://schemas.microsoft.com/office/drawing/2014/main" id="{ECD1F7C3-085A-A388-CC3D-9E47A9369A0E}"/>
              </a:ext>
            </a:extLst>
          </p:cNvPr>
          <p:cNvSpPr txBox="1"/>
          <p:nvPr/>
        </p:nvSpPr>
        <p:spPr>
          <a:xfrm>
            <a:off x="1671919" y="2795124"/>
            <a:ext cx="9758081" cy="5558701"/>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Environment:</a:t>
            </a:r>
          </a:p>
          <a:p>
            <a:pPr marL="342900" indent="-342900" algn="l">
              <a:lnSpc>
                <a:spcPts val="2879"/>
              </a:lnSpc>
              <a:buFont typeface="Arial" panose="020B0604020202020204" pitchFamily="34" charset="0"/>
              <a:buChar char="•"/>
            </a:pPr>
            <a:r>
              <a:rPr lang="en-US" sz="2400" b="1">
                <a:solidFill>
                  <a:srgbClr val="92D050"/>
                </a:solidFill>
                <a:latin typeface="Codec Pro"/>
                <a:ea typeface="Codec Pro"/>
                <a:cs typeface="Codec Pro"/>
                <a:sym typeface="Codec Pro"/>
              </a:rPr>
              <a:t>Atari 2600 Games: </a:t>
            </a:r>
            <a:r>
              <a:rPr lang="en-US" sz="2400">
                <a:solidFill>
                  <a:schemeClr val="bg1"/>
                </a:solidFill>
                <a:latin typeface="Codec Pro"/>
                <a:ea typeface="Codec Pro"/>
                <a:cs typeface="Codec Pro"/>
                <a:sym typeface="Codec Pro"/>
              </a:rPr>
              <a:t>A suite of challenging games from the Arcade Learning Environment.</a:t>
            </a:r>
          </a:p>
          <a:p>
            <a:pPr marL="342900" indent="-342900" algn="l">
              <a:lnSpc>
                <a:spcPts val="2879"/>
              </a:lnSpc>
              <a:buFont typeface="Courier New" panose="02070309020205020404" pitchFamily="49" charset="0"/>
              <a:buChar char="o"/>
            </a:pPr>
            <a:endParaRPr lang="en-US" sz="2400">
              <a:solidFill>
                <a:schemeClr val="bg1"/>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Baseline Comparison:</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Compared against traditional DQN and other state-of-the-art methods.</a:t>
            </a:r>
          </a:p>
          <a:p>
            <a:pPr marL="342900" indent="-342900" algn="l">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Metrics:</a:t>
            </a:r>
          </a:p>
          <a:p>
            <a:pPr marL="342900" indent="-342900" algn="l">
              <a:lnSpc>
                <a:spcPts val="2879"/>
              </a:lnSpc>
              <a:buFont typeface="Arial" panose="020B0604020202020204" pitchFamily="34" charset="0"/>
              <a:buChar char="•"/>
            </a:pPr>
            <a:r>
              <a:rPr lang="en-US" sz="2400" b="1">
                <a:solidFill>
                  <a:srgbClr val="92D050"/>
                </a:solidFill>
                <a:latin typeface="Codec Pro"/>
                <a:ea typeface="Codec Pro"/>
                <a:cs typeface="Codec Pro"/>
                <a:sym typeface="Codec Pro"/>
              </a:rPr>
              <a:t>Mean and Median Scores: </a:t>
            </a:r>
            <a:r>
              <a:rPr lang="en-US" sz="2400">
                <a:solidFill>
                  <a:schemeClr val="bg1"/>
                </a:solidFill>
                <a:latin typeface="Codec Pro"/>
                <a:ea typeface="Codec Pro"/>
                <a:cs typeface="Codec Pro"/>
                <a:sym typeface="Codec Pro"/>
              </a:rPr>
              <a:t>Evaluated over multiple games to summarize performance across the suite.</a:t>
            </a:r>
          </a:p>
          <a:p>
            <a:pPr marL="342900" indent="-342900" algn="l">
              <a:lnSpc>
                <a:spcPts val="2879"/>
              </a:lnSpc>
              <a:buFont typeface="Arial" panose="020B0604020202020204" pitchFamily="34" charset="0"/>
              <a:buChar char="•"/>
            </a:pPr>
            <a:r>
              <a:rPr lang="en-US" sz="2400" b="1">
                <a:solidFill>
                  <a:srgbClr val="92D050"/>
                </a:solidFill>
                <a:latin typeface="Codec Pro"/>
                <a:ea typeface="Codec Pro"/>
                <a:cs typeface="Codec Pro"/>
                <a:sym typeface="Codec Pro"/>
              </a:rPr>
              <a:t>Learning Curve: </a:t>
            </a:r>
            <a:r>
              <a:rPr lang="en-US" sz="2400">
                <a:solidFill>
                  <a:schemeClr val="bg1"/>
                </a:solidFill>
                <a:latin typeface="Codec Pro"/>
                <a:ea typeface="Codec Pro"/>
                <a:cs typeface="Codec Pro"/>
                <a:sym typeface="Codec Pro"/>
              </a:rPr>
              <a:t>Tracks cumulative rewards to assess learning speed and stability over time.</a:t>
            </a:r>
          </a:p>
          <a:p>
            <a:pPr marL="342900" indent="-342900" algn="l">
              <a:lnSpc>
                <a:spcPts val="2879"/>
              </a:lnSpc>
              <a:buFont typeface="Arial" panose="020B0604020202020204" pitchFamily="34" charset="0"/>
              <a:buChar char="•"/>
            </a:pPr>
            <a:endParaRPr lang="en-US" sz="2400">
              <a:solidFill>
                <a:schemeClr val="bg1"/>
              </a:solidFill>
              <a:latin typeface="Codec Pro"/>
              <a:ea typeface="Codec Pro"/>
              <a:cs typeface="Codec Pro"/>
              <a:sym typeface="Codec Pro"/>
            </a:endParaRPr>
          </a:p>
          <a:p>
            <a:pPr algn="l">
              <a:lnSpc>
                <a:spcPts val="2879"/>
              </a:lnSpc>
            </a:pPr>
            <a:endParaRPr lang="en-US" sz="2400">
              <a:solidFill>
                <a:schemeClr val="bg1"/>
              </a:solidFill>
              <a:latin typeface="Codec Pro"/>
              <a:ea typeface="Codec Pro"/>
              <a:cs typeface="Codec Pro"/>
              <a:sym typeface="Codec Pro"/>
            </a:endParaRPr>
          </a:p>
        </p:txBody>
      </p:sp>
      <p:pic>
        <p:nvPicPr>
          <p:cNvPr id="8" name="Picture 2" descr="A recording of a game of Space Invaders being played by an AI agent. Next to the animation, a chart records the probability of success against each input. The agent learns from this probability to predict future behaviours that will be more successful.">
            <a:extLst>
              <a:ext uri="{FF2B5EF4-FFF2-40B4-BE49-F238E27FC236}">
                <a16:creationId xmlns:a16="http://schemas.microsoft.com/office/drawing/2014/main" id="{048E4E2A-A290-AFC8-8782-A501A8BF8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2414" y="4029598"/>
            <a:ext cx="6265586" cy="2349595"/>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3">
            <a:extLst>
              <a:ext uri="{FF2B5EF4-FFF2-40B4-BE49-F238E27FC236}">
                <a16:creationId xmlns:a16="http://schemas.microsoft.com/office/drawing/2014/main" id="{FDBFE315-FA43-FD1C-7183-8C66D9944C74}"/>
              </a:ext>
            </a:extLst>
          </p:cNvPr>
          <p:cNvSpPr/>
          <p:nvPr/>
        </p:nvSpPr>
        <p:spPr>
          <a:xfrm>
            <a:off x="6944231" y="8039100"/>
            <a:ext cx="14336955" cy="6055724"/>
          </a:xfrm>
          <a:custGeom>
            <a:avLst/>
            <a:gdLst/>
            <a:ahLst/>
            <a:cxnLst/>
            <a:rect l="l" t="t" r="r" b="b"/>
            <a:pathLst>
              <a:path w="14336955" h="6055724">
                <a:moveTo>
                  <a:pt x="0" y="0"/>
                </a:moveTo>
                <a:lnTo>
                  <a:pt x="14336955" y="0"/>
                </a:lnTo>
                <a:lnTo>
                  <a:pt x="14336955" y="6055724"/>
                </a:lnTo>
                <a:lnTo>
                  <a:pt x="0" y="6055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80640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92AAC27E-6B99-E6F1-402D-A0ACF5E212F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8ADFD1E-A831-E08B-8747-519FC725B38E}"/>
              </a:ext>
            </a:extLst>
          </p:cNvPr>
          <p:cNvSpPr/>
          <p:nvPr/>
        </p:nvSpPr>
        <p:spPr>
          <a:xfrm>
            <a:off x="-3200400" y="-7106101"/>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sp>
        <p:nvSpPr>
          <p:cNvPr id="3" name="Freeform 3">
            <a:extLst>
              <a:ext uri="{FF2B5EF4-FFF2-40B4-BE49-F238E27FC236}">
                <a16:creationId xmlns:a16="http://schemas.microsoft.com/office/drawing/2014/main" id="{308741D1-81C1-F4B6-9CCB-B803BE6F5ECC}"/>
              </a:ext>
            </a:extLst>
          </p:cNvPr>
          <p:cNvSpPr/>
          <p:nvPr/>
        </p:nvSpPr>
        <p:spPr>
          <a:xfrm>
            <a:off x="2029575" y="8440764"/>
            <a:ext cx="13496441" cy="3711521"/>
          </a:xfrm>
          <a:custGeom>
            <a:avLst/>
            <a:gdLst/>
            <a:ahLst/>
            <a:cxnLst/>
            <a:rect l="l" t="t" r="r" b="b"/>
            <a:pathLst>
              <a:path w="13496441" h="3711521">
                <a:moveTo>
                  <a:pt x="0" y="0"/>
                </a:moveTo>
                <a:lnTo>
                  <a:pt x="13496441" y="0"/>
                </a:lnTo>
                <a:lnTo>
                  <a:pt x="13496441" y="3711522"/>
                </a:lnTo>
                <a:lnTo>
                  <a:pt x="0" y="37115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874506E1-FCA3-1E84-BF98-30E7C752C574}"/>
              </a:ext>
            </a:extLst>
          </p:cNvPr>
          <p:cNvGrpSpPr/>
          <p:nvPr/>
        </p:nvGrpSpPr>
        <p:grpSpPr>
          <a:xfrm>
            <a:off x="1033182" y="2305071"/>
            <a:ext cx="10549218" cy="5962629"/>
            <a:chOff x="0" y="0"/>
            <a:chExt cx="2036673" cy="1597541"/>
          </a:xfrm>
        </p:grpSpPr>
        <p:sp>
          <p:nvSpPr>
            <p:cNvPr id="5" name="Freeform 5">
              <a:extLst>
                <a:ext uri="{FF2B5EF4-FFF2-40B4-BE49-F238E27FC236}">
                  <a16:creationId xmlns:a16="http://schemas.microsoft.com/office/drawing/2014/main" id="{CE447259-75A6-DCA5-A7E7-06D41D4DB3A4}"/>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6B527893-144B-850E-75AC-ABFA52CFB234}"/>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E926B0DE-1645-40DD-58FF-475E7D1488BB}"/>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Results – Performance Improvement</a:t>
            </a:r>
          </a:p>
        </p:txBody>
      </p:sp>
      <p:sp>
        <p:nvSpPr>
          <p:cNvPr id="13" name="TextBox 13">
            <a:extLst>
              <a:ext uri="{FF2B5EF4-FFF2-40B4-BE49-F238E27FC236}">
                <a16:creationId xmlns:a16="http://schemas.microsoft.com/office/drawing/2014/main" id="{047B6949-4C5B-4A57-078E-6E011CF679A9}"/>
              </a:ext>
            </a:extLst>
          </p:cNvPr>
          <p:cNvSpPr txBox="1"/>
          <p:nvPr/>
        </p:nvSpPr>
        <p:spPr>
          <a:xfrm>
            <a:off x="1219200" y="3162300"/>
            <a:ext cx="10083996" cy="4443011"/>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Observations:</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Distributional RL methods like C51 significantly outperformed DQN on many games.</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Notable improvements in games with high reward variability.</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C51 showed improvements in almost 85% of games compared to DQN.</a:t>
            </a:r>
          </a:p>
          <a:p>
            <a:pPr marL="342900" indent="-342900" algn="l">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Quantitative Results:</a:t>
            </a:r>
          </a:p>
          <a:p>
            <a:pPr marL="342900" indent="-342900" algn="l">
              <a:lnSpc>
                <a:spcPts val="2879"/>
              </a:lnSpc>
              <a:buFont typeface="Arial" panose="020B0604020202020204" pitchFamily="34" charset="0"/>
              <a:buChar char="•"/>
            </a:pPr>
            <a:r>
              <a:rPr lang="en-US" sz="2400" b="1">
                <a:solidFill>
                  <a:srgbClr val="92D050"/>
                </a:solidFill>
                <a:latin typeface="Codec Pro"/>
                <a:ea typeface="Codec Pro"/>
                <a:cs typeface="Codec Pro"/>
                <a:sym typeface="Codec Pro"/>
              </a:rPr>
              <a:t>Average Score Increases: </a:t>
            </a:r>
            <a:r>
              <a:rPr lang="en-US" sz="2400">
                <a:solidFill>
                  <a:schemeClr val="bg1"/>
                </a:solidFill>
                <a:latin typeface="Codec Pro"/>
                <a:ea typeface="Codec Pro"/>
                <a:cs typeface="Codec Pro"/>
                <a:sym typeface="Codec Pro"/>
              </a:rPr>
              <a:t>Some games showed over 100% improvement.</a:t>
            </a:r>
          </a:p>
          <a:p>
            <a:pPr marL="342900" indent="-342900" algn="l">
              <a:lnSpc>
                <a:spcPts val="2879"/>
              </a:lnSpc>
              <a:buFont typeface="Arial" panose="020B0604020202020204" pitchFamily="34" charset="0"/>
              <a:buChar char="•"/>
            </a:pPr>
            <a:r>
              <a:rPr lang="en-US" sz="2400" b="1">
                <a:solidFill>
                  <a:srgbClr val="92D050"/>
                </a:solidFill>
                <a:latin typeface="Codec Pro"/>
                <a:ea typeface="Codec Pro"/>
                <a:cs typeface="Codec Pro"/>
                <a:sym typeface="Codec Pro"/>
              </a:rPr>
              <a:t>Learning Speed: </a:t>
            </a:r>
            <a:r>
              <a:rPr lang="en-US" sz="2400">
                <a:solidFill>
                  <a:schemeClr val="bg1"/>
                </a:solidFill>
                <a:latin typeface="Codec Pro"/>
                <a:ea typeface="Codec Pro"/>
                <a:cs typeface="Codec Pro"/>
                <a:sym typeface="Codec Pro"/>
              </a:rPr>
              <a:t>Faster convergence and more stable learning curves.</a:t>
            </a:r>
          </a:p>
        </p:txBody>
      </p:sp>
      <p:pic>
        <p:nvPicPr>
          <p:cNvPr id="8" name="Picture 2">
            <a:extLst>
              <a:ext uri="{FF2B5EF4-FFF2-40B4-BE49-F238E27FC236}">
                <a16:creationId xmlns:a16="http://schemas.microsoft.com/office/drawing/2014/main" id="{45C269A0-2421-24CF-7567-0E7CF55940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0266" y="3783158"/>
            <a:ext cx="6143771" cy="3311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09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4CF357E9-8755-45CC-488C-3437449A033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92C6C60-9B0A-9AA4-ADE1-38456C58A653}"/>
              </a:ext>
            </a:extLst>
          </p:cNvPr>
          <p:cNvSpPr/>
          <p:nvPr/>
        </p:nvSpPr>
        <p:spPr>
          <a:xfrm>
            <a:off x="-3200400" y="-7106101"/>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grpSp>
        <p:nvGrpSpPr>
          <p:cNvPr id="4" name="Group 4">
            <a:extLst>
              <a:ext uri="{FF2B5EF4-FFF2-40B4-BE49-F238E27FC236}">
                <a16:creationId xmlns:a16="http://schemas.microsoft.com/office/drawing/2014/main" id="{16C20DBB-3F64-C560-675C-551B6D435A12}"/>
              </a:ext>
            </a:extLst>
          </p:cNvPr>
          <p:cNvGrpSpPr/>
          <p:nvPr/>
        </p:nvGrpSpPr>
        <p:grpSpPr>
          <a:xfrm>
            <a:off x="1033182" y="2305071"/>
            <a:ext cx="16188018" cy="6038829"/>
            <a:chOff x="0" y="0"/>
            <a:chExt cx="2036673" cy="1597541"/>
          </a:xfrm>
        </p:grpSpPr>
        <p:sp>
          <p:nvSpPr>
            <p:cNvPr id="5" name="Freeform 5">
              <a:extLst>
                <a:ext uri="{FF2B5EF4-FFF2-40B4-BE49-F238E27FC236}">
                  <a16:creationId xmlns:a16="http://schemas.microsoft.com/office/drawing/2014/main" id="{4D8089E8-BA42-4951-7C6C-FA28FA528FD3}"/>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FA4EF6AB-1CF4-E4C8-7085-32526E5A155C}"/>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0437061F-2A18-4607-900E-7CB53B618188}"/>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Results – 57 games Atari 2600</a:t>
            </a:r>
          </a:p>
        </p:txBody>
      </p:sp>
      <p:pic>
        <p:nvPicPr>
          <p:cNvPr id="9" name="Picture 8" descr="A table with numbers and percentages&#10;&#10;Description automatically generated">
            <a:extLst>
              <a:ext uri="{FF2B5EF4-FFF2-40B4-BE49-F238E27FC236}">
                <a16:creationId xmlns:a16="http://schemas.microsoft.com/office/drawing/2014/main" id="{C4ADDDEE-491A-820A-971B-0147CC4AE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653" y="3162300"/>
            <a:ext cx="12000694" cy="4387850"/>
          </a:xfrm>
          <a:prstGeom prst="rect">
            <a:avLst/>
          </a:prstGeom>
        </p:spPr>
      </p:pic>
      <p:sp>
        <p:nvSpPr>
          <p:cNvPr id="10" name="Freeform 2">
            <a:extLst>
              <a:ext uri="{FF2B5EF4-FFF2-40B4-BE49-F238E27FC236}">
                <a16:creationId xmlns:a16="http://schemas.microsoft.com/office/drawing/2014/main" id="{8C5C8520-FC3A-9109-3A38-9426C7D1152C}"/>
              </a:ext>
            </a:extLst>
          </p:cNvPr>
          <p:cNvSpPr/>
          <p:nvPr/>
        </p:nvSpPr>
        <p:spPr>
          <a:xfrm>
            <a:off x="13411200" y="-3024225"/>
            <a:ext cx="6931681" cy="6186525"/>
          </a:xfrm>
          <a:custGeom>
            <a:avLst/>
            <a:gdLst/>
            <a:ahLst/>
            <a:cxnLst/>
            <a:rect l="l" t="t" r="r" b="b"/>
            <a:pathLst>
              <a:path w="6931681" h="6186525">
                <a:moveTo>
                  <a:pt x="0" y="0"/>
                </a:moveTo>
                <a:lnTo>
                  <a:pt x="6931681" y="0"/>
                </a:lnTo>
                <a:lnTo>
                  <a:pt x="6931681" y="6186526"/>
                </a:lnTo>
                <a:lnTo>
                  <a:pt x="0" y="61865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50815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03B6F2C0-4D6B-EB0D-9CF7-DB6FEC273B0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09E202-C6A7-5A7B-7665-D8932A61D718}"/>
              </a:ext>
            </a:extLst>
          </p:cNvPr>
          <p:cNvSpPr/>
          <p:nvPr/>
        </p:nvSpPr>
        <p:spPr>
          <a:xfrm>
            <a:off x="-3200400" y="-7106101"/>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sp>
        <p:nvSpPr>
          <p:cNvPr id="12" name="TextBox 12">
            <a:extLst>
              <a:ext uri="{FF2B5EF4-FFF2-40B4-BE49-F238E27FC236}">
                <a16:creationId xmlns:a16="http://schemas.microsoft.com/office/drawing/2014/main" id="{CA1F9AC0-2D9C-496B-F305-2F1A121B956B}"/>
              </a:ext>
            </a:extLst>
          </p:cNvPr>
          <p:cNvSpPr txBox="1"/>
          <p:nvPr/>
        </p:nvSpPr>
        <p:spPr>
          <a:xfrm>
            <a:off x="228600" y="222413"/>
            <a:ext cx="13906500" cy="1538883"/>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Raw Scores Across All Games, Starting With 30 NO-OP Actions</a:t>
            </a:r>
          </a:p>
        </p:txBody>
      </p:sp>
      <p:sp>
        <p:nvSpPr>
          <p:cNvPr id="11" name="Freeform 2">
            <a:extLst>
              <a:ext uri="{FF2B5EF4-FFF2-40B4-BE49-F238E27FC236}">
                <a16:creationId xmlns:a16="http://schemas.microsoft.com/office/drawing/2014/main" id="{1B44B24D-AEE8-054B-BC44-07159F4E3C7A}"/>
              </a:ext>
            </a:extLst>
          </p:cNvPr>
          <p:cNvSpPr/>
          <p:nvPr/>
        </p:nvSpPr>
        <p:spPr>
          <a:xfrm>
            <a:off x="14135100" y="-3093263"/>
            <a:ext cx="6931681" cy="6186525"/>
          </a:xfrm>
          <a:custGeom>
            <a:avLst/>
            <a:gdLst/>
            <a:ahLst/>
            <a:cxnLst/>
            <a:rect l="l" t="t" r="r" b="b"/>
            <a:pathLst>
              <a:path w="6931681" h="6186525">
                <a:moveTo>
                  <a:pt x="0" y="0"/>
                </a:moveTo>
                <a:lnTo>
                  <a:pt x="6931681" y="0"/>
                </a:lnTo>
                <a:lnTo>
                  <a:pt x="6931681" y="6186526"/>
                </a:lnTo>
                <a:lnTo>
                  <a:pt x="0" y="6186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4" name="Picture 3" descr="A table of numbers with numbers&#10;&#10;Description automatically generated">
            <a:extLst>
              <a:ext uri="{FF2B5EF4-FFF2-40B4-BE49-F238E27FC236}">
                <a16:creationId xmlns:a16="http://schemas.microsoft.com/office/drawing/2014/main" id="{09AB01CE-1270-D706-91FB-8E953BCDA8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7992" y="3093262"/>
            <a:ext cx="10257334" cy="4899025"/>
          </a:xfrm>
          <a:prstGeom prst="rect">
            <a:avLst/>
          </a:prstGeom>
        </p:spPr>
      </p:pic>
    </p:spTree>
    <p:extLst>
      <p:ext uri="{BB962C8B-B14F-4D97-AF65-F5344CB8AC3E}">
        <p14:creationId xmlns:p14="http://schemas.microsoft.com/office/powerpoint/2010/main" val="234953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9C762ECD-2A82-E184-48C0-282EDDBAD51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2738EB9-8A69-31B7-E1B6-8415AF41C52B}"/>
              </a:ext>
            </a:extLst>
          </p:cNvPr>
          <p:cNvSpPr/>
          <p:nvPr/>
        </p:nvSpPr>
        <p:spPr>
          <a:xfrm>
            <a:off x="-3200400" y="-7106101"/>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sp>
        <p:nvSpPr>
          <p:cNvPr id="3" name="Freeform 3">
            <a:extLst>
              <a:ext uri="{FF2B5EF4-FFF2-40B4-BE49-F238E27FC236}">
                <a16:creationId xmlns:a16="http://schemas.microsoft.com/office/drawing/2014/main" id="{DB4FE393-2039-0C5B-0256-A5285702F588}"/>
              </a:ext>
            </a:extLst>
          </p:cNvPr>
          <p:cNvSpPr/>
          <p:nvPr/>
        </p:nvSpPr>
        <p:spPr>
          <a:xfrm>
            <a:off x="2029575" y="8440764"/>
            <a:ext cx="13496441" cy="3711521"/>
          </a:xfrm>
          <a:custGeom>
            <a:avLst/>
            <a:gdLst/>
            <a:ahLst/>
            <a:cxnLst/>
            <a:rect l="l" t="t" r="r" b="b"/>
            <a:pathLst>
              <a:path w="13496441" h="3711521">
                <a:moveTo>
                  <a:pt x="0" y="0"/>
                </a:moveTo>
                <a:lnTo>
                  <a:pt x="13496441" y="0"/>
                </a:lnTo>
                <a:lnTo>
                  <a:pt x="13496441" y="3711522"/>
                </a:lnTo>
                <a:lnTo>
                  <a:pt x="0" y="37115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0E229EB7-AA10-34BD-A495-C8BB18672DD7}"/>
              </a:ext>
            </a:extLst>
          </p:cNvPr>
          <p:cNvGrpSpPr/>
          <p:nvPr/>
        </p:nvGrpSpPr>
        <p:grpSpPr>
          <a:xfrm>
            <a:off x="1033182" y="2305071"/>
            <a:ext cx="15807018" cy="5886429"/>
            <a:chOff x="0" y="0"/>
            <a:chExt cx="2036673" cy="1597541"/>
          </a:xfrm>
        </p:grpSpPr>
        <p:sp>
          <p:nvSpPr>
            <p:cNvPr id="5" name="Freeform 5">
              <a:extLst>
                <a:ext uri="{FF2B5EF4-FFF2-40B4-BE49-F238E27FC236}">
                  <a16:creationId xmlns:a16="http://schemas.microsoft.com/office/drawing/2014/main" id="{47FEA554-3822-CDA8-D101-E4FECF51BDD5}"/>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58992A09-F4B6-EF3E-E583-6A594C91C5E7}"/>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3CC58223-F3C5-738F-CECF-B15C09708286}"/>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Limitations of the Paper</a:t>
            </a:r>
          </a:p>
        </p:txBody>
      </p:sp>
      <p:sp>
        <p:nvSpPr>
          <p:cNvPr id="13" name="TextBox 13">
            <a:extLst>
              <a:ext uri="{FF2B5EF4-FFF2-40B4-BE49-F238E27FC236}">
                <a16:creationId xmlns:a16="http://schemas.microsoft.com/office/drawing/2014/main" id="{341602E2-7AF7-A997-8C66-2B4EF6772DB0}"/>
              </a:ext>
            </a:extLst>
          </p:cNvPr>
          <p:cNvSpPr txBox="1"/>
          <p:nvPr/>
        </p:nvSpPr>
        <p:spPr>
          <a:xfrm>
            <a:off x="1671918" y="3631472"/>
            <a:ext cx="13754191" cy="3327321"/>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Computational Complexity:</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Increased computational requirements due to modeling distributions.</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Longer training times and higher memory usage.</a:t>
            </a:r>
          </a:p>
          <a:p>
            <a:pPr marL="342900" indent="-342900" algn="l">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Approximation Errors:</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Discretization in methods like C51 can introduce inaccuracies.</a:t>
            </a:r>
          </a:p>
          <a:p>
            <a:pPr marL="342900" indent="-342900" algn="l">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Scalability:</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Challenges in scaling to environments with continuous action spaces.</a:t>
            </a:r>
          </a:p>
        </p:txBody>
      </p:sp>
    </p:spTree>
    <p:extLst>
      <p:ext uri="{BB962C8B-B14F-4D97-AF65-F5344CB8AC3E}">
        <p14:creationId xmlns:p14="http://schemas.microsoft.com/office/powerpoint/2010/main" val="100652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AAEB42F6-77D3-8607-D671-0F62BF216A9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4EC8242-8C02-9268-6510-CAB68236AE6E}"/>
              </a:ext>
            </a:extLst>
          </p:cNvPr>
          <p:cNvSpPr/>
          <p:nvPr/>
        </p:nvSpPr>
        <p:spPr>
          <a:xfrm>
            <a:off x="-3200400" y="-7106101"/>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grpSp>
        <p:nvGrpSpPr>
          <p:cNvPr id="4" name="Group 4">
            <a:extLst>
              <a:ext uri="{FF2B5EF4-FFF2-40B4-BE49-F238E27FC236}">
                <a16:creationId xmlns:a16="http://schemas.microsoft.com/office/drawing/2014/main" id="{68FA618A-25A3-B9D7-612F-F22F9B3AFFB0}"/>
              </a:ext>
            </a:extLst>
          </p:cNvPr>
          <p:cNvGrpSpPr/>
          <p:nvPr/>
        </p:nvGrpSpPr>
        <p:grpSpPr>
          <a:xfrm>
            <a:off x="1033182" y="2305071"/>
            <a:ext cx="15582900" cy="6065663"/>
            <a:chOff x="0" y="0"/>
            <a:chExt cx="2036673" cy="1597541"/>
          </a:xfrm>
        </p:grpSpPr>
        <p:sp>
          <p:nvSpPr>
            <p:cNvPr id="5" name="Freeform 5">
              <a:extLst>
                <a:ext uri="{FF2B5EF4-FFF2-40B4-BE49-F238E27FC236}">
                  <a16:creationId xmlns:a16="http://schemas.microsoft.com/office/drawing/2014/main" id="{92C33DFD-CCCE-5DBE-C622-45645C54EDFD}"/>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79979142-8DB3-261B-8593-072093A0B1D1}"/>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61EDA33F-2BBA-5834-A690-B31357D14BB5}"/>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Future Work</a:t>
            </a:r>
          </a:p>
        </p:txBody>
      </p:sp>
      <p:sp>
        <p:nvSpPr>
          <p:cNvPr id="13" name="TextBox 13">
            <a:extLst>
              <a:ext uri="{FF2B5EF4-FFF2-40B4-BE49-F238E27FC236}">
                <a16:creationId xmlns:a16="http://schemas.microsoft.com/office/drawing/2014/main" id="{6D87C454-09D9-73D9-C724-525C55E14623}"/>
              </a:ext>
            </a:extLst>
          </p:cNvPr>
          <p:cNvSpPr txBox="1"/>
          <p:nvPr/>
        </p:nvSpPr>
        <p:spPr>
          <a:xfrm>
            <a:off x="1671918" y="3302345"/>
            <a:ext cx="13754191" cy="4071114"/>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Extending to Continuous Actions:</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Developing algorithms suitable for environments with continuous action spaces.</a:t>
            </a:r>
          </a:p>
          <a:p>
            <a:pPr marL="342900" indent="-342900" algn="l">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Risk-Aware Policies:</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Investigating how distributional RL can be used to optimize for risk-sensitive objectives.</a:t>
            </a:r>
          </a:p>
          <a:p>
            <a:pPr marL="342900" indent="-342900" algn="l">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Multi-Agent Systems:</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Exploring the application of distributional RL in multi-agent environments.</a:t>
            </a:r>
          </a:p>
          <a:p>
            <a:pPr marL="342900" indent="-342900" algn="l">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Theoretical Analysis:</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Further study of the mathematical properties of distributional operators.</a:t>
            </a:r>
          </a:p>
        </p:txBody>
      </p:sp>
      <p:sp>
        <p:nvSpPr>
          <p:cNvPr id="7" name="Freeform 3">
            <a:extLst>
              <a:ext uri="{FF2B5EF4-FFF2-40B4-BE49-F238E27FC236}">
                <a16:creationId xmlns:a16="http://schemas.microsoft.com/office/drawing/2014/main" id="{F0852B6F-89AE-2FB7-F054-1526C0E14A26}"/>
              </a:ext>
            </a:extLst>
          </p:cNvPr>
          <p:cNvSpPr/>
          <p:nvPr/>
        </p:nvSpPr>
        <p:spPr>
          <a:xfrm>
            <a:off x="6944231" y="8039100"/>
            <a:ext cx="14336955" cy="6055724"/>
          </a:xfrm>
          <a:custGeom>
            <a:avLst/>
            <a:gdLst/>
            <a:ahLst/>
            <a:cxnLst/>
            <a:rect l="l" t="t" r="r" b="b"/>
            <a:pathLst>
              <a:path w="14336955" h="6055724">
                <a:moveTo>
                  <a:pt x="0" y="0"/>
                </a:moveTo>
                <a:lnTo>
                  <a:pt x="14336955" y="0"/>
                </a:lnTo>
                <a:lnTo>
                  <a:pt x="14336955" y="6055724"/>
                </a:lnTo>
                <a:lnTo>
                  <a:pt x="0" y="6055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02714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p:cNvGrpSpPr/>
        <p:nvPr/>
      </p:nvGrpSpPr>
      <p:grpSpPr>
        <a:xfrm>
          <a:off x="0" y="0"/>
          <a:ext cx="0" cy="0"/>
          <a:chOff x="0" y="0"/>
          <a:chExt cx="0" cy="0"/>
        </a:xfrm>
      </p:grpSpPr>
      <p:sp>
        <p:nvSpPr>
          <p:cNvPr id="4" name="TextBox 4"/>
          <p:cNvSpPr txBox="1"/>
          <p:nvPr/>
        </p:nvSpPr>
        <p:spPr>
          <a:xfrm>
            <a:off x="1028700" y="3086100"/>
            <a:ext cx="9486900" cy="754053"/>
          </a:xfrm>
          <a:prstGeom prst="rect">
            <a:avLst/>
          </a:prstGeom>
        </p:spPr>
        <p:txBody>
          <a:bodyPr wrap="square" lIns="0" tIns="0" rIns="0" bIns="0" rtlCol="0" anchor="t">
            <a:spAutoFit/>
          </a:bodyPr>
          <a:lstStyle/>
          <a:p>
            <a:pPr marL="0" lvl="0" indent="0" algn="l">
              <a:lnSpc>
                <a:spcPts val="3999"/>
              </a:lnSpc>
            </a:pPr>
            <a:r>
              <a:rPr lang="en-US" sz="9600" b="1" u="none" strike="noStrike">
                <a:solidFill>
                  <a:srgbClr val="78FF87"/>
                </a:solidFill>
                <a:latin typeface="Anantason UltraExpanded Bold"/>
                <a:ea typeface="Anantason UltraExpanded Bold"/>
                <a:cs typeface="Anantason UltraExpanded Bold"/>
                <a:sym typeface="Anantason UltraExpanded Bold"/>
              </a:rPr>
              <a:t>THANK YOU</a:t>
            </a:r>
          </a:p>
        </p:txBody>
      </p:sp>
      <p:sp>
        <p:nvSpPr>
          <p:cNvPr id="5" name="Freeform 5"/>
          <p:cNvSpPr/>
          <p:nvPr/>
        </p:nvSpPr>
        <p:spPr>
          <a:xfrm>
            <a:off x="8350146" y="2723315"/>
            <a:ext cx="13306015" cy="5740487"/>
          </a:xfrm>
          <a:custGeom>
            <a:avLst/>
            <a:gdLst/>
            <a:ahLst/>
            <a:cxnLst/>
            <a:rect l="l" t="t" r="r" b="b"/>
            <a:pathLst>
              <a:path w="13306015" h="5740487">
                <a:moveTo>
                  <a:pt x="0" y="0"/>
                </a:moveTo>
                <a:lnTo>
                  <a:pt x="13306015" y="0"/>
                </a:lnTo>
                <a:lnTo>
                  <a:pt x="13306015" y="5740487"/>
                </a:lnTo>
                <a:lnTo>
                  <a:pt x="0" y="5740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7315200" y="1257300"/>
            <a:ext cx="18003772" cy="15355717"/>
          </a:xfrm>
          <a:custGeom>
            <a:avLst/>
            <a:gdLst/>
            <a:ahLst/>
            <a:cxnLst/>
            <a:rect l="l" t="t" r="r" b="b"/>
            <a:pathLst>
              <a:path w="18003772" h="15355717">
                <a:moveTo>
                  <a:pt x="0" y="0"/>
                </a:moveTo>
                <a:lnTo>
                  <a:pt x="18003773" y="0"/>
                </a:lnTo>
                <a:lnTo>
                  <a:pt x="18003773" y="15355718"/>
                </a:lnTo>
                <a:lnTo>
                  <a:pt x="0" y="15355718"/>
                </a:lnTo>
                <a:lnTo>
                  <a:pt x="0" y="0"/>
                </a:lnTo>
                <a:close/>
              </a:path>
            </a:pathLst>
          </a:custGeom>
          <a:blipFill>
            <a:blip r:embed="rId4"/>
            <a:stretch>
              <a:fillRect/>
            </a:stretch>
          </a:blipFill>
          <a:ln cap="sq">
            <a:noFill/>
            <a:prstDash val="solid"/>
            <a:miter/>
          </a:ln>
        </p:spPr>
        <p:txBody>
          <a:bodyPr/>
          <a:lstStyle/>
          <a:p>
            <a:endParaRPr lang="en-US"/>
          </a:p>
        </p:txBody>
      </p:sp>
      <p:sp>
        <p:nvSpPr>
          <p:cNvPr id="7" name="TextBox 7"/>
          <p:cNvSpPr txBox="1"/>
          <p:nvPr/>
        </p:nvSpPr>
        <p:spPr>
          <a:xfrm>
            <a:off x="1028700" y="7552966"/>
            <a:ext cx="16230600" cy="1756891"/>
          </a:xfrm>
          <a:prstGeom prst="rect">
            <a:avLst/>
          </a:prstGeom>
        </p:spPr>
        <p:txBody>
          <a:bodyPr lIns="0" tIns="0" rIns="0" bIns="0" rtlCol="0" anchor="t">
            <a:spAutoFit/>
          </a:bodyPr>
          <a:lstStyle/>
          <a:p>
            <a:pPr marL="0" lvl="0" indent="0" algn="l">
              <a:lnSpc>
                <a:spcPts val="13724"/>
              </a:lnSpc>
              <a:spcBef>
                <a:spcPct val="0"/>
              </a:spcBef>
            </a:pPr>
            <a:r>
              <a:rPr lang="en-US" sz="10557" b="1" u="none" strike="noStrike">
                <a:solidFill>
                  <a:srgbClr val="FFFFFF"/>
                </a:solidFill>
                <a:latin typeface="Anantason UltraExpanded Bold"/>
                <a:ea typeface="Anantason UltraExpanded Bold"/>
                <a:cs typeface="Anantason UltraExpanded Bold"/>
                <a:sym typeface="Anantason UltraExpanded Bold"/>
              </a:rPr>
              <a:t>ANY QUESTIONS?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35EFDF48-24A0-BA88-AA4E-9937B4894D0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EBD205B-F8DA-CE13-0D76-34FA4D4FDCB5}"/>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6CFEAD83-7786-A805-BD68-0B2FC31C71C3}"/>
              </a:ext>
            </a:extLst>
          </p:cNvPr>
          <p:cNvSpPr/>
          <p:nvPr/>
        </p:nvSpPr>
        <p:spPr>
          <a:xfrm>
            <a:off x="0" y="3790539"/>
            <a:ext cx="6484649" cy="6496461"/>
          </a:xfrm>
          <a:custGeom>
            <a:avLst/>
            <a:gdLst/>
            <a:ahLst/>
            <a:cxnLst/>
            <a:rect l="l" t="t" r="r" b="b"/>
            <a:pathLst>
              <a:path w="6484649" h="6496461">
                <a:moveTo>
                  <a:pt x="0" y="0"/>
                </a:moveTo>
                <a:lnTo>
                  <a:pt x="6484649" y="0"/>
                </a:lnTo>
                <a:lnTo>
                  <a:pt x="6484649" y="6496461"/>
                </a:lnTo>
                <a:lnTo>
                  <a:pt x="0" y="64964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F5E87D59-76D7-4BC8-A901-7F1622AB3392}"/>
              </a:ext>
            </a:extLst>
          </p:cNvPr>
          <p:cNvSpPr/>
          <p:nvPr/>
        </p:nvSpPr>
        <p:spPr>
          <a:xfrm flipV="1">
            <a:off x="7752280" y="7330139"/>
            <a:ext cx="19050" cy="5503109"/>
          </a:xfrm>
          <a:prstGeom prst="line">
            <a:avLst/>
          </a:prstGeom>
          <a:ln w="38100" cap="flat">
            <a:solidFill>
              <a:srgbClr val="FFFFFF"/>
            </a:solidFill>
            <a:prstDash val="solid"/>
            <a:headEnd type="none" w="sm" len="sm"/>
            <a:tailEnd type="none" w="sm" len="sm"/>
          </a:ln>
        </p:spPr>
        <p:txBody>
          <a:bodyPr/>
          <a:lstStyle/>
          <a:p>
            <a:endParaRPr lang="en-US"/>
          </a:p>
        </p:txBody>
      </p:sp>
      <p:sp>
        <p:nvSpPr>
          <p:cNvPr id="11" name="TextBox 11">
            <a:extLst>
              <a:ext uri="{FF2B5EF4-FFF2-40B4-BE49-F238E27FC236}">
                <a16:creationId xmlns:a16="http://schemas.microsoft.com/office/drawing/2014/main" id="{53D9E75C-F579-03DD-1BCF-7C801B4E3FAD}"/>
              </a:ext>
            </a:extLst>
          </p:cNvPr>
          <p:cNvSpPr txBox="1"/>
          <p:nvPr/>
        </p:nvSpPr>
        <p:spPr>
          <a:xfrm>
            <a:off x="82517" y="1033985"/>
            <a:ext cx="9829800" cy="771525"/>
          </a:xfrm>
          <a:prstGeom prst="rect">
            <a:avLst/>
          </a:prstGeom>
        </p:spPr>
        <p:txBody>
          <a:bodyPr wrap="square" lIns="0" tIns="0" rIns="0" bIns="0" rtlCol="0" anchor="t">
            <a:spAutoFit/>
          </a:bodyPr>
          <a:lstStyle/>
          <a:p>
            <a:pPr algn="ctr">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Let’s See An Example</a:t>
            </a:r>
          </a:p>
        </p:txBody>
      </p:sp>
      <p:pic>
        <p:nvPicPr>
          <p:cNvPr id="13" name="Picture 12" descr="A question mark on a white surface&#10;&#10;Description automatically generated">
            <a:extLst>
              <a:ext uri="{FF2B5EF4-FFF2-40B4-BE49-F238E27FC236}">
                <a16:creationId xmlns:a16="http://schemas.microsoft.com/office/drawing/2014/main" id="{A0F561B5-23A8-F985-77FE-B0C0EC27B617}"/>
              </a:ext>
            </a:extLst>
          </p:cNvPr>
          <p:cNvPicPr>
            <a:picLocks noChangeAspect="1"/>
          </p:cNvPicPr>
          <p:nvPr/>
        </p:nvPicPr>
        <p:blipFill>
          <a:blip r:embed="rId6">
            <a:extLst>
              <a:ext uri="{28A0092B-C50C-407E-A947-70E740481C1C}">
                <a14:useLocalDpi xmlns:a14="http://schemas.microsoft.com/office/drawing/2010/main" val="0"/>
              </a:ext>
            </a:extLst>
          </a:blip>
          <a:srcRect t="7407" r="2625"/>
          <a:stretch/>
        </p:blipFill>
        <p:spPr>
          <a:xfrm>
            <a:off x="7910480" y="5377851"/>
            <a:ext cx="10067957" cy="2077254"/>
          </a:xfrm>
          <a:prstGeom prst="rect">
            <a:avLst/>
          </a:prstGeom>
        </p:spPr>
      </p:pic>
      <p:sp>
        <p:nvSpPr>
          <p:cNvPr id="14" name="TextBox 5">
            <a:extLst>
              <a:ext uri="{FF2B5EF4-FFF2-40B4-BE49-F238E27FC236}">
                <a16:creationId xmlns:a16="http://schemas.microsoft.com/office/drawing/2014/main" id="{05D9BD30-8D24-213A-5B40-DCC094265EF5}"/>
              </a:ext>
            </a:extLst>
          </p:cNvPr>
          <p:cNvSpPr txBox="1"/>
          <p:nvPr/>
        </p:nvSpPr>
        <p:spPr>
          <a:xfrm>
            <a:off x="7910480" y="3574133"/>
            <a:ext cx="6286574" cy="432811"/>
          </a:xfrm>
          <a:prstGeom prst="rect">
            <a:avLst/>
          </a:prstGeom>
        </p:spPr>
        <p:txBody>
          <a:bodyPr lIns="0" tIns="0" rIns="0" bIns="0" rtlCol="0" anchor="t">
            <a:spAutoFit/>
          </a:bodyPr>
          <a:lstStyle/>
          <a:p>
            <a:pPr marL="0" lvl="0" indent="0" algn="l">
              <a:lnSpc>
                <a:spcPts val="2879"/>
              </a:lnSpc>
              <a:spcBef>
                <a:spcPct val="0"/>
              </a:spcBef>
            </a:pPr>
            <a:r>
              <a:rPr lang="en-US" sz="4000" b="1">
                <a:solidFill>
                  <a:srgbClr val="FFFFFF"/>
                </a:solidFill>
                <a:latin typeface="Anantason UltraExpanded Bold"/>
                <a:ea typeface="Anantason UltraExpanded Bold"/>
                <a:cs typeface="Anantason UltraExpanded Bold"/>
                <a:sym typeface="Anantason UltraExpanded Bold"/>
              </a:rPr>
              <a:t>Traditional RL </a:t>
            </a:r>
          </a:p>
        </p:txBody>
      </p:sp>
    </p:spTree>
    <p:extLst>
      <p:ext uri="{BB962C8B-B14F-4D97-AF65-F5344CB8AC3E}">
        <p14:creationId xmlns:p14="http://schemas.microsoft.com/office/powerpoint/2010/main" val="140308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51654DB8-AE33-DE90-1BB6-2EF1BEFACD9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78D8784-BDAB-350F-1CA5-D325FF261795}"/>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sp>
        <p:nvSpPr>
          <p:cNvPr id="3" name="Freeform 3">
            <a:extLst>
              <a:ext uri="{FF2B5EF4-FFF2-40B4-BE49-F238E27FC236}">
                <a16:creationId xmlns:a16="http://schemas.microsoft.com/office/drawing/2014/main" id="{6CC22BAF-75D0-54E6-68D4-3EA091DF4268}"/>
              </a:ext>
            </a:extLst>
          </p:cNvPr>
          <p:cNvSpPr/>
          <p:nvPr/>
        </p:nvSpPr>
        <p:spPr>
          <a:xfrm>
            <a:off x="2029575" y="8440764"/>
            <a:ext cx="13496441" cy="3711521"/>
          </a:xfrm>
          <a:custGeom>
            <a:avLst/>
            <a:gdLst/>
            <a:ahLst/>
            <a:cxnLst/>
            <a:rect l="l" t="t" r="r" b="b"/>
            <a:pathLst>
              <a:path w="13496441" h="3711521">
                <a:moveTo>
                  <a:pt x="0" y="0"/>
                </a:moveTo>
                <a:lnTo>
                  <a:pt x="13496441" y="0"/>
                </a:lnTo>
                <a:lnTo>
                  <a:pt x="13496441" y="3711522"/>
                </a:lnTo>
                <a:lnTo>
                  <a:pt x="0" y="37115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72FB2022-A3E4-E0FA-4909-A7195B6BC5E8}"/>
              </a:ext>
            </a:extLst>
          </p:cNvPr>
          <p:cNvGrpSpPr/>
          <p:nvPr/>
        </p:nvGrpSpPr>
        <p:grpSpPr>
          <a:xfrm>
            <a:off x="1033182" y="2305071"/>
            <a:ext cx="15582900" cy="6065663"/>
            <a:chOff x="0" y="0"/>
            <a:chExt cx="2036673" cy="1597541"/>
          </a:xfrm>
        </p:grpSpPr>
        <p:sp>
          <p:nvSpPr>
            <p:cNvPr id="5" name="Freeform 5">
              <a:extLst>
                <a:ext uri="{FF2B5EF4-FFF2-40B4-BE49-F238E27FC236}">
                  <a16:creationId xmlns:a16="http://schemas.microsoft.com/office/drawing/2014/main" id="{8BCDCA6C-5574-AED5-521B-04A02364A348}"/>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993B3278-C240-72E5-2506-FB17B61CE602}"/>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23634D9A-4868-3F79-1537-F9941F4507C9}"/>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Problem Setup</a:t>
            </a:r>
          </a:p>
        </p:txBody>
      </p:sp>
      <p:sp>
        <p:nvSpPr>
          <p:cNvPr id="13" name="TextBox 13">
            <a:extLst>
              <a:ext uri="{FF2B5EF4-FFF2-40B4-BE49-F238E27FC236}">
                <a16:creationId xmlns:a16="http://schemas.microsoft.com/office/drawing/2014/main" id="{36A23746-38DC-65F6-FF80-C9334DC539BA}"/>
              </a:ext>
            </a:extLst>
          </p:cNvPr>
          <p:cNvSpPr txBox="1"/>
          <p:nvPr/>
        </p:nvSpPr>
        <p:spPr>
          <a:xfrm>
            <a:off x="1671918" y="3116396"/>
            <a:ext cx="13754191" cy="4443011"/>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The Core Problem:</a:t>
            </a:r>
            <a:endParaRPr lang="en-US" sz="2400">
              <a:solidFill>
                <a:srgbClr val="FFFFFF"/>
              </a:solidFill>
              <a:latin typeface="Codec Pro"/>
              <a:ea typeface="Codec Pro"/>
              <a:cs typeface="Codec Pro"/>
              <a:sym typeface="Codec Pro"/>
            </a:endParaRPr>
          </a:p>
          <a:p>
            <a:pPr marL="342900" indent="-342900" algn="l">
              <a:lnSpc>
                <a:spcPts val="2879"/>
              </a:lnSpc>
              <a:buFont typeface="Arial" panose="020B0604020202020204" pitchFamily="34" charset="0"/>
              <a:buChar char="•"/>
            </a:pPr>
            <a:r>
              <a:rPr lang="en-US" sz="2400">
                <a:solidFill>
                  <a:srgbClr val="FFFFFF"/>
                </a:solidFill>
                <a:latin typeface="Codec Pro"/>
                <a:ea typeface="Codec Pro"/>
                <a:cs typeface="Codec Pro"/>
                <a:sym typeface="Codec Pro"/>
              </a:rPr>
              <a:t>How can we improve RL algorithms to account for the variability and risk in returns?</a:t>
            </a:r>
          </a:p>
          <a:p>
            <a:pPr marL="342900" indent="-342900" algn="l">
              <a:lnSpc>
                <a:spcPts val="2879"/>
              </a:lnSpc>
              <a:buFont typeface="Arial" panose="020B0604020202020204" pitchFamily="34" charset="0"/>
              <a:buChar char="•"/>
            </a:pPr>
            <a:endParaRPr lang="en-US" sz="2400">
              <a:solidFill>
                <a:srgbClr val="FFFFFF"/>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Key Question:</a:t>
            </a:r>
            <a:endParaRPr lang="en-US" sz="2400">
              <a:solidFill>
                <a:srgbClr val="FFFFFF"/>
              </a:solidFill>
              <a:latin typeface="Codec Pro"/>
              <a:ea typeface="Codec Pro"/>
              <a:cs typeface="Codec Pro"/>
              <a:sym typeface="Codec Pro"/>
            </a:endParaRPr>
          </a:p>
          <a:p>
            <a:pPr marL="342900" indent="-342900" algn="l">
              <a:lnSpc>
                <a:spcPts val="2879"/>
              </a:lnSpc>
              <a:buFont typeface="Arial" panose="020B0604020202020204" pitchFamily="34" charset="0"/>
              <a:buChar char="•"/>
            </a:pPr>
            <a:r>
              <a:rPr lang="en-US" sz="2400">
                <a:solidFill>
                  <a:srgbClr val="FFFFFF"/>
                </a:solidFill>
                <a:latin typeface="Codec Pro"/>
                <a:ea typeface="Codec Pro"/>
                <a:cs typeface="Codec Pro"/>
                <a:sym typeface="Codec Pro"/>
              </a:rPr>
              <a:t>Can modeling the full distribution of returns provide better insights and lead to more robust learning?</a:t>
            </a:r>
          </a:p>
          <a:p>
            <a:pPr marL="342900" indent="-342900" algn="l">
              <a:lnSpc>
                <a:spcPts val="2879"/>
              </a:lnSpc>
              <a:buFont typeface="Arial" panose="020B0604020202020204" pitchFamily="34" charset="0"/>
              <a:buChar char="•"/>
            </a:pPr>
            <a:r>
              <a:rPr lang="en-US" sz="2400">
                <a:solidFill>
                  <a:srgbClr val="FFFFFF"/>
                </a:solidFill>
                <a:latin typeface="Codec Pro"/>
                <a:ea typeface="Codec Pro"/>
                <a:cs typeface="Codec Pro"/>
                <a:sym typeface="Codec Pro"/>
              </a:rPr>
              <a:t>Traditional RL focuses on expected returns, but this ignores variability. How can we address this gap?</a:t>
            </a:r>
          </a:p>
          <a:p>
            <a:pPr marL="342900" indent="-342900" algn="l">
              <a:lnSpc>
                <a:spcPts val="2879"/>
              </a:lnSpc>
              <a:buFont typeface="Arial" panose="020B0604020202020204" pitchFamily="34" charset="0"/>
              <a:buChar char="•"/>
            </a:pPr>
            <a:endParaRPr lang="en-US" sz="2400">
              <a:solidFill>
                <a:srgbClr val="FFFFFF"/>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Objective:</a:t>
            </a:r>
            <a:endParaRPr lang="en-US" sz="2400">
              <a:solidFill>
                <a:srgbClr val="FFFFFF"/>
              </a:solidFill>
              <a:latin typeface="Codec Pro"/>
              <a:ea typeface="Codec Pro"/>
              <a:cs typeface="Codec Pro"/>
              <a:sym typeface="Codec Pro"/>
            </a:endParaRPr>
          </a:p>
          <a:p>
            <a:pPr marL="342900" indent="-342900" algn="l">
              <a:lnSpc>
                <a:spcPts val="2879"/>
              </a:lnSpc>
              <a:buFont typeface="Arial" panose="020B0604020202020204" pitchFamily="34" charset="0"/>
              <a:buChar char="•"/>
            </a:pPr>
            <a:r>
              <a:rPr lang="en-US" sz="2400">
                <a:solidFill>
                  <a:srgbClr val="FFFFFF"/>
                </a:solidFill>
                <a:latin typeface="Codec Pro"/>
                <a:ea typeface="Codec Pro"/>
                <a:cs typeface="Codec Pro"/>
                <a:sym typeface="Codec Pro"/>
              </a:rPr>
              <a:t>Develop methods to learn and utilize the entire return distribution in the decision-making process.</a:t>
            </a:r>
          </a:p>
        </p:txBody>
      </p:sp>
    </p:spTree>
    <p:extLst>
      <p:ext uri="{BB962C8B-B14F-4D97-AF65-F5344CB8AC3E}">
        <p14:creationId xmlns:p14="http://schemas.microsoft.com/office/powerpoint/2010/main" val="238316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4EB7CD8F-A396-ED4B-A835-AFF55C236FF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DB69909-F01B-03F0-0B5E-36DAEB459515}"/>
              </a:ext>
            </a:extLst>
          </p:cNvPr>
          <p:cNvSpPr/>
          <p:nvPr/>
        </p:nvSpPr>
        <p:spPr>
          <a:xfrm>
            <a:off x="-3200400" y="-7106101"/>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grpSp>
        <p:nvGrpSpPr>
          <p:cNvPr id="4" name="Group 4">
            <a:extLst>
              <a:ext uri="{FF2B5EF4-FFF2-40B4-BE49-F238E27FC236}">
                <a16:creationId xmlns:a16="http://schemas.microsoft.com/office/drawing/2014/main" id="{AA37D5C2-23A5-4719-D39A-1ED2D9844C25}"/>
              </a:ext>
            </a:extLst>
          </p:cNvPr>
          <p:cNvGrpSpPr/>
          <p:nvPr/>
        </p:nvGrpSpPr>
        <p:grpSpPr>
          <a:xfrm>
            <a:off x="1033182" y="2305071"/>
            <a:ext cx="10625418" cy="5962629"/>
            <a:chOff x="0" y="0"/>
            <a:chExt cx="2036673" cy="1597541"/>
          </a:xfrm>
        </p:grpSpPr>
        <p:sp>
          <p:nvSpPr>
            <p:cNvPr id="5" name="Freeform 5">
              <a:extLst>
                <a:ext uri="{FF2B5EF4-FFF2-40B4-BE49-F238E27FC236}">
                  <a16:creationId xmlns:a16="http://schemas.microsoft.com/office/drawing/2014/main" id="{0A456A50-3908-6DEA-C01E-915AB53A8936}"/>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B788F917-F150-B2CB-4789-037EF8AC5653}"/>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E49F468C-78BA-97D0-A98E-CC44FDA1EA0F}"/>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Goal of the Paper</a:t>
            </a:r>
          </a:p>
        </p:txBody>
      </p:sp>
      <p:sp>
        <p:nvSpPr>
          <p:cNvPr id="13" name="TextBox 13">
            <a:extLst>
              <a:ext uri="{FF2B5EF4-FFF2-40B4-BE49-F238E27FC236}">
                <a16:creationId xmlns:a16="http://schemas.microsoft.com/office/drawing/2014/main" id="{DF99CCEF-A2B9-269A-798A-0487D63BA1FA}"/>
              </a:ext>
            </a:extLst>
          </p:cNvPr>
          <p:cNvSpPr txBox="1"/>
          <p:nvPr/>
        </p:nvSpPr>
        <p:spPr>
          <a:xfrm>
            <a:off x="1656647" y="3419545"/>
            <a:ext cx="9378487" cy="4071114"/>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Main Objective:</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Model returns as probability distributions instead of single expected values.</a:t>
            </a:r>
            <a:endParaRPr lang="en-US" sz="24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Expected Outcome:</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Enable more risk-aware decisions and improve learning speed and stability.</a:t>
            </a: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Improve learning performance and stability.</a:t>
            </a:r>
          </a:p>
          <a:p>
            <a:pPr marL="342900" indent="-342900">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Unlike traditional RL, this approach provides richer information about variability.</a:t>
            </a:r>
          </a:p>
          <a:p>
            <a:pPr marL="342900" indent="-342900" algn="l">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p:txBody>
      </p:sp>
      <p:pic>
        <p:nvPicPr>
          <p:cNvPr id="3076" name="Picture 4" descr="Intuitive graphical comparison between classical RL and distributional... |  Download Scientific Diagram">
            <a:extLst>
              <a:ext uri="{FF2B5EF4-FFF2-40B4-BE49-F238E27FC236}">
                <a16:creationId xmlns:a16="http://schemas.microsoft.com/office/drawing/2014/main" id="{840C97E1-FF6F-1502-0B05-8CBF44FA7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3857" y="3890658"/>
            <a:ext cx="6282686" cy="2505683"/>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2">
            <a:extLst>
              <a:ext uri="{FF2B5EF4-FFF2-40B4-BE49-F238E27FC236}">
                <a16:creationId xmlns:a16="http://schemas.microsoft.com/office/drawing/2014/main" id="{39646CFE-BFAF-01E4-7FF9-5248C48C55E4}"/>
              </a:ext>
            </a:extLst>
          </p:cNvPr>
          <p:cNvSpPr/>
          <p:nvPr/>
        </p:nvSpPr>
        <p:spPr>
          <a:xfrm>
            <a:off x="13214573" y="-2766980"/>
            <a:ext cx="6931681" cy="6186525"/>
          </a:xfrm>
          <a:custGeom>
            <a:avLst/>
            <a:gdLst/>
            <a:ahLst/>
            <a:cxnLst/>
            <a:rect l="l" t="t" r="r" b="b"/>
            <a:pathLst>
              <a:path w="6931681" h="6186525">
                <a:moveTo>
                  <a:pt x="0" y="0"/>
                </a:moveTo>
                <a:lnTo>
                  <a:pt x="6931681" y="0"/>
                </a:lnTo>
                <a:lnTo>
                  <a:pt x="6931681" y="6186526"/>
                </a:lnTo>
                <a:lnTo>
                  <a:pt x="0" y="61865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6223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385E841F-364C-0677-696C-E8979B3A7D0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509705C-DB96-4C0D-D6FF-F31E026BAD96}"/>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6A6273D4-1AFD-2CAA-8448-9B7D3952B4D4}"/>
              </a:ext>
            </a:extLst>
          </p:cNvPr>
          <p:cNvSpPr/>
          <p:nvPr/>
        </p:nvSpPr>
        <p:spPr>
          <a:xfrm>
            <a:off x="0" y="3790539"/>
            <a:ext cx="6484649" cy="6496461"/>
          </a:xfrm>
          <a:custGeom>
            <a:avLst/>
            <a:gdLst/>
            <a:ahLst/>
            <a:cxnLst/>
            <a:rect l="l" t="t" r="r" b="b"/>
            <a:pathLst>
              <a:path w="6484649" h="6496461">
                <a:moveTo>
                  <a:pt x="0" y="0"/>
                </a:moveTo>
                <a:lnTo>
                  <a:pt x="6484649" y="0"/>
                </a:lnTo>
                <a:lnTo>
                  <a:pt x="6484649" y="6496461"/>
                </a:lnTo>
                <a:lnTo>
                  <a:pt x="0" y="64964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FB3F87ED-BD17-DF31-D2A2-76A747BE4BC1}"/>
              </a:ext>
            </a:extLst>
          </p:cNvPr>
          <p:cNvSpPr/>
          <p:nvPr/>
        </p:nvSpPr>
        <p:spPr>
          <a:xfrm flipV="1">
            <a:off x="7752280" y="7330139"/>
            <a:ext cx="19050" cy="5503109"/>
          </a:xfrm>
          <a:prstGeom prst="line">
            <a:avLst/>
          </a:prstGeom>
          <a:ln w="38100" cap="flat">
            <a:solidFill>
              <a:srgbClr val="FFFFFF"/>
            </a:solidFill>
            <a:prstDash val="solid"/>
            <a:headEnd type="none" w="sm" len="sm"/>
            <a:tailEnd type="none" w="sm" len="sm"/>
          </a:ln>
        </p:spPr>
        <p:txBody>
          <a:bodyPr/>
          <a:lstStyle/>
          <a:p>
            <a:endParaRPr lang="en-US"/>
          </a:p>
        </p:txBody>
      </p:sp>
      <p:sp>
        <p:nvSpPr>
          <p:cNvPr id="11" name="TextBox 11">
            <a:extLst>
              <a:ext uri="{FF2B5EF4-FFF2-40B4-BE49-F238E27FC236}">
                <a16:creationId xmlns:a16="http://schemas.microsoft.com/office/drawing/2014/main" id="{F490DA36-8AD3-9E1B-5D2D-B3CF4DF3A79C}"/>
              </a:ext>
            </a:extLst>
          </p:cNvPr>
          <p:cNvSpPr txBox="1"/>
          <p:nvPr/>
        </p:nvSpPr>
        <p:spPr>
          <a:xfrm>
            <a:off x="82517" y="1033985"/>
            <a:ext cx="9829800" cy="771525"/>
          </a:xfrm>
          <a:prstGeom prst="rect">
            <a:avLst/>
          </a:prstGeom>
        </p:spPr>
        <p:txBody>
          <a:bodyPr wrap="square" lIns="0" tIns="0" rIns="0" bIns="0" rtlCol="0" anchor="t">
            <a:spAutoFit/>
          </a:bodyPr>
          <a:lstStyle/>
          <a:p>
            <a:pPr algn="ctr">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Let’s See An Example</a:t>
            </a:r>
          </a:p>
        </p:txBody>
      </p:sp>
      <p:sp>
        <p:nvSpPr>
          <p:cNvPr id="14" name="TextBox 5">
            <a:extLst>
              <a:ext uri="{FF2B5EF4-FFF2-40B4-BE49-F238E27FC236}">
                <a16:creationId xmlns:a16="http://schemas.microsoft.com/office/drawing/2014/main" id="{65509E10-69DA-498E-F69D-268AFEE64B61}"/>
              </a:ext>
            </a:extLst>
          </p:cNvPr>
          <p:cNvSpPr txBox="1"/>
          <p:nvPr/>
        </p:nvSpPr>
        <p:spPr>
          <a:xfrm>
            <a:off x="8377237" y="3592722"/>
            <a:ext cx="6286574" cy="432811"/>
          </a:xfrm>
          <a:prstGeom prst="rect">
            <a:avLst/>
          </a:prstGeom>
        </p:spPr>
        <p:txBody>
          <a:bodyPr lIns="0" tIns="0" rIns="0" bIns="0" rtlCol="0" anchor="t">
            <a:spAutoFit/>
          </a:bodyPr>
          <a:lstStyle/>
          <a:p>
            <a:pPr marL="0" lvl="0" indent="0" algn="l">
              <a:lnSpc>
                <a:spcPts val="2879"/>
              </a:lnSpc>
              <a:spcBef>
                <a:spcPct val="0"/>
              </a:spcBef>
            </a:pPr>
            <a:r>
              <a:rPr lang="en-US" sz="4000" b="1">
                <a:solidFill>
                  <a:srgbClr val="FFFFFF"/>
                </a:solidFill>
                <a:latin typeface="Anantason UltraExpanded Bold"/>
                <a:ea typeface="Anantason UltraExpanded Bold"/>
                <a:cs typeface="Anantason UltraExpanded Bold"/>
                <a:sym typeface="Anantason UltraExpanded Bold"/>
              </a:rPr>
              <a:t>Distributional RL </a:t>
            </a:r>
          </a:p>
        </p:txBody>
      </p:sp>
      <p:pic>
        <p:nvPicPr>
          <p:cNvPr id="8" name="Picture 7" descr="A group of dice and cards&#10;&#10;Description automatically generated">
            <a:extLst>
              <a:ext uri="{FF2B5EF4-FFF2-40B4-BE49-F238E27FC236}">
                <a16:creationId xmlns:a16="http://schemas.microsoft.com/office/drawing/2014/main" id="{E494383D-4124-FA66-B2E1-372E991649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8660" y="5391232"/>
            <a:ext cx="9471538" cy="3143167"/>
          </a:xfrm>
          <a:prstGeom prst="rect">
            <a:avLst/>
          </a:prstGeom>
        </p:spPr>
      </p:pic>
    </p:spTree>
    <p:extLst>
      <p:ext uri="{BB962C8B-B14F-4D97-AF65-F5344CB8AC3E}">
        <p14:creationId xmlns:p14="http://schemas.microsoft.com/office/powerpoint/2010/main" val="253461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20AFFDBF-1788-0A1D-72D7-A0CEA4377B8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65C9243-88F8-B574-5F38-221A6B42EA62}"/>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grpSp>
        <p:nvGrpSpPr>
          <p:cNvPr id="4" name="Group 4">
            <a:extLst>
              <a:ext uri="{FF2B5EF4-FFF2-40B4-BE49-F238E27FC236}">
                <a16:creationId xmlns:a16="http://schemas.microsoft.com/office/drawing/2014/main" id="{B7A7825D-1059-616A-B376-D96EEC0D98D7}"/>
              </a:ext>
            </a:extLst>
          </p:cNvPr>
          <p:cNvGrpSpPr/>
          <p:nvPr/>
        </p:nvGrpSpPr>
        <p:grpSpPr>
          <a:xfrm>
            <a:off x="1033182" y="2019301"/>
            <a:ext cx="10854018" cy="6248399"/>
            <a:chOff x="0" y="0"/>
            <a:chExt cx="2036673" cy="1597541"/>
          </a:xfrm>
        </p:grpSpPr>
        <p:sp>
          <p:nvSpPr>
            <p:cNvPr id="5" name="Freeform 5">
              <a:extLst>
                <a:ext uri="{FF2B5EF4-FFF2-40B4-BE49-F238E27FC236}">
                  <a16:creationId xmlns:a16="http://schemas.microsoft.com/office/drawing/2014/main" id="{922DE8A5-5ECC-B0EC-33D5-0CB3AC65A8E4}"/>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6CCF932B-2E5D-53E7-6183-836DB6BA73B7}"/>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BBAD4C92-5044-80E5-F860-ADFE10B6A51C}"/>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Motivation</a:t>
            </a:r>
          </a:p>
        </p:txBody>
      </p:sp>
      <p:sp>
        <p:nvSpPr>
          <p:cNvPr id="13" name="TextBox 13">
            <a:extLst>
              <a:ext uri="{FF2B5EF4-FFF2-40B4-BE49-F238E27FC236}">
                <a16:creationId xmlns:a16="http://schemas.microsoft.com/office/drawing/2014/main" id="{24B01591-6EEE-965F-C163-A5F5E25F4DF2}"/>
              </a:ext>
            </a:extLst>
          </p:cNvPr>
          <p:cNvSpPr txBox="1"/>
          <p:nvPr/>
        </p:nvSpPr>
        <p:spPr>
          <a:xfrm>
            <a:off x="1659886" y="2836873"/>
            <a:ext cx="9580260" cy="4443011"/>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Why Do We Care?</a:t>
            </a:r>
          </a:p>
          <a:p>
            <a:pPr algn="l">
              <a:lnSpc>
                <a:spcPts val="2879"/>
              </a:lnSpc>
            </a:pPr>
            <a:endParaRPr lang="en-US" sz="2400" b="1">
              <a:solidFill>
                <a:srgbClr val="92D050"/>
              </a:solidFill>
              <a:latin typeface="Codec Pro"/>
              <a:ea typeface="Codec Pro"/>
              <a:cs typeface="Codec Pro"/>
              <a:sym typeface="Codec Pro"/>
            </a:endParaRPr>
          </a:p>
          <a:p>
            <a:pPr marL="342900" indent="-342900" algn="l">
              <a:lnSpc>
                <a:spcPts val="2879"/>
              </a:lnSpc>
              <a:buFont typeface="Arial" panose="020B0604020202020204" pitchFamily="34" charset="0"/>
              <a:buChar char="•"/>
            </a:pPr>
            <a:r>
              <a:rPr lang="en-US" sz="2400" b="1">
                <a:solidFill>
                  <a:srgbClr val="92D050"/>
                </a:solidFill>
                <a:latin typeface="Codec Pro"/>
                <a:ea typeface="Codec Pro"/>
                <a:cs typeface="Codec Pro"/>
                <a:sym typeface="Codec Pro"/>
              </a:rPr>
              <a:t>Risk-Awareness: </a:t>
            </a:r>
            <a:r>
              <a:rPr lang="en-US" sz="2400">
                <a:solidFill>
                  <a:schemeClr val="bg1"/>
                </a:solidFill>
                <a:latin typeface="Codec Pro"/>
                <a:ea typeface="Codec Pro"/>
                <a:cs typeface="Codec Pro"/>
                <a:sym typeface="Codec Pro"/>
              </a:rPr>
              <a:t>Understanding the variability of returns is crucial in many applications (e.g., finance, healthcare, autonomous vehicles).</a:t>
            </a:r>
          </a:p>
          <a:p>
            <a:pPr marL="342900" indent="-342900" algn="l">
              <a:lnSpc>
                <a:spcPts val="2879"/>
              </a:lnSpc>
              <a:buFont typeface="Arial" panose="020B0604020202020204" pitchFamily="34" charset="0"/>
              <a:buChar char="•"/>
            </a:pPr>
            <a:endParaRPr lang="en-US" sz="2400">
              <a:solidFill>
                <a:schemeClr val="bg1"/>
              </a:solidFill>
              <a:latin typeface="Codec Pro"/>
              <a:ea typeface="Codec Pro"/>
              <a:cs typeface="Codec Pro"/>
              <a:sym typeface="Codec Pro"/>
            </a:endParaRPr>
          </a:p>
          <a:p>
            <a:pPr marL="342900" indent="-342900" algn="l">
              <a:lnSpc>
                <a:spcPts val="2879"/>
              </a:lnSpc>
              <a:buFont typeface="Arial" panose="020B0604020202020204" pitchFamily="34" charset="0"/>
              <a:buChar char="•"/>
            </a:pPr>
            <a:r>
              <a:rPr lang="en-US" sz="2400" b="1">
                <a:solidFill>
                  <a:srgbClr val="92D050"/>
                </a:solidFill>
                <a:latin typeface="Codec Pro"/>
                <a:ea typeface="Codec Pro"/>
                <a:cs typeface="Codec Pro"/>
                <a:sym typeface="Codec Pro"/>
              </a:rPr>
              <a:t>Better Exploration: </a:t>
            </a:r>
            <a:r>
              <a:rPr lang="en-US" sz="2400">
                <a:solidFill>
                  <a:schemeClr val="bg1"/>
                </a:solidFill>
                <a:latin typeface="Codec Pro"/>
                <a:ea typeface="Codec Pro"/>
                <a:cs typeface="Codec Pro"/>
                <a:sym typeface="Codec Pro"/>
              </a:rPr>
              <a:t>Exploring actions with uncertain but potentially high rewards (like new strategies in games).</a:t>
            </a:r>
          </a:p>
          <a:p>
            <a:pPr marL="342900" indent="-342900" algn="l">
              <a:lnSpc>
                <a:spcPts val="2879"/>
              </a:lnSpc>
              <a:buFont typeface="Arial" panose="020B0604020202020204" pitchFamily="34" charset="0"/>
              <a:buChar char="•"/>
            </a:pPr>
            <a:endParaRPr lang="en-US" sz="2400" b="1">
              <a:solidFill>
                <a:srgbClr val="92D050"/>
              </a:solidFill>
              <a:latin typeface="Codec Pro"/>
              <a:ea typeface="Codec Pro"/>
              <a:cs typeface="Codec Pro"/>
              <a:sym typeface="Codec Pro"/>
            </a:endParaRPr>
          </a:p>
          <a:p>
            <a:pPr marL="342900" indent="-342900" algn="l">
              <a:lnSpc>
                <a:spcPts val="2879"/>
              </a:lnSpc>
              <a:buFont typeface="Arial" panose="020B0604020202020204" pitchFamily="34" charset="0"/>
              <a:buChar char="•"/>
            </a:pPr>
            <a:r>
              <a:rPr lang="en-US" sz="2400" b="1">
                <a:solidFill>
                  <a:srgbClr val="92D050"/>
                </a:solidFill>
                <a:latin typeface="Codec Pro"/>
                <a:ea typeface="Codec Pro"/>
                <a:cs typeface="Codec Pro"/>
                <a:sym typeface="Codec Pro"/>
              </a:rPr>
              <a:t>Improved Learning Dynamics: </a:t>
            </a:r>
            <a:r>
              <a:rPr lang="en-US" sz="2400">
                <a:solidFill>
                  <a:schemeClr val="bg1"/>
                </a:solidFill>
                <a:latin typeface="Codec Pro"/>
                <a:ea typeface="Codec Pro"/>
                <a:cs typeface="Codec Pro"/>
                <a:sym typeface="Codec Pro"/>
              </a:rPr>
              <a:t>Modeling the distribution can lead to more stable and efficient learning processes.</a:t>
            </a:r>
          </a:p>
          <a:p>
            <a:pPr marL="342900" indent="-342900" algn="l">
              <a:lnSpc>
                <a:spcPts val="2879"/>
              </a:lnSpc>
              <a:buFont typeface="Courier New" panose="02070309020205020404" pitchFamily="49" charset="0"/>
              <a:buChar char="o"/>
            </a:pPr>
            <a:endParaRPr lang="en-US" sz="2400" b="1">
              <a:solidFill>
                <a:srgbClr val="92D050"/>
              </a:solidFill>
              <a:latin typeface="Codec Pro"/>
              <a:ea typeface="Codec Pro"/>
              <a:cs typeface="Codec Pro"/>
              <a:sym typeface="Codec Pro"/>
            </a:endParaRPr>
          </a:p>
        </p:txBody>
      </p:sp>
      <p:pic>
        <p:nvPicPr>
          <p:cNvPr id="4098" name="Picture 2" descr="The Rangers Offseason is Turning into the Galaxy Brain Meme ...">
            <a:extLst>
              <a:ext uri="{FF2B5EF4-FFF2-40B4-BE49-F238E27FC236}">
                <a16:creationId xmlns:a16="http://schemas.microsoft.com/office/drawing/2014/main" id="{DB0BCC75-FEB2-B6AB-6D24-1B2136E19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3904" y="3087267"/>
            <a:ext cx="508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3">
            <a:extLst>
              <a:ext uri="{FF2B5EF4-FFF2-40B4-BE49-F238E27FC236}">
                <a16:creationId xmlns:a16="http://schemas.microsoft.com/office/drawing/2014/main" id="{C410AA6E-0D5A-AED9-319D-38D110E303BB}"/>
              </a:ext>
            </a:extLst>
          </p:cNvPr>
          <p:cNvSpPr/>
          <p:nvPr/>
        </p:nvSpPr>
        <p:spPr>
          <a:xfrm>
            <a:off x="6944231" y="8039100"/>
            <a:ext cx="14336955" cy="6055724"/>
          </a:xfrm>
          <a:custGeom>
            <a:avLst/>
            <a:gdLst/>
            <a:ahLst/>
            <a:cxnLst/>
            <a:rect l="l" t="t" r="r" b="b"/>
            <a:pathLst>
              <a:path w="14336955" h="6055724">
                <a:moveTo>
                  <a:pt x="0" y="0"/>
                </a:moveTo>
                <a:lnTo>
                  <a:pt x="14336955" y="0"/>
                </a:lnTo>
                <a:lnTo>
                  <a:pt x="14336955" y="6055724"/>
                </a:lnTo>
                <a:lnTo>
                  <a:pt x="0" y="6055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00330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60032"/>
        </a:solidFill>
        <a:effectLst/>
      </p:bgPr>
    </p:bg>
    <p:spTree>
      <p:nvGrpSpPr>
        <p:cNvPr id="1" name="">
          <a:extLst>
            <a:ext uri="{FF2B5EF4-FFF2-40B4-BE49-F238E27FC236}">
              <a16:creationId xmlns:a16="http://schemas.microsoft.com/office/drawing/2014/main" id="{91C9F6D5-F205-937A-CCD6-C1DC87C7182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094CFEE-488A-1B58-5C59-B1878B5AE90B}"/>
              </a:ext>
            </a:extLst>
          </p:cNvPr>
          <p:cNvSpPr/>
          <p:nvPr/>
        </p:nvSpPr>
        <p:spPr>
          <a:xfrm>
            <a:off x="-3180559" y="-7196006"/>
            <a:ext cx="16355952" cy="16022018"/>
          </a:xfrm>
          <a:custGeom>
            <a:avLst/>
            <a:gdLst/>
            <a:ahLst/>
            <a:cxnLst/>
            <a:rect l="l" t="t" r="r" b="b"/>
            <a:pathLst>
              <a:path w="16355952" h="16022018">
                <a:moveTo>
                  <a:pt x="0" y="0"/>
                </a:moveTo>
                <a:lnTo>
                  <a:pt x="16355952" y="0"/>
                </a:lnTo>
                <a:lnTo>
                  <a:pt x="16355952" y="16022018"/>
                </a:lnTo>
                <a:lnTo>
                  <a:pt x="0" y="16022018"/>
                </a:lnTo>
                <a:lnTo>
                  <a:pt x="0" y="0"/>
                </a:lnTo>
                <a:close/>
              </a:path>
            </a:pathLst>
          </a:custGeom>
          <a:blipFill>
            <a:blip r:embed="rId2"/>
            <a:stretch>
              <a:fillRect/>
            </a:stretch>
          </a:blipFill>
        </p:spPr>
        <p:txBody>
          <a:bodyPr/>
          <a:lstStyle/>
          <a:p>
            <a:endParaRPr lang="en-US"/>
          </a:p>
        </p:txBody>
      </p:sp>
      <p:sp>
        <p:nvSpPr>
          <p:cNvPr id="3" name="Freeform 3">
            <a:extLst>
              <a:ext uri="{FF2B5EF4-FFF2-40B4-BE49-F238E27FC236}">
                <a16:creationId xmlns:a16="http://schemas.microsoft.com/office/drawing/2014/main" id="{F88006FC-9C0F-7C6C-65F8-BACCEE0C3FD4}"/>
              </a:ext>
            </a:extLst>
          </p:cNvPr>
          <p:cNvSpPr/>
          <p:nvPr/>
        </p:nvSpPr>
        <p:spPr>
          <a:xfrm>
            <a:off x="2029575" y="8440764"/>
            <a:ext cx="13496441" cy="3711521"/>
          </a:xfrm>
          <a:custGeom>
            <a:avLst/>
            <a:gdLst/>
            <a:ahLst/>
            <a:cxnLst/>
            <a:rect l="l" t="t" r="r" b="b"/>
            <a:pathLst>
              <a:path w="13496441" h="3711521">
                <a:moveTo>
                  <a:pt x="0" y="0"/>
                </a:moveTo>
                <a:lnTo>
                  <a:pt x="13496441" y="0"/>
                </a:lnTo>
                <a:lnTo>
                  <a:pt x="13496441" y="3711522"/>
                </a:lnTo>
                <a:lnTo>
                  <a:pt x="0" y="37115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9E2D2A3B-B8D7-B31D-46AF-91DAB4C2214E}"/>
              </a:ext>
            </a:extLst>
          </p:cNvPr>
          <p:cNvGrpSpPr/>
          <p:nvPr/>
        </p:nvGrpSpPr>
        <p:grpSpPr>
          <a:xfrm>
            <a:off x="1033182" y="2095500"/>
            <a:ext cx="11997018" cy="6135693"/>
            <a:chOff x="0" y="0"/>
            <a:chExt cx="2036673" cy="1597541"/>
          </a:xfrm>
        </p:grpSpPr>
        <p:sp>
          <p:nvSpPr>
            <p:cNvPr id="5" name="Freeform 5">
              <a:extLst>
                <a:ext uri="{FF2B5EF4-FFF2-40B4-BE49-F238E27FC236}">
                  <a16:creationId xmlns:a16="http://schemas.microsoft.com/office/drawing/2014/main" id="{04AEDFA0-3B75-43CE-C945-3FF659D3108A}"/>
                </a:ext>
              </a:extLst>
            </p:cNvPr>
            <p:cNvSpPr/>
            <p:nvPr/>
          </p:nvSpPr>
          <p:spPr>
            <a:xfrm>
              <a:off x="0" y="0"/>
              <a:ext cx="2036673" cy="1597541"/>
            </a:xfrm>
            <a:custGeom>
              <a:avLst/>
              <a:gdLst/>
              <a:ahLst/>
              <a:cxnLst/>
              <a:rect l="l" t="t" r="r" b="b"/>
              <a:pathLst>
                <a:path w="2036673" h="1597541">
                  <a:moveTo>
                    <a:pt x="51059" y="0"/>
                  </a:moveTo>
                  <a:lnTo>
                    <a:pt x="1985614" y="0"/>
                  </a:lnTo>
                  <a:cubicBezTo>
                    <a:pt x="2013813" y="0"/>
                    <a:pt x="2036673" y="22860"/>
                    <a:pt x="2036673" y="51059"/>
                  </a:cubicBezTo>
                  <a:lnTo>
                    <a:pt x="2036673" y="1546482"/>
                  </a:lnTo>
                  <a:cubicBezTo>
                    <a:pt x="2036673" y="1560024"/>
                    <a:pt x="2031293" y="1573011"/>
                    <a:pt x="2021718" y="1582586"/>
                  </a:cubicBezTo>
                  <a:cubicBezTo>
                    <a:pt x="2012142" y="1592161"/>
                    <a:pt x="1999155" y="1597541"/>
                    <a:pt x="1985614" y="1597541"/>
                  </a:cubicBezTo>
                  <a:lnTo>
                    <a:pt x="51059" y="1597541"/>
                  </a:lnTo>
                  <a:cubicBezTo>
                    <a:pt x="22860" y="1597541"/>
                    <a:pt x="0" y="1574681"/>
                    <a:pt x="0" y="1546482"/>
                  </a:cubicBezTo>
                  <a:lnTo>
                    <a:pt x="0" y="51059"/>
                  </a:lnTo>
                  <a:cubicBezTo>
                    <a:pt x="0" y="22860"/>
                    <a:pt x="22860" y="0"/>
                    <a:pt x="51059"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6" name="TextBox 6">
              <a:extLst>
                <a:ext uri="{FF2B5EF4-FFF2-40B4-BE49-F238E27FC236}">
                  <a16:creationId xmlns:a16="http://schemas.microsoft.com/office/drawing/2014/main" id="{B304A38B-D9B9-E719-67A0-5EA4F4060D68}"/>
                </a:ext>
              </a:extLst>
            </p:cNvPr>
            <p:cNvSpPr txBox="1"/>
            <p:nvPr/>
          </p:nvSpPr>
          <p:spPr>
            <a:xfrm>
              <a:off x="0" y="-85725"/>
              <a:ext cx="2036673" cy="1683266"/>
            </a:xfrm>
            <a:prstGeom prst="rect">
              <a:avLst/>
            </a:prstGeom>
          </p:spPr>
          <p:txBody>
            <a:bodyPr lIns="50800" tIns="50800" rIns="50800" bIns="50800" rtlCol="0" anchor="ctr"/>
            <a:lstStyle/>
            <a:p>
              <a:pPr algn="ctr">
                <a:lnSpc>
                  <a:spcPts val="3359"/>
                </a:lnSpc>
              </a:pPr>
              <a:endParaRPr/>
            </a:p>
          </p:txBody>
        </p:sp>
      </p:grpSp>
      <p:sp>
        <p:nvSpPr>
          <p:cNvPr id="12" name="TextBox 12">
            <a:extLst>
              <a:ext uri="{FF2B5EF4-FFF2-40B4-BE49-F238E27FC236}">
                <a16:creationId xmlns:a16="http://schemas.microsoft.com/office/drawing/2014/main" id="{DF633C2A-9164-661A-13BD-B7C6DC0128A6}"/>
              </a:ext>
            </a:extLst>
          </p:cNvPr>
          <p:cNvSpPr txBox="1"/>
          <p:nvPr/>
        </p:nvSpPr>
        <p:spPr>
          <a:xfrm>
            <a:off x="1028700" y="904908"/>
            <a:ext cx="13906500" cy="769441"/>
          </a:xfrm>
          <a:prstGeom prst="rect">
            <a:avLst/>
          </a:prstGeom>
        </p:spPr>
        <p:txBody>
          <a:bodyPr wrap="square" lIns="0" tIns="0" rIns="0" bIns="0" rtlCol="0" anchor="t">
            <a:spAutoFit/>
          </a:bodyPr>
          <a:lstStyle/>
          <a:p>
            <a:pPr marL="0" lvl="0" indent="0" algn="l">
              <a:lnSpc>
                <a:spcPts val="6000"/>
              </a:lnSpc>
              <a:spcBef>
                <a:spcPct val="0"/>
              </a:spcBef>
            </a:pPr>
            <a:r>
              <a:rPr lang="en-US" sz="5000" b="1">
                <a:solidFill>
                  <a:srgbClr val="78FF87"/>
                </a:solidFill>
                <a:latin typeface="Anantason UltraExpanded Bold"/>
                <a:ea typeface="Anantason UltraExpanded Bold"/>
                <a:cs typeface="Anantason UltraExpanded Bold"/>
                <a:sym typeface="Anantason UltraExpanded Bold"/>
              </a:rPr>
              <a:t>Real-World Example</a:t>
            </a:r>
          </a:p>
        </p:txBody>
      </p:sp>
      <p:sp>
        <p:nvSpPr>
          <p:cNvPr id="13" name="TextBox 13">
            <a:extLst>
              <a:ext uri="{FF2B5EF4-FFF2-40B4-BE49-F238E27FC236}">
                <a16:creationId xmlns:a16="http://schemas.microsoft.com/office/drawing/2014/main" id="{3F6D8CFB-2A75-6FDC-DD6F-B22D544FA278}"/>
              </a:ext>
            </a:extLst>
          </p:cNvPr>
          <p:cNvSpPr txBox="1"/>
          <p:nvPr/>
        </p:nvSpPr>
        <p:spPr>
          <a:xfrm>
            <a:off x="1600200" y="2814931"/>
            <a:ext cx="10589125" cy="4870498"/>
          </a:xfrm>
          <a:prstGeom prst="rect">
            <a:avLst/>
          </a:prstGeom>
        </p:spPr>
        <p:txBody>
          <a:bodyPr wrap="square" lIns="0" tIns="0" rIns="0" bIns="0" rtlCol="0" anchor="t">
            <a:spAutoFit/>
          </a:bodyPr>
          <a:lstStyle/>
          <a:p>
            <a:pPr marL="342900" indent="-342900" algn="l">
              <a:lnSpc>
                <a:spcPts val="2879"/>
              </a:lnSpc>
              <a:buFont typeface="Courier New" panose="02070309020205020404" pitchFamily="49" charset="0"/>
              <a:buChar char="o"/>
            </a:pPr>
            <a:r>
              <a:rPr lang="en-US" sz="2400" b="1">
                <a:solidFill>
                  <a:srgbClr val="92D050"/>
                </a:solidFill>
                <a:latin typeface="Codec Pro"/>
                <a:ea typeface="Codec Pro"/>
                <a:cs typeface="Codec Pro"/>
                <a:sym typeface="Codec Pro"/>
              </a:rPr>
              <a:t>Stock Trading Agent:</a:t>
            </a:r>
            <a:endParaRPr lang="en-US" sz="2400">
              <a:solidFill>
                <a:srgbClr val="92D050"/>
              </a:solidFill>
              <a:latin typeface="Codec Pro"/>
              <a:ea typeface="Codec Pro"/>
              <a:cs typeface="Codec Pro"/>
              <a:sym typeface="Codec Pro"/>
            </a:endParaRPr>
          </a:p>
          <a:p>
            <a:pPr marL="342900" indent="-342900" algn="l">
              <a:lnSpc>
                <a:spcPts val="2879"/>
              </a:lnSpc>
              <a:buFont typeface="Arial" panose="020B0604020202020204" pitchFamily="34" charset="0"/>
              <a:buChar char="•"/>
            </a:pPr>
            <a:r>
              <a:rPr lang="en-US" sz="2400" b="1">
                <a:solidFill>
                  <a:srgbClr val="92D050"/>
                </a:solidFill>
                <a:latin typeface="Codec Pro"/>
                <a:ea typeface="Codec Pro"/>
                <a:cs typeface="Codec Pro"/>
                <a:sym typeface="Codec Pro"/>
              </a:rPr>
              <a:t>Expected Return Focus: </a:t>
            </a:r>
            <a:r>
              <a:rPr lang="en-US" sz="2400">
                <a:solidFill>
                  <a:schemeClr val="bg1"/>
                </a:solidFill>
                <a:latin typeface="Codec Pro"/>
                <a:ea typeface="Codec Pro"/>
                <a:cs typeface="Codec Pro"/>
                <a:sym typeface="Codec Pro"/>
              </a:rPr>
              <a:t>May select strategies with high average returns but also high risk of significant losses.</a:t>
            </a:r>
            <a:endParaRPr lang="en-US" sz="2400">
              <a:solidFill>
                <a:srgbClr val="92D050"/>
              </a:solidFill>
              <a:latin typeface="Codec Pro"/>
              <a:ea typeface="Codec Pro"/>
              <a:cs typeface="Codec Pro"/>
              <a:sym typeface="Codec Pro"/>
            </a:endParaRPr>
          </a:p>
          <a:p>
            <a:pPr marL="342900" indent="-342900" algn="l">
              <a:lnSpc>
                <a:spcPts val="2879"/>
              </a:lnSpc>
              <a:buFont typeface="Arial" panose="020B0604020202020204" pitchFamily="34" charset="0"/>
              <a:buChar char="•"/>
            </a:pPr>
            <a:r>
              <a:rPr lang="en-US" sz="2400" b="1">
                <a:solidFill>
                  <a:srgbClr val="92D050"/>
                </a:solidFill>
                <a:latin typeface="Codec Pro"/>
                <a:ea typeface="Codec Pro"/>
                <a:cs typeface="Codec Pro"/>
                <a:sym typeface="Codec Pro"/>
              </a:rPr>
              <a:t>Distributional Focus: </a:t>
            </a:r>
            <a:r>
              <a:rPr lang="en-US" sz="2400">
                <a:solidFill>
                  <a:schemeClr val="bg1"/>
                </a:solidFill>
                <a:latin typeface="Codec Pro"/>
                <a:ea typeface="Codec Pro"/>
                <a:cs typeface="Codec Pro"/>
                <a:sym typeface="Codec Pro"/>
              </a:rPr>
              <a:t>Can identify strategies that offer favorable returns with acceptable levels of risk.</a:t>
            </a:r>
          </a:p>
          <a:p>
            <a:pPr algn="l">
              <a:lnSpc>
                <a:spcPts val="2879"/>
              </a:lnSpc>
            </a:pPr>
            <a:endParaRPr lang="en-US" sz="2400">
              <a:solidFill>
                <a:srgbClr val="92D050"/>
              </a:solidFill>
              <a:latin typeface="Codec Pro"/>
              <a:ea typeface="Codec Pro"/>
              <a:cs typeface="Codec Pro"/>
              <a:sym typeface="Codec Pro"/>
            </a:endParaRPr>
          </a:p>
          <a:p>
            <a:pPr algn="l">
              <a:lnSpc>
                <a:spcPts val="2879"/>
              </a:lnSpc>
            </a:pPr>
            <a:endParaRPr lang="en-US" sz="2400">
              <a:solidFill>
                <a:srgbClr val="92D050"/>
              </a:solidFill>
              <a:latin typeface="Codec Pro"/>
              <a:ea typeface="Codec Pro"/>
              <a:cs typeface="Codec Pro"/>
              <a:sym typeface="Codec Pro"/>
            </a:endParaRPr>
          </a:p>
          <a:p>
            <a:pPr marL="342900" indent="-342900" algn="l">
              <a:lnSpc>
                <a:spcPts val="2879"/>
              </a:lnSpc>
              <a:buFont typeface="Courier New" panose="02070309020205020404" pitchFamily="49" charset="0"/>
              <a:buChar char="o"/>
            </a:pPr>
            <a:r>
              <a:rPr lang="en-US" sz="2400">
                <a:solidFill>
                  <a:srgbClr val="92D050"/>
                </a:solidFill>
                <a:latin typeface="Codec Pro"/>
                <a:ea typeface="Codec Pro"/>
                <a:cs typeface="Codec Pro"/>
                <a:sym typeface="Codec Pro"/>
              </a:rPr>
              <a:t>Implication:</a:t>
            </a:r>
          </a:p>
          <a:p>
            <a:pPr marL="342900" indent="-342900">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While expected return focuses on average outcomes, distributional focus considers both the magnitude and probability of returns.</a:t>
            </a:r>
            <a:endParaRPr lang="en-US" sz="2400">
              <a:solidFill>
                <a:srgbClr val="92D050"/>
              </a:solidFill>
              <a:latin typeface="Codec Pro"/>
              <a:ea typeface="Codec Pro"/>
              <a:cs typeface="Codec Pro"/>
              <a:sym typeface="Codec Pro"/>
            </a:endParaRPr>
          </a:p>
          <a:p>
            <a:pPr marL="342900" indent="-342900" algn="l">
              <a:lnSpc>
                <a:spcPts val="2879"/>
              </a:lnSpc>
              <a:buFont typeface="Arial" panose="020B0604020202020204" pitchFamily="34" charset="0"/>
              <a:buChar char="•"/>
            </a:pPr>
            <a:r>
              <a:rPr lang="en-US" sz="2400">
                <a:solidFill>
                  <a:schemeClr val="bg1"/>
                </a:solidFill>
                <a:latin typeface="Codec Pro"/>
                <a:ea typeface="Codec Pro"/>
                <a:cs typeface="Codec Pro"/>
                <a:sym typeface="Codec Pro"/>
              </a:rPr>
              <a:t>Modeling the full distribution allows for better risk management and decision-making in volatile markets.</a:t>
            </a:r>
          </a:p>
          <a:p>
            <a:pPr marL="342900" indent="-342900" algn="l">
              <a:lnSpc>
                <a:spcPts val="2879"/>
              </a:lnSpc>
              <a:buFont typeface="Courier New" panose="02070309020205020404" pitchFamily="49" charset="0"/>
              <a:buChar char="o"/>
            </a:pPr>
            <a:endParaRPr lang="en-US" sz="2400">
              <a:solidFill>
                <a:srgbClr val="92D050"/>
              </a:solidFill>
              <a:latin typeface="Codec Pro"/>
              <a:ea typeface="Codec Pro"/>
              <a:cs typeface="Codec Pro"/>
              <a:sym typeface="Codec Pro"/>
            </a:endParaRPr>
          </a:p>
        </p:txBody>
      </p:sp>
      <p:pic>
        <p:nvPicPr>
          <p:cNvPr id="5122" name="Picture 2" descr="Meme Stocks – What Do They Mean?">
            <a:extLst>
              <a:ext uri="{FF2B5EF4-FFF2-40B4-BE49-F238E27FC236}">
                <a16:creationId xmlns:a16="http://schemas.microsoft.com/office/drawing/2014/main" id="{6EAFF2A8-4992-23D2-9950-84E2F5DE42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92200" y="3223260"/>
            <a:ext cx="3840480" cy="384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22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345"/>
  <p:tag name="ORIGINALWIDTH" val="1017"/>
  <p:tag name="OUTPUTTYPE" val="PNG"/>
  <p:tag name="IGUANATEXVERSION" val="161"/>
  <p:tag name="LATEXADDIN" val="\documentclass{article}&#10;\usepackage{amsmath}&#10;\pagestyle{empty}&#10;\begin{document}&#10;&#10;\[&#10;G_t = \sum_{k=0}^\infty \gamma^k R_{t+k+1}&#10;\]&#10;&#10;\end{document}&#10;"/>
  <p:tag name="IGUANATEXSIZE" val="20"/>
  <p:tag name="IGUANATEXCURSOR" val="146"/>
  <p:tag name="TRANSPARENCY" val="True"/>
  <p:tag name="LATEXENGINEID" val="0"/>
  <p:tag name="TEMPFOLDER" val="/Users/fury/Library/Containers/com.microsoft.Powerpoint/Data/tmp/TemporaryItems/"/>
  <p:tag name="LATEXFORMHEIGHT" val="426.65"/>
  <p:tag name="LATEXFORMWIDTH" val="513.35"/>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345"/>
  <p:tag name="ORIGINALWIDTH" val="1017"/>
  <p:tag name="OUTPUTTYPE" val="PNG"/>
  <p:tag name="IGUANATEXVERSION" val="161"/>
  <p:tag name="LATEXADDIN" val="\documentclass{article}&#10;\usepackage{amsmath}&#10;\pagestyle{empty}&#10;\begin{document}&#10;&#10;\[&#10;G_t = \sum_{k=0}^\infty \gamma^k R_{t+k+1}&#10;\]&#10;&#10;\end{document}&#10;"/>
  <p:tag name="IGUANATEXSIZE" val="20"/>
  <p:tag name="IGUANATEXCURSOR" val="146"/>
  <p:tag name="TRANSPARENCY" val="True"/>
  <p:tag name="LATEXENGINEID" val="0"/>
  <p:tag name="TEMPFOLDER" val="/Users/fury/Library/Containers/com.microsoft.Powerpoint/Data/tmp/TemporaryItems/"/>
  <p:tag name="LATEXFORMHEIGHT" val="426.65"/>
  <p:tag name="LATEXFORMWIDTH" val="513.35"/>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14"/>
  <p:tag name="ORIGINALWIDTH" val="376"/>
  <p:tag name="OUTPUTTYPE" val="PNG"/>
  <p:tag name="IGUANATEXVERSION" val="161"/>
  <p:tag name="LATEXADDIN" val="\documentclass{article}&#10;\usepackage{amsmath}&#10;\pagestyle{empty}&#10;\begin{document}&#10;&#10;\[&#10;R_{t+k+1}&#10;\]&#10;&#10;\end{document}&#10;"/>
  <p:tag name="IGUANATEXSIZE" val="20"/>
  <p:tag name="IGUANATEXCURSOR" val="84"/>
  <p:tag name="TRANSPARENCY" val="True"/>
  <p:tag name="LATEXENGINEID" val="0"/>
  <p:tag name="TEMPFOLDER" val="/Users/fury/Library/Containers/com.microsoft.Powerpoint/Data/tmp/TemporaryItems/"/>
  <p:tag name="LATEXFORMHEIGHT" val="426.65"/>
  <p:tag name="LATEXFORMWIDTH" val="513.35"/>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333"/>
  <p:tag name="ORIGINALWIDTH" val="2653"/>
  <p:tag name="OUTPUTTYPE" val="PNG"/>
  <p:tag name="IGUANATEXVERSION" val="161"/>
  <p:tag name="LATEXADDIN" val="\documentclass{article}&#10;\usepackage{amsmath}&#10;\pagestyle{empty}&#10;\begin{document}&#10;&#10;% Corrected math delimiters&#10;\[ &#10;W_p(\mu, \nu) = \left( \inf_{\gamma \in \Gamma(\mu, \nu)} \int_{X \times Y} \|x - y\|^p \, d\gamma(x, y) \right)^{1/p} &#10;\]&#10;&#10;\end{document}&#10;"/>
  <p:tag name="IGUANATEXSIZE" val="24"/>
  <p:tag name="IGUANATEXCURSOR" val="252"/>
  <p:tag name="TRANSPARENCY" val="True"/>
  <p:tag name="LATEXENGINEID" val="0"/>
  <p:tag name="TEMPFOLDER" val="/Users/fury/Library/Containers/com.microsoft.Powerpoint/Data/tmp/TemporaryItems/"/>
  <p:tag name="LATEXFORMHEIGHT" val="426.65"/>
  <p:tag name="LATEXFORMWIDTH" val="513.35"/>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29"/>
  <p:tag name="ORIGINALWIDTH" val="1280"/>
  <p:tag name="OUTPUTTYPE" val="PNG"/>
  <p:tag name="IGUANATEXVERSION" val="161"/>
  <p:tag name="LATEXADDIN" val="\documentclass{article}&#10;\usepackage{amsmath}&#10;\pagestyle{empty}&#10;\begin{document}&#10;&#10;\[&#10;W_p(Z_\theta(s, a), \mathcal{T} Z_\theta(s, a)).&#10;\]&#10;&#10;\end{document}&#10;"/>
  <p:tag name="IGUANATEXSIZE" val="20"/>
  <p:tag name="IGUANATEXCURSOR" val="152"/>
  <p:tag name="TRANSPARENCY" val="True"/>
  <p:tag name="LATEXENGINEID" val="0"/>
  <p:tag name="TEMPFOLDER" val="/Users/fury/Library/Containers/com.microsoft.Powerpoint/Data/tmp/TemporaryItems/"/>
  <p:tag name="LATEXFORMHEIGHT" val="426.65"/>
  <p:tag name="LATEXFORMWIDTH" val="513.35"/>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934"/>
  <p:tag name="ORIGINALWIDTH" val="3145"/>
  <p:tag name="OUTPUTTYPE" val="PNG"/>
  <p:tag name="IGUANATEXVERSION" val="161"/>
  <p:tag name="LATEXADDIN" val="\documentclass{article}&#10;\usepackage{amsmath}&#10;\usepackage{amssymb}&#10;\pagestyle{empty}&#10;\begin{document}&#10;&#10;\[&#10;\pi(s) = \arg\max_a \mathbb{E}[Z_\theta(s, a)] - \lambda \cdot \text{Var}[Z_\theta(s, a)]&#10;\]&#10;&#10;\begin{itemize}&#10;    \item $\mathbb{E}[Z_\theta(s, a)]$: Expected return.&#10;    \item $\text{Var}[Z_\theta(s, a)]$: Variance (measure of risk).&#10;    \item $\lambda$: Weighting parameter for risk sensitivity.&#10;\end{itemize}&#10;&#10;\end{document}&#10;"/>
  <p:tag name="IGUANATEXSIZE" val="24"/>
  <p:tag name="IGUANATEXCURSOR" val="433"/>
  <p:tag name="TRANSPARENCY" val="True"/>
  <p:tag name="LATEXENGINEID" val="0"/>
  <p:tag name="TEMPFOLDER" val="/Users/fury/Library/Containers/com.microsoft.Powerpoint/Data/tmp/TemporaryItems/"/>
  <p:tag name="LATEXFORMHEIGHT" val="426.65"/>
  <p:tag name="LATEXFORMWIDTH" val="513.35"/>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29"/>
  <p:tag name="ORIGINALWIDTH" val="1280"/>
  <p:tag name="OUTPUTTYPE" val="PNG"/>
  <p:tag name="IGUANATEXVERSION" val="161"/>
  <p:tag name="LATEXADDIN" val="\documentclass{article}&#10;\usepackage{amsmath}&#10;\pagestyle{empty}&#10;\begin{document}&#10;&#10;\[&#10;W_p(Z_\theta(s, a), \mathcal{T} Z_\theta(s, a)).&#10;\]&#10;&#10;\end{document}&#10;"/>
  <p:tag name="IGUANATEXSIZE" val="20"/>
  <p:tag name="IGUANATEXCURSOR" val="152"/>
  <p:tag name="TRANSPARENCY" val="True"/>
  <p:tag name="LATEXENGINEID" val="0"/>
  <p:tag name="TEMPFOLDER" val="/Users/fury/Library/Containers/com.microsoft.Powerpoint/Data/tmp/TemporaryItems/"/>
  <p:tag name="LATEXFORMHEIGHT" val="426.65"/>
  <p:tag name="LATEXFORMWIDTH" val="513.35"/>
  <p:tag name="LATEXFORMWRAP" val="True"/>
  <p:tag name="BITMAPVECTOR"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110</TotalTime>
  <Words>2487</Words>
  <Application>Microsoft Office PowerPoint</Application>
  <PresentationFormat>Custom</PresentationFormat>
  <Paragraphs>340</Paragraphs>
  <Slides>38</Slides>
  <Notes>10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Artificial Neural Networks Conference</dc:title>
  <cp:lastModifiedBy>Yugendra Babu, Rethvick - (rethvick)</cp:lastModifiedBy>
  <cp:revision>3</cp:revision>
  <dcterms:created xsi:type="dcterms:W3CDTF">2006-08-16T00:00:00Z</dcterms:created>
  <dcterms:modified xsi:type="dcterms:W3CDTF">2024-11-23T16:42:15Z</dcterms:modified>
  <dc:identifier>DAGWzVcZY5I</dc:identifier>
</cp:coreProperties>
</file>