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y="5143500" cx="9144000"/>
  <p:notesSz cx="6858000" cy="9144000"/>
  <p:embeddedFontLst>
    <p:embeddedFont>
      <p:font typeface="Nunito"/>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hicheng Zha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Nunito-bold.fntdata"/><Relationship Id="rId12" Type="http://schemas.openxmlformats.org/officeDocument/2006/relationships/slide" Target="slides/slide6.xml"/><Relationship Id="rId56" Type="http://schemas.openxmlformats.org/officeDocument/2006/relationships/font" Target="fonts/Nunito-regular.fntdata"/><Relationship Id="rId15" Type="http://schemas.openxmlformats.org/officeDocument/2006/relationships/slide" Target="slides/slide9.xml"/><Relationship Id="rId59" Type="http://schemas.openxmlformats.org/officeDocument/2006/relationships/font" Target="fonts/Nunito-boldItalic.fntdata"/><Relationship Id="rId14" Type="http://schemas.openxmlformats.org/officeDocument/2006/relationships/slide" Target="slides/slide8.xml"/><Relationship Id="rId58" Type="http://schemas.openxmlformats.org/officeDocument/2006/relationships/font" Target="fonts/Nunit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1-05T01:51:02.983">
    <p:pos x="516" y="532"/>
    <p:text>https://en.wikipedia.org/wiki/Matching_pennies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115b202aeb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115b202aeb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11e3e01e7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11e3e01e7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11e3e01e7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11e3e01e7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115b202aeb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115b202aeb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115b202aeb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115b202aeb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131758e35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131758e35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131758e35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131758e35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115b202aeb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115b202aeb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12be46881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12be46881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115b202aeb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115b202aeb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11e3e01e7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11e3e01e7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11e3e01e7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11e3e01e7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115b202aeb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115b202ae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115b202ae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115b202aeb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12be4688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12be4688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12be46881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12be46881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12be46881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12be46881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115b202aeb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115b202aeb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115b202aeb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115b202aeb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11e3e01e7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11e3e01e7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115b202aeb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115b202aeb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115b202aeb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115b202aeb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115b202aeb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115b202aeb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115b202aeb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115b202aeb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115b202aeb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115b202aeb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115b202aeb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115b202aeb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115b202aeb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115b202aeb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115b202aeb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115b202aeb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115b202aeb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115b202aeb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115b202aeb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115b202aeb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115b202aeb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115b202aeb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115b202aeb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115b202aeb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11fe74ce6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11fe74ce6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115b202aeb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115b202aeb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115b202aeb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115b202aeb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115b202aeb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115b202aeb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115b202aeb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115b202aeb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11fe74ce6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11fe74ce6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11fe74ce6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11fe74ce6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11fe74ce6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11fe74ce6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11fe74ce6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11fe74ce6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11fe74ce6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311fe74ce6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115b202aeb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115b202aeb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1fe74ce6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11fe74ce6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115b202aeb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115b202aeb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115b202aeb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115b202aeb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115b202aeb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115b202aeb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115b202aeb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115b202ae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arxiv.org/abs/2305.18290" TargetMode="External"/><Relationship Id="rId4" Type="http://schemas.openxmlformats.org/officeDocument/2006/relationships/hyperlink" Target="https://arxiv.org/abs/2305.1829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arxiv.org/abs/2405.00675" TargetMode="External"/><Relationship Id="rId4" Type="http://schemas.openxmlformats.org/officeDocument/2006/relationships/hyperlink" Target="https://arxiv.org/abs/2405.0067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arxiv.org/abs/2405.00675" TargetMode="External"/><Relationship Id="rId4" Type="http://schemas.openxmlformats.org/officeDocument/2006/relationships/hyperlink" Target="https://arxiv.org/abs/2405.0067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arxiv.org/abs/2312.00886" TargetMode="External"/><Relationship Id="rId4" Type="http://schemas.openxmlformats.org/officeDocument/2006/relationships/hyperlink" Target="https://arxiv.org/abs/2312.0088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5.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21.png"/><Relationship Id="rId5"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3.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4.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arxiv.org/abs/2203.02155" TargetMode="External"/><Relationship Id="rId4" Type="http://schemas.openxmlformats.org/officeDocument/2006/relationships/hyperlink" Target="https://arxiv.org/abs/2203.02155" TargetMode="External"/><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0" y="1041721"/>
            <a:ext cx="5361300" cy="2229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Direct Nash Optimization: Teaching Language Models to Self-Improve with General Preferences</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Razvan-Gabriel Dumitru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2"/>
          <p:cNvSpPr txBox="1"/>
          <p:nvPr>
            <p:ph type="title"/>
          </p:nvPr>
        </p:nvSpPr>
        <p:spPr>
          <a:xfrm>
            <a:off x="819150" y="477450"/>
            <a:ext cx="7505700" cy="132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Work - </a:t>
            </a:r>
            <a:r>
              <a:rPr lang="en"/>
              <a:t>Direct Preference Optimization: Your Language Model is Secretly a Reward Model</a:t>
            </a:r>
            <a:r>
              <a:rPr lang="en"/>
              <a:t> </a:t>
            </a:r>
            <a:r>
              <a:rPr lang="en"/>
              <a:t>(DPO)</a:t>
            </a:r>
            <a:endParaRPr/>
          </a:p>
        </p:txBody>
      </p:sp>
      <p:sp>
        <p:nvSpPr>
          <p:cNvPr id="196" name="Google Shape;196;p22"/>
          <p:cNvSpPr txBox="1"/>
          <p:nvPr>
            <p:ph idx="1" type="body"/>
          </p:nvPr>
        </p:nvSpPr>
        <p:spPr>
          <a:xfrm>
            <a:off x="819150" y="1990725"/>
            <a:ext cx="7505700" cy="2758800"/>
          </a:xfrm>
          <a:prstGeom prst="rect">
            <a:avLst/>
          </a:prstGeom>
        </p:spPr>
        <p:txBody>
          <a:bodyPr anchorCtr="0" anchor="t" bIns="91425" lIns="91425" spcFirstLastPara="1" rIns="91425" wrap="square" tIns="91425">
            <a:normAutofit fontScale="92500" lnSpcReduction="10000"/>
          </a:bodyPr>
          <a:lstStyle/>
          <a:p>
            <a:pPr indent="0" lvl="0" marL="0" rtl="0" algn="l">
              <a:spcBef>
                <a:spcPts val="1200"/>
              </a:spcBef>
              <a:spcAft>
                <a:spcPts val="0"/>
              </a:spcAft>
              <a:buNone/>
            </a:pPr>
            <a:r>
              <a:rPr b="1" lang="en">
                <a:solidFill>
                  <a:srgbClr val="000000"/>
                </a:solidFill>
                <a:latin typeface="Arial"/>
                <a:ea typeface="Arial"/>
                <a:cs typeface="Arial"/>
                <a:sym typeface="Arial"/>
              </a:rPr>
              <a:t>Objective</a:t>
            </a:r>
            <a:r>
              <a:rPr lang="en">
                <a:solidFill>
                  <a:srgbClr val="000000"/>
                </a:solidFill>
                <a:latin typeface="Arial"/>
                <a:ea typeface="Arial"/>
                <a:cs typeface="Arial"/>
                <a:sym typeface="Arial"/>
              </a:rPr>
              <a:t>: Combines reward learning and policy optimization in a single step.</a:t>
            </a:r>
            <a:endParaRPr>
              <a:solidFill>
                <a:srgbClr val="000000"/>
              </a:solidFill>
              <a:latin typeface="Arial"/>
              <a:ea typeface="Arial"/>
              <a:cs typeface="Arial"/>
              <a:sym typeface="Arial"/>
            </a:endParaRPr>
          </a:p>
          <a:p>
            <a:pPr indent="0" lvl="0" marL="0" rtl="0" algn="l">
              <a:spcBef>
                <a:spcPts val="1200"/>
              </a:spcBef>
              <a:spcAft>
                <a:spcPts val="0"/>
              </a:spcAft>
              <a:buNone/>
            </a:pPr>
            <a:r>
              <a:rPr b="1" lang="en">
                <a:solidFill>
                  <a:srgbClr val="000000"/>
                </a:solidFill>
                <a:latin typeface="Arial"/>
                <a:ea typeface="Arial"/>
                <a:cs typeface="Arial"/>
                <a:sym typeface="Arial"/>
              </a:rPr>
              <a:t>Mechanism</a:t>
            </a:r>
            <a:r>
              <a:rPr lang="en">
                <a:solidFill>
                  <a:srgbClr val="000000"/>
                </a:solidFill>
                <a:latin typeface="Arial"/>
                <a:ea typeface="Arial"/>
                <a:cs typeface="Arial"/>
                <a:sym typeface="Arial"/>
              </a:rPr>
              <a:t>: Replaces the two-step reward learning and policy optimization of RLHF with a direct optimization of preferences using contrastive learning.</a:t>
            </a:r>
            <a:endParaRPr>
              <a:solidFill>
                <a:srgbClr val="000000"/>
              </a:solidFill>
              <a:latin typeface="Arial"/>
              <a:ea typeface="Arial"/>
              <a:cs typeface="Arial"/>
              <a:sym typeface="Arial"/>
            </a:endParaRPr>
          </a:p>
          <a:p>
            <a:pPr indent="0" lvl="0" marL="0" rtl="0" algn="l">
              <a:spcBef>
                <a:spcPts val="1200"/>
              </a:spcBef>
              <a:spcAft>
                <a:spcPts val="0"/>
              </a:spcAft>
              <a:buNone/>
            </a:pPr>
            <a:r>
              <a:rPr b="1" lang="en">
                <a:solidFill>
                  <a:srgbClr val="000000"/>
                </a:solidFill>
                <a:latin typeface="Arial"/>
                <a:ea typeface="Arial"/>
                <a:cs typeface="Arial"/>
                <a:sym typeface="Arial"/>
              </a:rPr>
              <a:t>Challenges</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304958" lvl="0" marL="457200" rtl="0" algn="l">
              <a:spcBef>
                <a:spcPts val="1200"/>
              </a:spcBef>
              <a:spcAft>
                <a:spcPts val="0"/>
              </a:spcAft>
              <a:buClr>
                <a:srgbClr val="000000"/>
              </a:buClr>
              <a:buSzPct val="100000"/>
              <a:buFont typeface="Arial"/>
              <a:buChar char="●"/>
            </a:pPr>
            <a:r>
              <a:rPr b="1" lang="en">
                <a:solidFill>
                  <a:srgbClr val="000000"/>
                </a:solidFill>
                <a:latin typeface="Arial"/>
                <a:ea typeface="Arial"/>
                <a:cs typeface="Arial"/>
                <a:sym typeface="Arial"/>
              </a:rPr>
              <a:t>Dependency on Preference Pairs</a:t>
            </a:r>
            <a:r>
              <a:rPr lang="en">
                <a:solidFill>
                  <a:srgbClr val="000000"/>
                </a:solidFill>
                <a:latin typeface="Arial"/>
                <a:ea typeface="Arial"/>
                <a:cs typeface="Arial"/>
                <a:sym typeface="Arial"/>
              </a:rPr>
              <a:t>: Still requires reliable annotations for pairwise preferences.</a:t>
            </a:r>
            <a:endParaRPr>
              <a:solidFill>
                <a:srgbClr val="000000"/>
              </a:solidFill>
              <a:latin typeface="Arial"/>
              <a:ea typeface="Arial"/>
              <a:cs typeface="Arial"/>
              <a:sym typeface="Arial"/>
            </a:endParaRPr>
          </a:p>
          <a:p>
            <a:pPr indent="-304958" lvl="0" marL="457200" rtl="0" algn="l">
              <a:spcBef>
                <a:spcPts val="0"/>
              </a:spcBef>
              <a:spcAft>
                <a:spcPts val="0"/>
              </a:spcAft>
              <a:buClr>
                <a:srgbClr val="000000"/>
              </a:buClr>
              <a:buSzPct val="100000"/>
              <a:buFont typeface="Arial"/>
              <a:buChar char="●"/>
            </a:pPr>
            <a:r>
              <a:rPr b="1" lang="en">
                <a:solidFill>
                  <a:srgbClr val="000000"/>
                </a:solidFill>
                <a:latin typeface="Arial"/>
                <a:ea typeface="Arial"/>
                <a:cs typeface="Arial"/>
                <a:sym typeface="Arial"/>
              </a:rPr>
              <a:t>Limited Flexibility</a:t>
            </a:r>
            <a:r>
              <a:rPr lang="en">
                <a:solidFill>
                  <a:srgbClr val="000000"/>
                </a:solidFill>
                <a:latin typeface="Arial"/>
                <a:ea typeface="Arial"/>
                <a:cs typeface="Arial"/>
                <a:sym typeface="Arial"/>
              </a:rPr>
              <a:t>: While more stable, DPO still inherits limitations in expressivity from its reliance on fixed pairwise comparisons.</a:t>
            </a:r>
            <a:endParaRPr>
              <a:solidFill>
                <a:srgbClr val="000000"/>
              </a:solidFill>
              <a:latin typeface="Arial"/>
              <a:ea typeface="Arial"/>
              <a:cs typeface="Arial"/>
              <a:sym typeface="Arial"/>
            </a:endParaRPr>
          </a:p>
          <a:p>
            <a:pPr indent="-293211" lvl="0" marL="457200" rtl="0" algn="l">
              <a:spcBef>
                <a:spcPts val="0"/>
              </a:spcBef>
              <a:spcAft>
                <a:spcPts val="0"/>
              </a:spcAft>
              <a:buClr>
                <a:srgbClr val="000000"/>
              </a:buClr>
              <a:buSzPct val="84615"/>
              <a:buFont typeface="Arial"/>
              <a:buChar char="●"/>
            </a:pPr>
            <a:r>
              <a:rPr b="1" lang="en">
                <a:solidFill>
                  <a:srgbClr val="000000"/>
                </a:solidFill>
                <a:latin typeface="Arial"/>
                <a:ea typeface="Arial"/>
                <a:cs typeface="Arial"/>
                <a:sym typeface="Arial"/>
              </a:rPr>
              <a:t>Offline: </a:t>
            </a:r>
            <a:r>
              <a:rPr lang="en">
                <a:solidFill>
                  <a:srgbClr val="000000"/>
                </a:solidFill>
                <a:latin typeface="Arial"/>
                <a:ea typeface="Arial"/>
                <a:cs typeface="Arial"/>
                <a:sym typeface="Arial"/>
              </a:rPr>
              <a:t>The algorithm is </a:t>
            </a:r>
            <a:r>
              <a:rPr lang="en">
                <a:solidFill>
                  <a:srgbClr val="000000"/>
                </a:solidFill>
                <a:latin typeface="Arial"/>
                <a:ea typeface="Arial"/>
                <a:cs typeface="Arial"/>
                <a:sym typeface="Arial"/>
              </a:rPr>
              <a:t>offline</a:t>
            </a:r>
            <a:r>
              <a:rPr lang="en">
                <a:solidFill>
                  <a:srgbClr val="000000"/>
                </a:solidFill>
                <a:latin typeface="Arial"/>
                <a:ea typeface="Arial"/>
                <a:cs typeface="Arial"/>
                <a:sym typeface="Arial"/>
              </a:rPr>
              <a:t>, it doesn’t sample the current policy.</a:t>
            </a:r>
            <a:endParaRPr>
              <a:solidFill>
                <a:srgbClr val="000000"/>
              </a:solidFill>
              <a:latin typeface="Arial"/>
              <a:ea typeface="Arial"/>
              <a:cs typeface="Arial"/>
              <a:sym typeface="Arial"/>
            </a:endParaRPr>
          </a:p>
          <a:p>
            <a:pPr indent="0" lvl="0" marL="0" rtl="0" algn="l">
              <a:spcBef>
                <a:spcPts val="1200"/>
              </a:spcBef>
              <a:spcAft>
                <a:spcPts val="1200"/>
              </a:spcAft>
              <a:buNone/>
            </a:pPr>
            <a:r>
              <a:rPr lang="en" sz="1100">
                <a:solidFill>
                  <a:srgbClr val="000000"/>
                </a:solidFill>
                <a:latin typeface="Arial"/>
                <a:ea typeface="Arial"/>
                <a:cs typeface="Arial"/>
                <a:sym typeface="Arial"/>
              </a:rPr>
              <a:t>[2] Rafailov et al., </a:t>
            </a:r>
            <a:r>
              <a:rPr i="1" lang="en" sz="1100">
                <a:solidFill>
                  <a:srgbClr val="000000"/>
                </a:solidFill>
                <a:latin typeface="Arial"/>
                <a:ea typeface="Arial"/>
                <a:cs typeface="Arial"/>
                <a:sym typeface="Arial"/>
              </a:rPr>
              <a:t>Direct Preference Optimization: Your Language Model is Secretly a Reward Model</a:t>
            </a:r>
            <a:r>
              <a:rPr lang="en" sz="1100">
                <a:solidFill>
                  <a:srgbClr val="000000"/>
                </a:solidFill>
                <a:latin typeface="Arial"/>
                <a:ea typeface="Arial"/>
                <a:cs typeface="Arial"/>
                <a:sym typeface="Arial"/>
              </a:rPr>
              <a:t>, 2024. Available:</a:t>
            </a:r>
            <a:r>
              <a:rPr lang="en" sz="1100">
                <a:solidFill>
                  <a:srgbClr val="000000"/>
                </a:solidFill>
                <a:uFill>
                  <a:noFill/>
                </a:uFill>
                <a:latin typeface="Arial"/>
                <a:ea typeface="Arial"/>
                <a:cs typeface="Arial"/>
                <a:sym typeface="Arial"/>
                <a:hlinkClick r:id="rId3">
                  <a:extLst>
                    <a:ext uri="{A12FA001-AC4F-418D-AE19-62706E023703}">
                      <ahyp:hlinkClr val="tx"/>
                    </a:ext>
                  </a:extLst>
                </a:hlinkClick>
              </a:rPr>
              <a:t> </a:t>
            </a:r>
            <a:r>
              <a:rPr lang="en" sz="1100" u="sng">
                <a:solidFill>
                  <a:schemeClr val="hlink"/>
                </a:solidFill>
                <a:latin typeface="Arial"/>
                <a:ea typeface="Arial"/>
                <a:cs typeface="Arial"/>
                <a:sym typeface="Arial"/>
                <a:hlinkClick r:id="rId4"/>
              </a:rPr>
              <a:t>https://arxiv.org/abs/2305.18290</a:t>
            </a:r>
            <a:r>
              <a:rPr lang="en" sz="1100">
                <a:solidFill>
                  <a:srgbClr val="000000"/>
                </a:solidFill>
                <a:latin typeface="Arial"/>
                <a:ea typeface="Arial"/>
                <a:cs typeface="Arial"/>
                <a:sym typeface="Arial"/>
              </a:rPr>
              <a:t>.</a:t>
            </a:r>
            <a:endParaRPr>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819150" y="462975"/>
            <a:ext cx="7505700" cy="1337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Work - </a:t>
            </a:r>
            <a:r>
              <a:rPr lang="en"/>
              <a:t>Self-Play Preference Optimization for Language Model Alignment</a:t>
            </a:r>
            <a:r>
              <a:rPr lang="en"/>
              <a:t> </a:t>
            </a:r>
            <a:r>
              <a:rPr lang="en"/>
              <a:t>(SPO)</a:t>
            </a:r>
            <a:endParaRPr/>
          </a:p>
        </p:txBody>
      </p:sp>
      <p:sp>
        <p:nvSpPr>
          <p:cNvPr id="202" name="Google Shape;202;p23"/>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SzPts val="1018"/>
              <a:buNone/>
            </a:pPr>
            <a:r>
              <a:rPr b="1" lang="en">
                <a:solidFill>
                  <a:srgbClr val="000000"/>
                </a:solidFill>
                <a:latin typeface="Arial"/>
                <a:ea typeface="Arial"/>
                <a:cs typeface="Arial"/>
                <a:sym typeface="Arial"/>
              </a:rPr>
              <a:t>Single-Player Optimization (SPO)</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311150" lvl="0" marL="457200" rtl="0" algn="l">
              <a:lnSpc>
                <a:spcPct val="95000"/>
              </a:lnSpc>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Objective</a:t>
            </a:r>
            <a:r>
              <a:rPr lang="en">
                <a:solidFill>
                  <a:srgbClr val="000000"/>
                </a:solidFill>
                <a:latin typeface="Arial"/>
                <a:ea typeface="Arial"/>
                <a:cs typeface="Arial"/>
                <a:sym typeface="Arial"/>
              </a:rPr>
              <a:t>: Approximates Nash equilibrium for a single-agent setup, maximizing preference alignment through no-regret updates.</a:t>
            </a:r>
            <a:endParaRPr>
              <a:solidFill>
                <a:srgbClr val="000000"/>
              </a:solidFill>
              <a:latin typeface="Arial"/>
              <a:ea typeface="Arial"/>
              <a:cs typeface="Arial"/>
              <a:sym typeface="Arial"/>
            </a:endParaRPr>
          </a:p>
          <a:p>
            <a:pPr indent="-311150" lvl="0" marL="457200" rtl="0" algn="l">
              <a:lnSpc>
                <a:spcPct val="9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Mechanism</a:t>
            </a:r>
            <a:r>
              <a:rPr lang="en">
                <a:solidFill>
                  <a:srgbClr val="000000"/>
                </a:solidFill>
                <a:latin typeface="Arial"/>
                <a:ea typeface="Arial"/>
                <a:cs typeface="Arial"/>
                <a:sym typeface="Arial"/>
              </a:rPr>
              <a:t>: Relies on iterative, no-regret learning to continuously improve the probability of preferred responses.</a:t>
            </a:r>
            <a:endParaRPr>
              <a:solidFill>
                <a:srgbClr val="000000"/>
              </a:solidFill>
              <a:latin typeface="Arial"/>
              <a:ea typeface="Arial"/>
              <a:cs typeface="Arial"/>
              <a:sym typeface="Arial"/>
            </a:endParaRPr>
          </a:p>
          <a:p>
            <a:pPr indent="-311150" lvl="0" marL="457200" rtl="0" algn="l">
              <a:lnSpc>
                <a:spcPct val="9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Limitations</a:t>
            </a:r>
            <a:r>
              <a:rPr lang="en">
                <a:solidFill>
                  <a:srgbClr val="000000"/>
                </a:solidFill>
                <a:latin typeface="Arial"/>
                <a:ea typeface="Arial"/>
                <a:cs typeface="Arial"/>
                <a:sym typeface="Arial"/>
              </a:rPr>
              <a:t>: Sample inefficiency due to on-policy reliance; struggles with complex, cyclic preferences.</a:t>
            </a:r>
            <a:endParaRPr>
              <a:solidFill>
                <a:srgbClr val="000000"/>
              </a:solidFill>
              <a:latin typeface="Arial"/>
              <a:ea typeface="Arial"/>
              <a:cs typeface="Arial"/>
              <a:sym typeface="Arial"/>
            </a:endParaRPr>
          </a:p>
          <a:p>
            <a:pPr indent="0" lvl="0" marL="0" rtl="0" algn="l">
              <a:lnSpc>
                <a:spcPct val="95000"/>
              </a:lnSpc>
              <a:spcBef>
                <a:spcPts val="1200"/>
              </a:spcBef>
              <a:spcAft>
                <a:spcPts val="1200"/>
              </a:spcAft>
              <a:buNone/>
            </a:pPr>
            <a:r>
              <a:rPr lang="en" sz="1100">
                <a:solidFill>
                  <a:srgbClr val="000000"/>
                </a:solidFill>
                <a:latin typeface="Arial"/>
                <a:ea typeface="Arial"/>
                <a:cs typeface="Arial"/>
                <a:sym typeface="Arial"/>
              </a:rPr>
              <a:t>[3] Wu et al., </a:t>
            </a:r>
            <a:r>
              <a:rPr i="1" lang="en" sz="1100">
                <a:solidFill>
                  <a:srgbClr val="000000"/>
                </a:solidFill>
                <a:latin typeface="Arial"/>
                <a:ea typeface="Arial"/>
                <a:cs typeface="Arial"/>
                <a:sym typeface="Arial"/>
              </a:rPr>
              <a:t>Self-Play Preference Optimization for Language Model Alignment</a:t>
            </a:r>
            <a:r>
              <a:rPr lang="en" sz="1100">
                <a:solidFill>
                  <a:srgbClr val="000000"/>
                </a:solidFill>
                <a:latin typeface="Arial"/>
                <a:ea typeface="Arial"/>
                <a:cs typeface="Arial"/>
                <a:sym typeface="Arial"/>
              </a:rPr>
              <a:t>, 2024. Available:</a:t>
            </a:r>
            <a:r>
              <a:rPr lang="en" sz="1100">
                <a:solidFill>
                  <a:srgbClr val="000000"/>
                </a:solidFill>
                <a:uFill>
                  <a:noFill/>
                </a:uFill>
                <a:latin typeface="Arial"/>
                <a:ea typeface="Arial"/>
                <a:cs typeface="Arial"/>
                <a:sym typeface="Arial"/>
                <a:hlinkClick r:id="rId3">
                  <a:extLst>
                    <a:ext uri="{A12FA001-AC4F-418D-AE19-62706E023703}">
                      <ahyp:hlinkClr val="tx"/>
                    </a:ext>
                  </a:extLst>
                </a:hlinkClick>
              </a:rPr>
              <a:t> </a:t>
            </a:r>
            <a:r>
              <a:rPr lang="en" sz="1100" u="sng">
                <a:solidFill>
                  <a:schemeClr val="hlink"/>
                </a:solidFill>
                <a:latin typeface="Arial"/>
                <a:ea typeface="Arial"/>
                <a:cs typeface="Arial"/>
                <a:sym typeface="Arial"/>
                <a:hlinkClick r:id="rId4"/>
              </a:rPr>
              <a:t>https://arxiv.org/abs/2405.00675</a:t>
            </a:r>
            <a:r>
              <a:rPr lang="en" sz="1100">
                <a:solidFill>
                  <a:srgbClr val="000000"/>
                </a:solidFill>
                <a:latin typeface="Arial"/>
                <a:ea typeface="Arial"/>
                <a:cs typeface="Arial"/>
                <a:sym typeface="Arial"/>
              </a:rPr>
              <a:t>.</a:t>
            </a:r>
            <a:endParaRPr>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819150" y="448525"/>
            <a:ext cx="7505700" cy="1351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Work - </a:t>
            </a:r>
            <a:r>
              <a:rPr lang="en"/>
              <a:t>Self-Play Preference Optimization for Language Model Alignment </a:t>
            </a:r>
            <a:r>
              <a:rPr lang="en"/>
              <a:t>(SPO)</a:t>
            </a:r>
            <a:endParaRPr/>
          </a:p>
        </p:txBody>
      </p:sp>
      <p:sp>
        <p:nvSpPr>
          <p:cNvPr id="208" name="Google Shape;208;p2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b="1" lang="en">
                <a:solidFill>
                  <a:srgbClr val="000000"/>
                </a:solidFill>
                <a:latin typeface="Arial"/>
                <a:ea typeface="Arial"/>
                <a:cs typeface="Arial"/>
                <a:sym typeface="Arial"/>
              </a:rPr>
              <a:t>Advancements in DNO</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311150" lvl="0" marL="457200" rtl="0" algn="l">
              <a:lnSpc>
                <a:spcPct val="95000"/>
              </a:lnSpc>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Enhanced Self-Play</a:t>
            </a:r>
            <a:r>
              <a:rPr lang="en">
                <a:solidFill>
                  <a:srgbClr val="000000"/>
                </a:solidFill>
                <a:latin typeface="Arial"/>
                <a:ea typeface="Arial"/>
                <a:cs typeface="Arial"/>
                <a:sym typeface="Arial"/>
              </a:rPr>
              <a:t>: DNO builds on SPO’s self-play by integrating comparisons with stronger models or previous versions, refining alignment with external feedback.</a:t>
            </a:r>
            <a:endParaRPr>
              <a:solidFill>
                <a:srgbClr val="000000"/>
              </a:solidFill>
              <a:latin typeface="Arial"/>
              <a:ea typeface="Arial"/>
              <a:cs typeface="Arial"/>
              <a:sym typeface="Arial"/>
            </a:endParaRPr>
          </a:p>
          <a:p>
            <a:pPr indent="-311150" lvl="0" marL="457200" rtl="0" algn="l">
              <a:lnSpc>
                <a:spcPct val="9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Batched On-Policy Sampling</a:t>
            </a:r>
            <a:r>
              <a:rPr lang="en">
                <a:solidFill>
                  <a:srgbClr val="000000"/>
                </a:solidFill>
                <a:latin typeface="Arial"/>
                <a:ea typeface="Arial"/>
                <a:cs typeface="Arial"/>
                <a:sym typeface="Arial"/>
              </a:rPr>
              <a:t>: Improves efficiency by processing multiple preference pairs at once, reducing the computational burden compared to SPO’s purely on-policy sampling.</a:t>
            </a:r>
            <a:endParaRPr>
              <a:solidFill>
                <a:srgbClr val="000000"/>
              </a:solidFill>
              <a:latin typeface="Arial"/>
              <a:ea typeface="Arial"/>
              <a:cs typeface="Arial"/>
              <a:sym typeface="Arial"/>
            </a:endParaRPr>
          </a:p>
          <a:p>
            <a:pPr indent="-311150" lvl="0" marL="457200" rtl="0" algn="l">
              <a:lnSpc>
                <a:spcPct val="9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Regression-Based Preference Objective</a:t>
            </a:r>
            <a:r>
              <a:rPr lang="en">
                <a:solidFill>
                  <a:srgbClr val="000000"/>
                </a:solidFill>
                <a:latin typeface="Arial"/>
                <a:ea typeface="Arial"/>
                <a:cs typeface="Arial"/>
                <a:sym typeface="Arial"/>
              </a:rPr>
              <a:t>: Uses a simplified regression-based objective for stability, avoiding the computational cost of no-regret learning.</a:t>
            </a:r>
            <a:endParaRPr>
              <a:solidFill>
                <a:srgbClr val="000000"/>
              </a:solidFill>
              <a:latin typeface="Arial"/>
              <a:ea typeface="Arial"/>
              <a:cs typeface="Arial"/>
              <a:sym typeface="Arial"/>
            </a:endParaRPr>
          </a:p>
          <a:p>
            <a:pPr indent="0" lvl="0" marL="0" rtl="0" algn="l">
              <a:lnSpc>
                <a:spcPct val="95000"/>
              </a:lnSpc>
              <a:spcBef>
                <a:spcPts val="1200"/>
              </a:spcBef>
              <a:spcAft>
                <a:spcPts val="0"/>
              </a:spcAft>
              <a:buNone/>
            </a:pPr>
            <a:r>
              <a:rPr lang="en" sz="1100">
                <a:solidFill>
                  <a:srgbClr val="000000"/>
                </a:solidFill>
                <a:latin typeface="Arial"/>
                <a:ea typeface="Arial"/>
                <a:cs typeface="Arial"/>
                <a:sym typeface="Arial"/>
              </a:rPr>
              <a:t>[3] Wu et al., </a:t>
            </a:r>
            <a:r>
              <a:rPr i="1" lang="en" sz="1100">
                <a:solidFill>
                  <a:srgbClr val="000000"/>
                </a:solidFill>
                <a:latin typeface="Arial"/>
                <a:ea typeface="Arial"/>
                <a:cs typeface="Arial"/>
                <a:sym typeface="Arial"/>
              </a:rPr>
              <a:t>Self-Play Preference Optimization for Language Model Alignment</a:t>
            </a:r>
            <a:r>
              <a:rPr lang="en" sz="1100">
                <a:solidFill>
                  <a:srgbClr val="000000"/>
                </a:solidFill>
                <a:latin typeface="Arial"/>
                <a:ea typeface="Arial"/>
                <a:cs typeface="Arial"/>
                <a:sym typeface="Arial"/>
              </a:rPr>
              <a:t>, 2024. Available:</a:t>
            </a:r>
            <a:r>
              <a:rPr lang="en" sz="1100">
                <a:solidFill>
                  <a:srgbClr val="000000"/>
                </a:solidFill>
                <a:uFill>
                  <a:noFill/>
                </a:uFill>
                <a:latin typeface="Arial"/>
                <a:ea typeface="Arial"/>
                <a:cs typeface="Arial"/>
                <a:sym typeface="Arial"/>
                <a:hlinkClick r:id="rId3">
                  <a:extLst>
                    <a:ext uri="{A12FA001-AC4F-418D-AE19-62706E023703}">
                      <ahyp:hlinkClr val="tx"/>
                    </a:ext>
                  </a:extLst>
                </a:hlinkClick>
              </a:rPr>
              <a:t> </a:t>
            </a:r>
            <a:r>
              <a:rPr lang="en" sz="1100" u="sng">
                <a:solidFill>
                  <a:schemeClr val="accent5"/>
                </a:solidFill>
                <a:latin typeface="Arial"/>
                <a:ea typeface="Arial"/>
                <a:cs typeface="Arial"/>
                <a:sym typeface="Arial"/>
                <a:hlinkClick r:id="rId4">
                  <a:extLst>
                    <a:ext uri="{A12FA001-AC4F-418D-AE19-62706E023703}">
                      <ahyp:hlinkClr val="tx"/>
                    </a:ext>
                  </a:extLst>
                </a:hlinkClick>
              </a:rPr>
              <a:t>https://arxiv.org/abs/2405.00675</a:t>
            </a:r>
            <a:r>
              <a:rPr lang="en" sz="1100">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0" lvl="0" marL="0" rtl="0" algn="l">
              <a:lnSpc>
                <a:spcPct val="95000"/>
              </a:lnSpc>
              <a:spcBef>
                <a:spcPts val="1200"/>
              </a:spcBef>
              <a:spcAft>
                <a:spcPts val="1200"/>
              </a:spcAft>
              <a:buNone/>
            </a:pPr>
            <a:r>
              <a:t/>
            </a:r>
            <a:endParaRPr>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Related Work - </a:t>
            </a:r>
            <a:r>
              <a:rPr lang="en"/>
              <a:t>Nash-MD</a:t>
            </a:r>
            <a:endParaRPr/>
          </a:p>
        </p:txBody>
      </p:sp>
      <p:sp>
        <p:nvSpPr>
          <p:cNvPr id="214" name="Google Shape;214;p25"/>
          <p:cNvSpPr txBox="1"/>
          <p:nvPr>
            <p:ph idx="1" type="body"/>
          </p:nvPr>
        </p:nvSpPr>
        <p:spPr>
          <a:xfrm>
            <a:off x="819150" y="1510025"/>
            <a:ext cx="7505700" cy="3051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a:solidFill>
                  <a:srgbClr val="000000"/>
                </a:solidFill>
                <a:latin typeface="Arial"/>
                <a:ea typeface="Arial"/>
                <a:cs typeface="Arial"/>
                <a:sym typeface="Arial"/>
              </a:rPr>
              <a:t>Nash-MD</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311150" lvl="0" marL="457200" rtl="0" algn="l">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Objective</a:t>
            </a:r>
            <a:r>
              <a:rPr lang="en">
                <a:solidFill>
                  <a:srgbClr val="000000"/>
                </a:solidFill>
                <a:latin typeface="Arial"/>
                <a:ea typeface="Arial"/>
                <a:cs typeface="Arial"/>
                <a:sym typeface="Arial"/>
              </a:rPr>
              <a:t>: Approximates Nash equilibrium using a KL-regularized preference function.</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Mechanism</a:t>
            </a:r>
            <a:r>
              <a:rPr lang="en">
                <a:solidFill>
                  <a:srgbClr val="000000"/>
                </a:solidFill>
                <a:latin typeface="Arial"/>
                <a:ea typeface="Arial"/>
                <a:cs typeface="Arial"/>
                <a:sym typeface="Arial"/>
              </a:rPr>
              <a:t>: Applies mirror descent to optimize preferences within a regularized setup.</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Limitations</a:t>
            </a:r>
            <a:r>
              <a:rPr lang="en">
                <a:solidFill>
                  <a:srgbClr val="000000"/>
                </a:solidFill>
                <a:latin typeface="Arial"/>
                <a:ea typeface="Arial"/>
                <a:cs typeface="Arial"/>
                <a:sym typeface="Arial"/>
              </a:rPr>
              <a:t>: Sample inefficiency and requires time-varying rewards, making it less scalable.</a:t>
            </a:r>
            <a:endParaRPr>
              <a:solidFill>
                <a:srgbClr val="000000"/>
              </a:solidFill>
              <a:latin typeface="Arial"/>
              <a:ea typeface="Arial"/>
              <a:cs typeface="Arial"/>
              <a:sym typeface="Arial"/>
            </a:endParaRPr>
          </a:p>
          <a:p>
            <a:pPr indent="0" lvl="0" marL="0" rtl="0" algn="l">
              <a:spcBef>
                <a:spcPts val="1200"/>
              </a:spcBef>
              <a:spcAft>
                <a:spcPts val="0"/>
              </a:spcAft>
              <a:buNone/>
            </a:pPr>
            <a:r>
              <a:rPr b="1" lang="en">
                <a:solidFill>
                  <a:srgbClr val="000000"/>
                </a:solidFill>
                <a:latin typeface="Arial"/>
                <a:ea typeface="Arial"/>
                <a:cs typeface="Arial"/>
                <a:sym typeface="Arial"/>
              </a:rPr>
              <a:t>Limitations:</a:t>
            </a:r>
            <a:endParaRPr b="1">
              <a:solidFill>
                <a:srgbClr val="000000"/>
              </a:solidFill>
              <a:latin typeface="Arial"/>
              <a:ea typeface="Arial"/>
              <a:cs typeface="Arial"/>
              <a:sym typeface="Arial"/>
            </a:endParaRPr>
          </a:p>
          <a:p>
            <a:pPr indent="-311150" lvl="0" marL="457200" rtl="0" algn="l">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Scalability</a:t>
            </a:r>
            <a:r>
              <a:rPr lang="en">
                <a:solidFill>
                  <a:srgbClr val="000000"/>
                </a:solidFill>
                <a:latin typeface="Arial"/>
                <a:ea typeface="Arial"/>
                <a:cs typeface="Arial"/>
                <a:sym typeface="Arial"/>
              </a:rPr>
              <a:t>: The iterative, sample-heavy nature of the algorithm limits its scalability for large LLMs.</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Dependence on Reward Function</a:t>
            </a:r>
            <a:r>
              <a:rPr lang="en">
                <a:solidFill>
                  <a:srgbClr val="000000"/>
                </a:solidFill>
                <a:latin typeface="Arial"/>
                <a:ea typeface="Arial"/>
                <a:cs typeface="Arial"/>
                <a:sym typeface="Arial"/>
              </a:rPr>
              <a:t>: The method assume access to a reward function that may become outdated as the model evolves. (Preference shift)</a:t>
            </a:r>
            <a:endParaRPr>
              <a:solidFill>
                <a:srgbClr val="000000"/>
              </a:solidFill>
              <a:latin typeface="Arial"/>
              <a:ea typeface="Arial"/>
              <a:cs typeface="Arial"/>
              <a:sym typeface="Arial"/>
            </a:endParaRPr>
          </a:p>
          <a:p>
            <a:pPr indent="0" lvl="0" marL="0" rtl="0" algn="l">
              <a:spcBef>
                <a:spcPts val="1200"/>
              </a:spcBef>
              <a:spcAft>
                <a:spcPts val="1200"/>
              </a:spcAft>
              <a:buNone/>
            </a:pPr>
            <a:r>
              <a:rPr lang="en" sz="1100">
                <a:solidFill>
                  <a:srgbClr val="000000"/>
                </a:solidFill>
                <a:latin typeface="Arial"/>
                <a:ea typeface="Arial"/>
                <a:cs typeface="Arial"/>
                <a:sym typeface="Arial"/>
              </a:rPr>
              <a:t>[4] Munos et al., </a:t>
            </a:r>
            <a:r>
              <a:rPr i="1" lang="en" sz="1100">
                <a:solidFill>
                  <a:srgbClr val="000000"/>
                </a:solidFill>
                <a:latin typeface="Arial"/>
                <a:ea typeface="Arial"/>
                <a:cs typeface="Arial"/>
                <a:sym typeface="Arial"/>
              </a:rPr>
              <a:t>Nash Learning from Human Feedback</a:t>
            </a:r>
            <a:r>
              <a:rPr lang="en" sz="1100">
                <a:solidFill>
                  <a:srgbClr val="000000"/>
                </a:solidFill>
                <a:latin typeface="Arial"/>
                <a:ea typeface="Arial"/>
                <a:cs typeface="Arial"/>
                <a:sym typeface="Arial"/>
              </a:rPr>
              <a:t>, 2024. Available:</a:t>
            </a:r>
            <a:r>
              <a:rPr lang="en" sz="1100">
                <a:solidFill>
                  <a:srgbClr val="000000"/>
                </a:solidFill>
                <a:uFill>
                  <a:noFill/>
                </a:uFill>
                <a:latin typeface="Arial"/>
                <a:ea typeface="Arial"/>
                <a:cs typeface="Arial"/>
                <a:sym typeface="Arial"/>
                <a:hlinkClick r:id="rId3">
                  <a:extLst>
                    <a:ext uri="{A12FA001-AC4F-418D-AE19-62706E023703}">
                      <ahyp:hlinkClr val="tx"/>
                    </a:ext>
                  </a:extLst>
                </a:hlinkClick>
              </a:rPr>
              <a:t> </a:t>
            </a:r>
            <a:r>
              <a:rPr lang="en" sz="1100" u="sng">
                <a:solidFill>
                  <a:schemeClr val="hlink"/>
                </a:solidFill>
                <a:latin typeface="Arial"/>
                <a:ea typeface="Arial"/>
                <a:cs typeface="Arial"/>
                <a:sym typeface="Arial"/>
                <a:hlinkClick r:id="rId4"/>
              </a:rPr>
              <a:t>https://arxiv.org/abs/2312.00886</a:t>
            </a:r>
            <a:r>
              <a:rPr lang="en" sz="1100">
                <a:solidFill>
                  <a:srgbClr val="000000"/>
                </a:solidFill>
                <a:latin typeface="Arial"/>
                <a:ea typeface="Arial"/>
                <a:cs typeface="Arial"/>
                <a:sym typeface="Arial"/>
              </a:rPr>
              <a:t>.</a:t>
            </a:r>
            <a:endParaRPr>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a Nash Equilib</a:t>
            </a:r>
            <a:r>
              <a:rPr lang="en"/>
              <a:t>rium?</a:t>
            </a:r>
            <a:endParaRPr/>
          </a:p>
        </p:txBody>
      </p:sp>
      <p:pic>
        <p:nvPicPr>
          <p:cNvPr id="220" name="Google Shape;220;p26"/>
          <p:cNvPicPr preferRelativeResize="0"/>
          <p:nvPr/>
        </p:nvPicPr>
        <p:blipFill>
          <a:blip r:embed="rId4">
            <a:alphaModFix/>
          </a:blip>
          <a:stretch>
            <a:fillRect/>
          </a:stretch>
        </p:blipFill>
        <p:spPr>
          <a:xfrm>
            <a:off x="3054300" y="1578300"/>
            <a:ext cx="5607900" cy="3135750"/>
          </a:xfrm>
          <a:prstGeom prst="rect">
            <a:avLst/>
          </a:prstGeom>
          <a:noFill/>
          <a:ln>
            <a:noFill/>
          </a:ln>
        </p:spPr>
      </p:pic>
      <p:sp>
        <p:nvSpPr>
          <p:cNvPr id="221" name="Google Shape;221;p26"/>
          <p:cNvSpPr txBox="1"/>
          <p:nvPr/>
        </p:nvSpPr>
        <p:spPr>
          <a:xfrm>
            <a:off x="819150" y="1800200"/>
            <a:ext cx="2881800" cy="9852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2"/>
              </a:buClr>
              <a:buSzPts val="1300"/>
              <a:buFont typeface="Calibri"/>
              <a:buChar char="●"/>
            </a:pPr>
            <a:r>
              <a:rPr lang="en" sz="1300">
                <a:solidFill>
                  <a:schemeClr val="dk2"/>
                </a:solidFill>
                <a:latin typeface="Calibri"/>
                <a:ea typeface="Calibri"/>
                <a:cs typeface="Calibri"/>
                <a:sym typeface="Calibri"/>
              </a:rPr>
              <a:t>In this case, a nash equilibrium is achieved when both players are </a:t>
            </a:r>
            <a:r>
              <a:rPr lang="en" sz="1300">
                <a:solidFill>
                  <a:schemeClr val="dk2"/>
                </a:solidFill>
                <a:latin typeface="Calibri"/>
                <a:ea typeface="Calibri"/>
                <a:cs typeface="Calibri"/>
                <a:sym typeface="Calibri"/>
              </a:rPr>
              <a:t>indifferent</a:t>
            </a:r>
            <a:r>
              <a:rPr lang="en" sz="1300">
                <a:solidFill>
                  <a:schemeClr val="dk2"/>
                </a:solidFill>
                <a:latin typeface="Calibri"/>
                <a:ea typeface="Calibri"/>
                <a:cs typeface="Calibri"/>
                <a:sym typeface="Calibri"/>
              </a:rPr>
              <a:t> and choose each action with a probability of 50%</a:t>
            </a:r>
            <a:endParaRPr sz="1300">
              <a:solidFill>
                <a:schemeClr val="dk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is that the equilibrium?</a:t>
            </a:r>
            <a:endParaRPr/>
          </a:p>
        </p:txBody>
      </p:sp>
      <p:sp>
        <p:nvSpPr>
          <p:cNvPr id="227" name="Google Shape;227;p27"/>
          <p:cNvSpPr txBox="1"/>
          <p:nvPr/>
        </p:nvSpPr>
        <p:spPr>
          <a:xfrm>
            <a:off x="819150" y="1800200"/>
            <a:ext cx="7505700" cy="13854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2"/>
              </a:buClr>
              <a:buSzPts val="1300"/>
              <a:buFont typeface="Calibri"/>
              <a:buChar char="●"/>
            </a:pPr>
            <a:r>
              <a:rPr lang="en" sz="1300">
                <a:solidFill>
                  <a:schemeClr val="dk2"/>
                </a:solidFill>
                <a:latin typeface="Calibri"/>
                <a:ea typeface="Calibri"/>
                <a:cs typeface="Calibri"/>
                <a:sym typeface="Calibri"/>
              </a:rPr>
              <a:t>Kicker’s Expected Payoff:</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311150" lvl="0" marL="457200" rtl="0" algn="l">
              <a:spcBef>
                <a:spcPts val="0"/>
              </a:spcBef>
              <a:spcAft>
                <a:spcPts val="0"/>
              </a:spcAft>
              <a:buClr>
                <a:schemeClr val="dk2"/>
              </a:buClr>
              <a:buSzPts val="1300"/>
              <a:buFont typeface="Calibri"/>
              <a:buChar char="●"/>
            </a:pPr>
            <a:r>
              <a:rPr lang="en" sz="1300">
                <a:solidFill>
                  <a:schemeClr val="dk2"/>
                </a:solidFill>
                <a:latin typeface="Calibri"/>
                <a:ea typeface="Calibri"/>
                <a:cs typeface="Calibri"/>
                <a:sym typeface="Calibri"/>
              </a:rPr>
              <a:t>Goalkeeper’s Expected Payoff:</a:t>
            </a:r>
            <a:endParaRPr sz="1300">
              <a:solidFill>
                <a:schemeClr val="dk2"/>
              </a:solidFill>
              <a:latin typeface="Calibri"/>
              <a:ea typeface="Calibri"/>
              <a:cs typeface="Calibri"/>
              <a:sym typeface="Calibri"/>
            </a:endParaRPr>
          </a:p>
        </p:txBody>
      </p:sp>
      <p:pic>
        <p:nvPicPr>
          <p:cNvPr id="228" name="Google Shape;228;p27"/>
          <p:cNvPicPr preferRelativeResize="0"/>
          <p:nvPr/>
        </p:nvPicPr>
        <p:blipFill>
          <a:blip r:embed="rId3">
            <a:alphaModFix/>
          </a:blip>
          <a:stretch>
            <a:fillRect/>
          </a:stretch>
        </p:blipFill>
        <p:spPr>
          <a:xfrm>
            <a:off x="3138024" y="1603275"/>
            <a:ext cx="1958750" cy="781725"/>
          </a:xfrm>
          <a:prstGeom prst="rect">
            <a:avLst/>
          </a:prstGeom>
          <a:noFill/>
          <a:ln>
            <a:noFill/>
          </a:ln>
        </p:spPr>
      </p:pic>
      <p:pic>
        <p:nvPicPr>
          <p:cNvPr id="229" name="Google Shape;229;p27"/>
          <p:cNvPicPr preferRelativeResize="0"/>
          <p:nvPr/>
        </p:nvPicPr>
        <p:blipFill>
          <a:blip r:embed="rId4">
            <a:alphaModFix/>
          </a:blip>
          <a:stretch>
            <a:fillRect/>
          </a:stretch>
        </p:blipFill>
        <p:spPr>
          <a:xfrm>
            <a:off x="3518475" y="2571750"/>
            <a:ext cx="1958750" cy="826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is that the equilibrium?</a:t>
            </a:r>
            <a:endParaRPr/>
          </a:p>
        </p:txBody>
      </p:sp>
      <p:sp>
        <p:nvSpPr>
          <p:cNvPr id="235" name="Google Shape;235;p28"/>
          <p:cNvSpPr txBox="1"/>
          <p:nvPr/>
        </p:nvSpPr>
        <p:spPr>
          <a:xfrm>
            <a:off x="819150" y="1800200"/>
            <a:ext cx="7505700" cy="19857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dk2"/>
              </a:buClr>
              <a:buSzPts val="1300"/>
              <a:buFont typeface="Calibri"/>
              <a:buChar char="●"/>
            </a:pPr>
            <a:r>
              <a:rPr lang="en" sz="1300">
                <a:solidFill>
                  <a:schemeClr val="dk2"/>
                </a:solidFill>
                <a:latin typeface="Calibri"/>
                <a:ea typeface="Calibri"/>
                <a:cs typeface="Calibri"/>
                <a:sym typeface="Calibri"/>
              </a:rPr>
              <a:t>Since the payoff is the same for either kicking left or right, we can easily calculate the indifference conditions:</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rPr lang="en" sz="1300">
                <a:solidFill>
                  <a:schemeClr val="dk2"/>
                </a:solidFill>
                <a:latin typeface="Calibri"/>
                <a:ea typeface="Calibri"/>
                <a:cs typeface="Calibri"/>
                <a:sym typeface="Calibri"/>
              </a:rPr>
              <a:t>Because: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0" lvl="0" marL="0" rtl="0" algn="l">
              <a:spcBef>
                <a:spcPts val="0"/>
              </a:spcBef>
              <a:spcAft>
                <a:spcPts val="0"/>
              </a:spcAft>
              <a:buNone/>
            </a:pPr>
            <a:r>
              <a:t/>
            </a:r>
            <a:endParaRPr sz="1300">
              <a:solidFill>
                <a:schemeClr val="dk2"/>
              </a:solidFill>
              <a:latin typeface="Calibri"/>
              <a:ea typeface="Calibri"/>
              <a:cs typeface="Calibri"/>
              <a:sym typeface="Calibri"/>
            </a:endParaRPr>
          </a:p>
          <a:p>
            <a:pPr indent="-311150" lvl="0" marL="457200" rtl="0" algn="l">
              <a:spcBef>
                <a:spcPts val="0"/>
              </a:spcBef>
              <a:spcAft>
                <a:spcPts val="0"/>
              </a:spcAft>
              <a:buClr>
                <a:schemeClr val="dk2"/>
              </a:buClr>
              <a:buSzPts val="1300"/>
              <a:buFont typeface="Calibri"/>
              <a:buChar char="●"/>
            </a:pPr>
            <a:r>
              <a:rPr lang="en" sz="1300">
                <a:solidFill>
                  <a:schemeClr val="dk2"/>
                </a:solidFill>
                <a:latin typeface="Calibri"/>
                <a:ea typeface="Calibri"/>
                <a:cs typeface="Calibri"/>
                <a:sym typeface="Calibri"/>
              </a:rPr>
              <a:t>Meaning that the equilibrium is: </a:t>
            </a:r>
            <a:endParaRPr sz="1300">
              <a:solidFill>
                <a:schemeClr val="dk2"/>
              </a:solidFill>
              <a:latin typeface="Calibri"/>
              <a:ea typeface="Calibri"/>
              <a:cs typeface="Calibri"/>
              <a:sym typeface="Calibri"/>
            </a:endParaRPr>
          </a:p>
        </p:txBody>
      </p:sp>
      <p:pic>
        <p:nvPicPr>
          <p:cNvPr id="236" name="Google Shape;236;p28"/>
          <p:cNvPicPr preferRelativeResize="0"/>
          <p:nvPr/>
        </p:nvPicPr>
        <p:blipFill>
          <a:blip r:embed="rId3">
            <a:alphaModFix/>
          </a:blip>
          <a:stretch>
            <a:fillRect/>
          </a:stretch>
        </p:blipFill>
        <p:spPr>
          <a:xfrm>
            <a:off x="2209975" y="2133275"/>
            <a:ext cx="2118150" cy="515125"/>
          </a:xfrm>
          <a:prstGeom prst="rect">
            <a:avLst/>
          </a:prstGeom>
          <a:noFill/>
          <a:ln>
            <a:noFill/>
          </a:ln>
        </p:spPr>
      </p:pic>
      <p:pic>
        <p:nvPicPr>
          <p:cNvPr id="237" name="Google Shape;237;p28"/>
          <p:cNvPicPr preferRelativeResize="0"/>
          <p:nvPr/>
        </p:nvPicPr>
        <p:blipFill>
          <a:blip r:embed="rId4">
            <a:alphaModFix/>
          </a:blip>
          <a:stretch>
            <a:fillRect/>
          </a:stretch>
        </p:blipFill>
        <p:spPr>
          <a:xfrm>
            <a:off x="1565075" y="2793022"/>
            <a:ext cx="2624250" cy="480853"/>
          </a:xfrm>
          <a:prstGeom prst="rect">
            <a:avLst/>
          </a:prstGeom>
          <a:noFill/>
          <a:ln>
            <a:noFill/>
          </a:ln>
        </p:spPr>
      </p:pic>
      <p:pic>
        <p:nvPicPr>
          <p:cNvPr id="238" name="Google Shape;238;p28"/>
          <p:cNvPicPr preferRelativeResize="0"/>
          <p:nvPr/>
        </p:nvPicPr>
        <p:blipFill>
          <a:blip r:embed="rId5">
            <a:alphaModFix/>
          </a:blip>
          <a:stretch>
            <a:fillRect/>
          </a:stretch>
        </p:blipFill>
        <p:spPr>
          <a:xfrm>
            <a:off x="3563835" y="3418500"/>
            <a:ext cx="3172715" cy="410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we maximizing?</a:t>
            </a:r>
            <a:endParaRPr/>
          </a:p>
          <a:p>
            <a:pPr indent="0" lvl="0" marL="0" rtl="0" algn="l">
              <a:spcBef>
                <a:spcPts val="0"/>
              </a:spcBef>
              <a:spcAft>
                <a:spcPts val="0"/>
              </a:spcAft>
              <a:buNone/>
            </a:pPr>
            <a:r>
              <a:t/>
            </a:r>
            <a:endParaRPr/>
          </a:p>
        </p:txBody>
      </p:sp>
      <p:sp>
        <p:nvSpPr>
          <p:cNvPr id="244" name="Google Shape;244;p2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a:solidFill>
                  <a:srgbClr val="000000"/>
                </a:solidFill>
                <a:latin typeface="Arial"/>
                <a:ea typeface="Arial"/>
                <a:cs typeface="Arial"/>
                <a:sym typeface="Arial"/>
              </a:rPr>
              <a:t>The goal of DNO is maximize the probability that the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model will choose a favorable answer (based on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t</a:t>
            </a:r>
            <a:r>
              <a:rPr lang="en">
                <a:solidFill>
                  <a:srgbClr val="000000"/>
                </a:solidFill>
                <a:latin typeface="Arial"/>
                <a:ea typeface="Arial"/>
                <a:cs typeface="Arial"/>
                <a:sym typeface="Arial"/>
              </a:rPr>
              <a:t>he </a:t>
            </a:r>
            <a:r>
              <a:rPr lang="en">
                <a:solidFill>
                  <a:srgbClr val="000000"/>
                </a:solidFill>
                <a:latin typeface="Arial"/>
                <a:ea typeface="Arial"/>
                <a:cs typeface="Arial"/>
                <a:sym typeface="Arial"/>
              </a:rPr>
              <a:t>l</a:t>
            </a:r>
            <a:r>
              <a:rPr lang="en">
                <a:solidFill>
                  <a:srgbClr val="000000"/>
                </a:solidFill>
                <a:latin typeface="Arial"/>
                <a:ea typeface="Arial"/>
                <a:cs typeface="Arial"/>
                <a:sym typeface="Arial"/>
              </a:rPr>
              <a:t>ast policy):</a:t>
            </a:r>
            <a:endParaRPr b="1">
              <a:solidFill>
                <a:srgbClr val="000000"/>
              </a:solidFill>
              <a:latin typeface="Arial"/>
              <a:ea typeface="Arial"/>
              <a:cs typeface="Arial"/>
              <a:sym typeface="Arial"/>
            </a:endParaRPr>
          </a:p>
        </p:txBody>
      </p:sp>
      <p:pic>
        <p:nvPicPr>
          <p:cNvPr id="245" name="Google Shape;245;p29"/>
          <p:cNvPicPr preferRelativeResize="0"/>
          <p:nvPr/>
        </p:nvPicPr>
        <p:blipFill>
          <a:blip r:embed="rId3">
            <a:alphaModFix/>
          </a:blip>
          <a:stretch>
            <a:fillRect/>
          </a:stretch>
        </p:blipFill>
        <p:spPr>
          <a:xfrm>
            <a:off x="950175" y="3148800"/>
            <a:ext cx="7243649" cy="657700"/>
          </a:xfrm>
          <a:prstGeom prst="rect">
            <a:avLst/>
          </a:prstGeom>
          <a:noFill/>
          <a:ln>
            <a:noFill/>
          </a:ln>
        </p:spPr>
      </p:pic>
      <p:cxnSp>
        <p:nvCxnSpPr>
          <p:cNvPr id="246" name="Google Shape;246;p29"/>
          <p:cNvCxnSpPr>
            <a:stCxn id="247" idx="1"/>
          </p:cNvCxnSpPr>
          <p:nvPr/>
        </p:nvCxnSpPr>
        <p:spPr>
          <a:xfrm flipH="1">
            <a:off x="4074200" y="1748613"/>
            <a:ext cx="1705200" cy="1560600"/>
          </a:xfrm>
          <a:prstGeom prst="straightConnector1">
            <a:avLst/>
          </a:prstGeom>
          <a:noFill/>
          <a:ln cap="flat" cmpd="sng" w="9525">
            <a:solidFill>
              <a:schemeClr val="dk2"/>
            </a:solidFill>
            <a:prstDash val="solid"/>
            <a:round/>
            <a:headEnd len="med" w="med" type="none"/>
            <a:tailEnd len="med" w="med" type="triangle"/>
          </a:ln>
        </p:spPr>
      </p:cxnSp>
      <p:pic>
        <p:nvPicPr>
          <p:cNvPr id="247" name="Google Shape;247;p29"/>
          <p:cNvPicPr preferRelativeResize="0"/>
          <p:nvPr/>
        </p:nvPicPr>
        <p:blipFill>
          <a:blip r:embed="rId4">
            <a:alphaModFix/>
          </a:blip>
          <a:stretch>
            <a:fillRect/>
          </a:stretch>
        </p:blipFill>
        <p:spPr>
          <a:xfrm>
            <a:off x="5779400" y="925475"/>
            <a:ext cx="2104300" cy="1646275"/>
          </a:xfrm>
          <a:prstGeom prst="rect">
            <a:avLst/>
          </a:prstGeom>
          <a:noFill/>
          <a:ln>
            <a:noFill/>
          </a:ln>
        </p:spPr>
      </p:pic>
      <p:cxnSp>
        <p:nvCxnSpPr>
          <p:cNvPr id="248" name="Google Shape;248;p29"/>
          <p:cNvCxnSpPr/>
          <p:nvPr/>
        </p:nvCxnSpPr>
        <p:spPr>
          <a:xfrm rot="10800000">
            <a:off x="4470375" y="3608325"/>
            <a:ext cx="778800" cy="709200"/>
          </a:xfrm>
          <a:prstGeom prst="straightConnector1">
            <a:avLst/>
          </a:prstGeom>
          <a:noFill/>
          <a:ln cap="flat" cmpd="sng" w="9525">
            <a:solidFill>
              <a:schemeClr val="dk2"/>
            </a:solidFill>
            <a:prstDash val="solid"/>
            <a:round/>
            <a:headEnd len="med" w="med" type="none"/>
            <a:tailEnd len="med" w="med" type="triangle"/>
          </a:ln>
        </p:spPr>
      </p:cxnSp>
      <p:cxnSp>
        <p:nvCxnSpPr>
          <p:cNvPr id="249" name="Google Shape;249;p29"/>
          <p:cNvCxnSpPr/>
          <p:nvPr/>
        </p:nvCxnSpPr>
        <p:spPr>
          <a:xfrm flipH="1" rot="10800000">
            <a:off x="5471650" y="3657000"/>
            <a:ext cx="750900" cy="667500"/>
          </a:xfrm>
          <a:prstGeom prst="straightConnector1">
            <a:avLst/>
          </a:prstGeom>
          <a:noFill/>
          <a:ln cap="flat" cmpd="sng" w="9525">
            <a:solidFill>
              <a:schemeClr val="dk2"/>
            </a:solidFill>
            <a:prstDash val="solid"/>
            <a:round/>
            <a:headEnd len="med" w="med" type="none"/>
            <a:tailEnd len="med" w="med" type="triangle"/>
          </a:ln>
        </p:spPr>
      </p:cxnSp>
      <p:sp>
        <p:nvSpPr>
          <p:cNvPr id="250" name="Google Shape;250;p29"/>
          <p:cNvSpPr txBox="1"/>
          <p:nvPr/>
        </p:nvSpPr>
        <p:spPr>
          <a:xfrm>
            <a:off x="4936325" y="4234100"/>
            <a:ext cx="4004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Calibri"/>
                <a:ea typeface="Calibri"/>
                <a:cs typeface="Calibri"/>
                <a:sym typeface="Calibri"/>
              </a:rPr>
              <a:t>Learning rate</a:t>
            </a:r>
            <a:endParaRPr sz="1000">
              <a:solidFill>
                <a:schemeClr val="dk2"/>
              </a:solidFill>
              <a:latin typeface="Calibri"/>
              <a:ea typeface="Calibri"/>
              <a:cs typeface="Calibri"/>
              <a:sym typeface="Calibri"/>
            </a:endParaRPr>
          </a:p>
        </p:txBody>
      </p:sp>
      <p:cxnSp>
        <p:nvCxnSpPr>
          <p:cNvPr id="251" name="Google Shape;251;p29"/>
          <p:cNvCxnSpPr/>
          <p:nvPr/>
        </p:nvCxnSpPr>
        <p:spPr>
          <a:xfrm flipH="1" rot="10800000">
            <a:off x="2495975" y="3691800"/>
            <a:ext cx="500700" cy="514500"/>
          </a:xfrm>
          <a:prstGeom prst="straightConnector1">
            <a:avLst/>
          </a:prstGeom>
          <a:noFill/>
          <a:ln cap="flat" cmpd="sng" w="9525">
            <a:solidFill>
              <a:schemeClr val="dk2"/>
            </a:solidFill>
            <a:prstDash val="solid"/>
            <a:round/>
            <a:headEnd len="med" w="med" type="none"/>
            <a:tailEnd len="med" w="med" type="triangle"/>
          </a:ln>
        </p:spPr>
      </p:cxnSp>
      <p:sp>
        <p:nvSpPr>
          <p:cNvPr id="252" name="Google Shape;252;p29"/>
          <p:cNvSpPr txBox="1"/>
          <p:nvPr/>
        </p:nvSpPr>
        <p:spPr>
          <a:xfrm>
            <a:off x="1670425" y="4100025"/>
            <a:ext cx="4004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Calibri"/>
                <a:ea typeface="Calibri"/>
                <a:cs typeface="Calibri"/>
                <a:sym typeface="Calibri"/>
              </a:rPr>
              <a:t>We will soon see how to build it</a:t>
            </a:r>
            <a:endParaRPr sz="1000">
              <a:solidFill>
                <a:schemeClr val="dk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we maximizing?</a:t>
            </a:r>
            <a:endParaRPr/>
          </a:p>
          <a:p>
            <a:pPr indent="0" lvl="0" marL="0" rtl="0" algn="l">
              <a:spcBef>
                <a:spcPts val="0"/>
              </a:spcBef>
              <a:spcAft>
                <a:spcPts val="0"/>
              </a:spcAft>
              <a:buNone/>
            </a:pPr>
            <a:r>
              <a:t/>
            </a:r>
            <a:endParaRPr/>
          </a:p>
        </p:txBody>
      </p:sp>
      <p:sp>
        <p:nvSpPr>
          <p:cNvPr id="258" name="Google Shape;258;p3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a:solidFill>
                  <a:srgbClr val="000000"/>
                </a:solidFill>
                <a:latin typeface="Arial"/>
                <a:ea typeface="Arial"/>
                <a:cs typeface="Arial"/>
                <a:sym typeface="Arial"/>
              </a:rPr>
              <a:t>The goal of DNO is maximize the probability that the </a:t>
            </a:r>
            <a:endParaRPr>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model will choose a favorable answer (</a:t>
            </a:r>
            <a:r>
              <a:rPr lang="en">
                <a:solidFill>
                  <a:srgbClr val="000000"/>
                </a:solidFill>
                <a:latin typeface="Arial"/>
                <a:ea typeface="Arial"/>
                <a:cs typeface="Arial"/>
                <a:sym typeface="Arial"/>
              </a:rPr>
              <a:t>based on </a:t>
            </a:r>
            <a:endParaRPr>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the last policy):</a:t>
            </a:r>
            <a:endParaRPr b="1">
              <a:solidFill>
                <a:srgbClr val="000000"/>
              </a:solidFill>
              <a:latin typeface="Arial"/>
              <a:ea typeface="Arial"/>
              <a:cs typeface="Arial"/>
              <a:sym typeface="Arial"/>
            </a:endParaRPr>
          </a:p>
          <a:p>
            <a:pPr indent="0" lvl="0" marL="0" rtl="0" algn="l">
              <a:spcBef>
                <a:spcPts val="1200"/>
              </a:spcBef>
              <a:spcAft>
                <a:spcPts val="1200"/>
              </a:spcAft>
              <a:buNone/>
            </a:pPr>
            <a:r>
              <a:t/>
            </a:r>
            <a:endParaRPr>
              <a:solidFill>
                <a:srgbClr val="000000"/>
              </a:solidFill>
              <a:latin typeface="Arial"/>
              <a:ea typeface="Arial"/>
              <a:cs typeface="Arial"/>
              <a:sym typeface="Arial"/>
            </a:endParaRPr>
          </a:p>
        </p:txBody>
      </p:sp>
      <p:pic>
        <p:nvPicPr>
          <p:cNvPr id="259" name="Google Shape;259;p30"/>
          <p:cNvPicPr preferRelativeResize="0"/>
          <p:nvPr/>
        </p:nvPicPr>
        <p:blipFill>
          <a:blip r:embed="rId3">
            <a:alphaModFix/>
          </a:blip>
          <a:stretch>
            <a:fillRect/>
          </a:stretch>
        </p:blipFill>
        <p:spPr>
          <a:xfrm>
            <a:off x="950175" y="3148800"/>
            <a:ext cx="7243649" cy="657700"/>
          </a:xfrm>
          <a:prstGeom prst="rect">
            <a:avLst/>
          </a:prstGeom>
          <a:noFill/>
          <a:ln>
            <a:noFill/>
          </a:ln>
        </p:spPr>
      </p:pic>
      <p:cxnSp>
        <p:nvCxnSpPr>
          <p:cNvPr id="260" name="Google Shape;260;p30"/>
          <p:cNvCxnSpPr/>
          <p:nvPr/>
        </p:nvCxnSpPr>
        <p:spPr>
          <a:xfrm flipH="1" rot="10800000">
            <a:off x="4908900" y="3823875"/>
            <a:ext cx="326400" cy="344400"/>
          </a:xfrm>
          <a:prstGeom prst="straightConnector1">
            <a:avLst/>
          </a:prstGeom>
          <a:noFill/>
          <a:ln cap="flat" cmpd="sng" w="9525">
            <a:solidFill>
              <a:schemeClr val="dk2"/>
            </a:solidFill>
            <a:prstDash val="solid"/>
            <a:round/>
            <a:headEnd len="med" w="med" type="none"/>
            <a:tailEnd len="med" w="med" type="triangle"/>
          </a:ln>
        </p:spPr>
      </p:cxnSp>
      <p:cxnSp>
        <p:nvCxnSpPr>
          <p:cNvPr id="261" name="Google Shape;261;p30"/>
          <p:cNvCxnSpPr/>
          <p:nvPr/>
        </p:nvCxnSpPr>
        <p:spPr>
          <a:xfrm rot="10800000">
            <a:off x="7223750" y="3816800"/>
            <a:ext cx="900" cy="385200"/>
          </a:xfrm>
          <a:prstGeom prst="straightConnector1">
            <a:avLst/>
          </a:prstGeom>
          <a:noFill/>
          <a:ln cap="flat" cmpd="sng" w="9525">
            <a:solidFill>
              <a:schemeClr val="dk2"/>
            </a:solidFill>
            <a:prstDash val="solid"/>
            <a:round/>
            <a:headEnd len="med" w="med" type="none"/>
            <a:tailEnd len="med" w="med" type="triangle"/>
          </a:ln>
        </p:spPr>
      </p:cxnSp>
      <p:sp>
        <p:nvSpPr>
          <p:cNvPr id="262" name="Google Shape;262;p30"/>
          <p:cNvSpPr txBox="1"/>
          <p:nvPr/>
        </p:nvSpPr>
        <p:spPr>
          <a:xfrm>
            <a:off x="2670500" y="3867000"/>
            <a:ext cx="3333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1"/>
                </a:solidFill>
                <a:latin typeface="Calibri"/>
                <a:ea typeface="Calibri"/>
                <a:cs typeface="Calibri"/>
                <a:sym typeface="Calibri"/>
              </a:rPr>
              <a:t>Good example</a:t>
            </a:r>
            <a:endParaRPr sz="1300">
              <a:solidFill>
                <a:schemeClr val="accent1"/>
              </a:solidFill>
              <a:latin typeface="Calibri"/>
              <a:ea typeface="Calibri"/>
              <a:cs typeface="Calibri"/>
              <a:sym typeface="Calibri"/>
            </a:endParaRPr>
          </a:p>
          <a:p>
            <a:pPr indent="0" lvl="0" marL="0" rtl="0" algn="l">
              <a:spcBef>
                <a:spcPts val="0"/>
              </a:spcBef>
              <a:spcAft>
                <a:spcPts val="0"/>
              </a:spcAft>
              <a:buNone/>
            </a:pPr>
            <a:r>
              <a:rPr lang="en" sz="1300">
                <a:solidFill>
                  <a:schemeClr val="accent1"/>
                </a:solidFill>
                <a:latin typeface="Calibri"/>
                <a:ea typeface="Calibri"/>
                <a:cs typeface="Calibri"/>
                <a:sym typeface="Calibri"/>
              </a:rPr>
              <a:t>(Climate change affects ecosystems, human health, and economies worldwide, making it a pressing global issue.)</a:t>
            </a:r>
            <a:endParaRPr sz="1300">
              <a:solidFill>
                <a:schemeClr val="accent1"/>
              </a:solidFill>
              <a:latin typeface="Calibri"/>
              <a:ea typeface="Calibri"/>
              <a:cs typeface="Calibri"/>
              <a:sym typeface="Calibri"/>
            </a:endParaRPr>
          </a:p>
        </p:txBody>
      </p:sp>
      <p:sp>
        <p:nvSpPr>
          <p:cNvPr id="263" name="Google Shape;263;p30"/>
          <p:cNvSpPr txBox="1"/>
          <p:nvPr/>
        </p:nvSpPr>
        <p:spPr>
          <a:xfrm>
            <a:off x="6089625" y="3908640"/>
            <a:ext cx="21042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2"/>
                </a:solidFill>
                <a:latin typeface="Calibri"/>
                <a:ea typeface="Calibri"/>
                <a:cs typeface="Calibri"/>
                <a:sym typeface="Calibri"/>
              </a:rPr>
              <a:t>Bad Example </a:t>
            </a:r>
            <a:endParaRPr sz="1300">
              <a:solidFill>
                <a:schemeClr val="accent2"/>
              </a:solidFill>
              <a:latin typeface="Calibri"/>
              <a:ea typeface="Calibri"/>
              <a:cs typeface="Calibri"/>
              <a:sym typeface="Calibri"/>
            </a:endParaRPr>
          </a:p>
          <a:p>
            <a:pPr indent="0" lvl="0" marL="0" rtl="0" algn="l">
              <a:spcBef>
                <a:spcPts val="0"/>
              </a:spcBef>
              <a:spcAft>
                <a:spcPts val="0"/>
              </a:spcAft>
              <a:buNone/>
            </a:pPr>
            <a:r>
              <a:rPr lang="en" sz="1300">
                <a:solidFill>
                  <a:schemeClr val="accent2"/>
                </a:solidFill>
                <a:latin typeface="Calibri"/>
                <a:ea typeface="Calibri"/>
                <a:cs typeface="Calibri"/>
                <a:sym typeface="Calibri"/>
              </a:rPr>
              <a:t>(Some people say climate change isn't real, so it's not a big deal.)</a:t>
            </a:r>
            <a:endParaRPr sz="1300">
              <a:solidFill>
                <a:schemeClr val="accent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1"/>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we use the Nash Equilibrium?</a:t>
            </a:r>
            <a:endParaRPr/>
          </a:p>
          <a:p>
            <a:pPr indent="0" lvl="0" marL="0" rtl="0" algn="l">
              <a:spcBef>
                <a:spcPts val="0"/>
              </a:spcBef>
              <a:spcAft>
                <a:spcPts val="0"/>
              </a:spcAft>
              <a:buNone/>
            </a:pPr>
            <a:r>
              <a:t/>
            </a:r>
            <a:endParaRPr/>
          </a:p>
        </p:txBody>
      </p:sp>
      <p:pic>
        <p:nvPicPr>
          <p:cNvPr id="269" name="Google Shape;269;p31"/>
          <p:cNvPicPr preferRelativeResize="0"/>
          <p:nvPr/>
        </p:nvPicPr>
        <p:blipFill>
          <a:blip r:embed="rId3">
            <a:alphaModFix/>
          </a:blip>
          <a:stretch>
            <a:fillRect/>
          </a:stretch>
        </p:blipFill>
        <p:spPr>
          <a:xfrm>
            <a:off x="2637675" y="1608300"/>
            <a:ext cx="3868632" cy="3038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7204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Problem Setup - General Pipeline</a:t>
            </a:r>
            <a:endParaRPr/>
          </a:p>
        </p:txBody>
      </p:sp>
      <p:pic>
        <p:nvPicPr>
          <p:cNvPr id="135" name="Google Shape;135;p14"/>
          <p:cNvPicPr preferRelativeResize="0"/>
          <p:nvPr/>
        </p:nvPicPr>
        <p:blipFill>
          <a:blip r:embed="rId3">
            <a:alphaModFix/>
          </a:blip>
          <a:stretch>
            <a:fillRect/>
          </a:stretch>
        </p:blipFill>
        <p:spPr>
          <a:xfrm>
            <a:off x="1759262" y="1501750"/>
            <a:ext cx="5625477" cy="33230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target</a:t>
            </a:r>
            <a:endParaRPr/>
          </a:p>
          <a:p>
            <a:pPr indent="0" lvl="0" marL="0" rtl="0" algn="l">
              <a:spcBef>
                <a:spcPts val="0"/>
              </a:spcBef>
              <a:spcAft>
                <a:spcPts val="0"/>
              </a:spcAft>
              <a:buNone/>
            </a:pPr>
            <a:r>
              <a:t/>
            </a:r>
            <a:endParaRPr/>
          </a:p>
        </p:txBody>
      </p:sp>
      <p:pic>
        <p:nvPicPr>
          <p:cNvPr id="275" name="Google Shape;275;p32"/>
          <p:cNvPicPr preferRelativeResize="0"/>
          <p:nvPr/>
        </p:nvPicPr>
        <p:blipFill>
          <a:blip r:embed="rId3">
            <a:alphaModFix/>
          </a:blip>
          <a:stretch>
            <a:fillRect/>
          </a:stretch>
        </p:blipFill>
        <p:spPr>
          <a:xfrm>
            <a:off x="2635488" y="1606550"/>
            <a:ext cx="3873018" cy="3038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819150" y="6500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Direct Nash Optimization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81" name="Google Shape;281;p33"/>
          <p:cNvPicPr preferRelativeResize="0"/>
          <p:nvPr/>
        </p:nvPicPr>
        <p:blipFill>
          <a:blip r:embed="rId3">
            <a:alphaModFix/>
          </a:blip>
          <a:stretch>
            <a:fillRect/>
          </a:stretch>
        </p:blipFill>
        <p:spPr>
          <a:xfrm>
            <a:off x="1424225" y="1420675"/>
            <a:ext cx="6295549" cy="3190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4"/>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Batched On-Policy Sampling</a:t>
            </a:r>
            <a:endParaRPr/>
          </a:p>
          <a:p>
            <a:pPr indent="0" lvl="0" marL="0" rtl="0" algn="l">
              <a:spcBef>
                <a:spcPts val="0"/>
              </a:spcBef>
              <a:spcAft>
                <a:spcPts val="0"/>
              </a:spcAft>
              <a:buNone/>
            </a:pPr>
            <a:r>
              <a:t/>
            </a:r>
            <a:endParaRPr/>
          </a:p>
        </p:txBody>
      </p:sp>
      <p:sp>
        <p:nvSpPr>
          <p:cNvPr id="287" name="Google Shape;287;p3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a:solidFill>
                  <a:srgbClr val="000000"/>
                </a:solidFill>
                <a:latin typeface="Arial"/>
                <a:ea typeface="Arial"/>
                <a:cs typeface="Arial"/>
                <a:sym typeface="Arial"/>
              </a:rPr>
              <a:t>Purpose</a:t>
            </a:r>
            <a:r>
              <a:rPr lang="en">
                <a:solidFill>
                  <a:srgbClr val="000000"/>
                </a:solidFill>
                <a:latin typeface="Arial"/>
                <a:ea typeface="Arial"/>
                <a:cs typeface="Arial"/>
                <a:sym typeface="Arial"/>
              </a:rPr>
              <a:t>: Batched on-policy sampling collects preference data from multiple response pairs simultaneously (ensuring stability), enhancing sample efficiency and reducing computational cost.</a:t>
            </a:r>
            <a:endParaRPr>
              <a:solidFill>
                <a:srgbClr val="000000"/>
              </a:solidFill>
              <a:latin typeface="Arial"/>
              <a:ea typeface="Arial"/>
              <a:cs typeface="Arial"/>
              <a:sym typeface="Arial"/>
            </a:endParaRPr>
          </a:p>
          <a:p>
            <a:pPr indent="0" lvl="0" marL="0" rtl="0" algn="l">
              <a:spcBef>
                <a:spcPts val="1200"/>
              </a:spcBef>
              <a:spcAft>
                <a:spcPts val="0"/>
              </a:spcAft>
              <a:buNone/>
            </a:pPr>
            <a:r>
              <a:rPr b="1" lang="en">
                <a:solidFill>
                  <a:srgbClr val="000000"/>
                </a:solidFill>
                <a:latin typeface="Arial"/>
                <a:ea typeface="Arial"/>
                <a:cs typeface="Arial"/>
                <a:sym typeface="Arial"/>
              </a:rPr>
              <a:t>Process</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311150" lvl="0" marL="457200" rtl="0" algn="l">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Sampling</a:t>
            </a:r>
            <a:r>
              <a:rPr lang="en">
                <a:solidFill>
                  <a:srgbClr val="000000"/>
                </a:solidFill>
                <a:latin typeface="Arial"/>
                <a:ea typeface="Arial"/>
                <a:cs typeface="Arial"/>
                <a:sym typeface="Arial"/>
              </a:rPr>
              <a:t>: From the current model policy, sample a batch of response pairs.</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Preference Collection</a:t>
            </a:r>
            <a:r>
              <a:rPr lang="en">
                <a:solidFill>
                  <a:srgbClr val="000000"/>
                </a:solidFill>
                <a:latin typeface="Arial"/>
                <a:ea typeface="Arial"/>
                <a:cs typeface="Arial"/>
                <a:sym typeface="Arial"/>
              </a:rPr>
              <a:t>: For all </a:t>
            </a:r>
            <a:r>
              <a:rPr lang="en">
                <a:solidFill>
                  <a:srgbClr val="000000"/>
                </a:solidFill>
                <a:latin typeface="Arial"/>
                <a:ea typeface="Arial"/>
                <a:cs typeface="Arial"/>
                <a:sym typeface="Arial"/>
              </a:rPr>
              <a:t>(</a:t>
            </a:r>
            <a:r>
              <a:rPr lang="en">
                <a:solidFill>
                  <a:srgbClr val="000000"/>
                </a:solidFill>
                <a:latin typeface="Arial"/>
                <a:ea typeface="Arial"/>
                <a:cs typeface="Arial"/>
                <a:sym typeface="Arial"/>
              </a:rPr>
              <a:t>y_i) - responses for a given prompt x_i - in the batch, gather feedback on which response is preferred.</a:t>
            </a:r>
            <a:endParaRPr>
              <a:solidFill>
                <a:srgbClr val="000000"/>
              </a:solidFill>
              <a:latin typeface="Arial"/>
              <a:ea typeface="Arial"/>
              <a:cs typeface="Arial"/>
              <a:sym typeface="Arial"/>
            </a:endParaRPr>
          </a:p>
          <a:p>
            <a:pPr indent="0" lvl="0" marL="0" rtl="0" algn="l">
              <a:spcBef>
                <a:spcPts val="1200"/>
              </a:spcBef>
              <a:spcAft>
                <a:spcPts val="1200"/>
              </a:spcAft>
              <a:buNone/>
            </a:pPr>
            <a:r>
              <a:rPr b="1" lang="en">
                <a:solidFill>
                  <a:srgbClr val="000000"/>
                </a:solidFill>
                <a:latin typeface="Arial"/>
                <a:ea typeface="Arial"/>
                <a:cs typeface="Arial"/>
                <a:sym typeface="Arial"/>
              </a:rPr>
              <a:t>Outcome</a:t>
            </a:r>
            <a:r>
              <a:rPr lang="en">
                <a:solidFill>
                  <a:srgbClr val="000000"/>
                </a:solidFill>
                <a:latin typeface="Arial"/>
                <a:ea typeface="Arial"/>
                <a:cs typeface="Arial"/>
                <a:sym typeface="Arial"/>
              </a:rPr>
              <a:t>: Increases stability in training by allowing iterative preference updates across batches, rather than relying on single-sample adjustments.</a:t>
            </a:r>
            <a:endParaRPr>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Monotonic Guarantee - Important</a:t>
            </a:r>
            <a:endParaRPr/>
          </a:p>
          <a:p>
            <a:pPr indent="0" lvl="0" marL="0" rtl="0" algn="l">
              <a:spcBef>
                <a:spcPts val="0"/>
              </a:spcBef>
              <a:spcAft>
                <a:spcPts val="0"/>
              </a:spcAft>
              <a:buNone/>
            </a:pPr>
            <a:r>
              <a:t/>
            </a:r>
            <a:endParaRPr/>
          </a:p>
        </p:txBody>
      </p:sp>
      <p:sp>
        <p:nvSpPr>
          <p:cNvPr id="293" name="Google Shape;293;p35"/>
          <p:cNvSpPr txBox="1"/>
          <p:nvPr>
            <p:ph idx="1" type="body"/>
          </p:nvPr>
        </p:nvSpPr>
        <p:spPr>
          <a:xfrm>
            <a:off x="819150" y="1974050"/>
            <a:ext cx="7505700" cy="28500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Clr>
                <a:srgbClr val="000000"/>
              </a:buClr>
              <a:buSzPts val="1300"/>
              <a:buFont typeface="Arial"/>
              <a:buChar char="●"/>
            </a:pPr>
            <a:r>
              <a:rPr lang="en">
                <a:solidFill>
                  <a:srgbClr val="000000"/>
                </a:solidFill>
                <a:latin typeface="Arial"/>
                <a:ea typeface="Arial"/>
                <a:cs typeface="Arial"/>
                <a:sym typeface="Arial"/>
              </a:rPr>
              <a:t>The design of DNO ensures measurable improvement per iteration, as each step enforces that π_{t+1}is more preferred than π_t​ according to P. This is strengthened by a computable lower bound on improvement, providing a clear metric to confirm each update is beneficial and preventing performance deterioration. Unlike </a:t>
            </a:r>
            <a:r>
              <a:rPr b="1" lang="en">
                <a:solidFill>
                  <a:srgbClr val="000000"/>
                </a:solidFill>
                <a:latin typeface="Arial"/>
                <a:ea typeface="Arial"/>
                <a:cs typeface="Arial"/>
                <a:sym typeface="Arial"/>
              </a:rPr>
              <a:t>Self-Play Preference Optimization (SPO) </a:t>
            </a:r>
            <a:r>
              <a:rPr lang="en">
                <a:solidFill>
                  <a:srgbClr val="000000"/>
                </a:solidFill>
                <a:latin typeface="Arial"/>
                <a:ea typeface="Arial"/>
                <a:cs typeface="Arial"/>
                <a:sym typeface="Arial"/>
              </a:rPr>
              <a:t>and </a:t>
            </a:r>
            <a:r>
              <a:rPr b="1" lang="en">
                <a:solidFill>
                  <a:srgbClr val="000000"/>
                </a:solidFill>
                <a:latin typeface="Arial"/>
                <a:ea typeface="Arial"/>
                <a:cs typeface="Arial"/>
                <a:sym typeface="Arial"/>
              </a:rPr>
              <a:t>Nash-MD</a:t>
            </a:r>
            <a:r>
              <a:rPr lang="en">
                <a:solidFill>
                  <a:srgbClr val="000000"/>
                </a:solidFill>
                <a:latin typeface="Arial"/>
                <a:ea typeface="Arial"/>
                <a:cs typeface="Arial"/>
                <a:sym typeface="Arial"/>
              </a:rPr>
              <a:t>, which rely on unstable, two-step updates with separate fast (policy) and slow (reward) timescales, DNO achieves stability with a single timescale.</a:t>
            </a:r>
            <a:endParaRPr>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6"/>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Monotonic Guarantee - Important</a:t>
            </a:r>
            <a:endParaRPr/>
          </a:p>
          <a:p>
            <a:pPr indent="0" lvl="0" marL="0" rtl="0" algn="l">
              <a:spcBef>
                <a:spcPts val="0"/>
              </a:spcBef>
              <a:spcAft>
                <a:spcPts val="0"/>
              </a:spcAft>
              <a:buNone/>
            </a:pPr>
            <a:r>
              <a:t/>
            </a:r>
            <a:endParaRPr/>
          </a:p>
        </p:txBody>
      </p:sp>
      <p:sp>
        <p:nvSpPr>
          <p:cNvPr id="299" name="Google Shape;299;p36"/>
          <p:cNvSpPr txBox="1"/>
          <p:nvPr>
            <p:ph idx="1" type="body"/>
          </p:nvPr>
        </p:nvSpPr>
        <p:spPr>
          <a:xfrm>
            <a:off x="819150" y="1974050"/>
            <a:ext cx="7505700" cy="2850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a:solidFill>
                  <a:srgbClr val="000000"/>
                </a:solidFill>
                <a:latin typeface="Arial"/>
                <a:ea typeface="Arial"/>
                <a:cs typeface="Arial"/>
                <a:sym typeface="Arial"/>
              </a:rPr>
              <a:t>The loss can also be expressed in term of the </a:t>
            </a:r>
            <a:r>
              <a:rPr lang="en">
                <a:solidFill>
                  <a:srgbClr val="000000"/>
                </a:solidFill>
                <a:latin typeface="Arial"/>
                <a:ea typeface="Arial"/>
                <a:cs typeface="Arial"/>
                <a:sym typeface="Arial"/>
              </a:rPr>
              <a:t>probability</a:t>
            </a:r>
            <a:r>
              <a:rPr lang="en">
                <a:solidFill>
                  <a:srgbClr val="000000"/>
                </a:solidFill>
                <a:latin typeface="Arial"/>
                <a:ea typeface="Arial"/>
                <a:cs typeface="Arial"/>
                <a:sym typeface="Arial"/>
              </a:rPr>
              <a:t> that a given policy is better:</a:t>
            </a:r>
            <a:endParaRPr>
              <a:solidFill>
                <a:srgbClr val="000000"/>
              </a:solidFill>
              <a:latin typeface="Arial"/>
              <a:ea typeface="Arial"/>
              <a:cs typeface="Arial"/>
              <a:sym typeface="Arial"/>
            </a:endParaRPr>
          </a:p>
          <a:p>
            <a:pPr indent="0" lvl="0" marL="0" rtl="0" algn="l">
              <a:spcBef>
                <a:spcPts val="1200"/>
              </a:spcBef>
              <a:spcAft>
                <a:spcPts val="0"/>
              </a:spcAft>
              <a:buNone/>
            </a:pPr>
            <a:r>
              <a:t/>
            </a:r>
            <a:endParaRPr>
              <a:solidFill>
                <a:srgbClr val="000000"/>
              </a:solidFill>
              <a:latin typeface="Arial"/>
              <a:ea typeface="Arial"/>
              <a:cs typeface="Arial"/>
              <a:sym typeface="Arial"/>
            </a:endParaRPr>
          </a:p>
          <a:p>
            <a:pPr indent="0" lvl="0" marL="0" rtl="0" algn="l">
              <a:spcBef>
                <a:spcPts val="1200"/>
              </a:spcBef>
              <a:spcAft>
                <a:spcPts val="0"/>
              </a:spcAft>
              <a:buNone/>
            </a:pPr>
            <a:r>
              <a:rPr lang="en">
                <a:solidFill>
                  <a:srgbClr val="000000"/>
                </a:solidFill>
                <a:latin typeface="Arial"/>
                <a:ea typeface="Arial"/>
                <a:cs typeface="Arial"/>
                <a:sym typeface="Arial"/>
              </a:rPr>
              <a:t>In general, we choose: </a:t>
            </a:r>
            <a:endParaRPr>
              <a:solidFill>
                <a:srgbClr val="000000"/>
              </a:solidFill>
              <a:latin typeface="Arial"/>
              <a:ea typeface="Arial"/>
              <a:cs typeface="Arial"/>
              <a:sym typeface="Arial"/>
            </a:endParaRPr>
          </a:p>
          <a:p>
            <a:pPr indent="0" lvl="0" marL="0" rtl="0" algn="l">
              <a:spcBef>
                <a:spcPts val="1200"/>
              </a:spcBef>
              <a:spcAft>
                <a:spcPts val="1200"/>
              </a:spcAft>
              <a:buNone/>
            </a:pPr>
            <a:r>
              <a:rPr lang="en">
                <a:solidFill>
                  <a:srgbClr val="000000"/>
                </a:solidFill>
                <a:latin typeface="Arial"/>
                <a:ea typeface="Arial"/>
                <a:cs typeface="Arial"/>
                <a:sym typeface="Arial"/>
              </a:rPr>
              <a:t>We can easily observe that: </a:t>
            </a:r>
            <a:endParaRPr>
              <a:solidFill>
                <a:srgbClr val="000000"/>
              </a:solidFill>
              <a:latin typeface="Arial"/>
              <a:ea typeface="Arial"/>
              <a:cs typeface="Arial"/>
              <a:sym typeface="Arial"/>
            </a:endParaRPr>
          </a:p>
        </p:txBody>
      </p:sp>
      <p:pic>
        <p:nvPicPr>
          <p:cNvPr id="300" name="Google Shape;300;p36"/>
          <p:cNvPicPr preferRelativeResize="0"/>
          <p:nvPr/>
        </p:nvPicPr>
        <p:blipFill>
          <a:blip r:embed="rId3">
            <a:alphaModFix/>
          </a:blip>
          <a:stretch>
            <a:fillRect/>
          </a:stretch>
        </p:blipFill>
        <p:spPr>
          <a:xfrm>
            <a:off x="915675" y="2335813"/>
            <a:ext cx="7312648" cy="393225"/>
          </a:xfrm>
          <a:prstGeom prst="rect">
            <a:avLst/>
          </a:prstGeom>
          <a:noFill/>
          <a:ln>
            <a:noFill/>
          </a:ln>
        </p:spPr>
      </p:pic>
      <p:pic>
        <p:nvPicPr>
          <p:cNvPr id="301" name="Google Shape;301;p36"/>
          <p:cNvPicPr preferRelativeResize="0"/>
          <p:nvPr/>
        </p:nvPicPr>
        <p:blipFill>
          <a:blip r:embed="rId4">
            <a:alphaModFix/>
          </a:blip>
          <a:stretch>
            <a:fillRect/>
          </a:stretch>
        </p:blipFill>
        <p:spPr>
          <a:xfrm>
            <a:off x="2650375" y="2806825"/>
            <a:ext cx="2219825" cy="246650"/>
          </a:xfrm>
          <a:prstGeom prst="rect">
            <a:avLst/>
          </a:prstGeom>
          <a:noFill/>
          <a:ln>
            <a:noFill/>
          </a:ln>
        </p:spPr>
      </p:pic>
      <p:pic>
        <p:nvPicPr>
          <p:cNvPr id="302" name="Google Shape;302;p36"/>
          <p:cNvPicPr preferRelativeResize="0"/>
          <p:nvPr/>
        </p:nvPicPr>
        <p:blipFill>
          <a:blip r:embed="rId5">
            <a:alphaModFix/>
          </a:blip>
          <a:stretch>
            <a:fillRect/>
          </a:stretch>
        </p:blipFill>
        <p:spPr>
          <a:xfrm>
            <a:off x="1172588" y="3583650"/>
            <a:ext cx="6798823" cy="348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7"/>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Monotonic Guarantee - Important</a:t>
            </a:r>
            <a:endParaRPr/>
          </a:p>
          <a:p>
            <a:pPr indent="0" lvl="0" marL="0" rtl="0" algn="l">
              <a:spcBef>
                <a:spcPts val="0"/>
              </a:spcBef>
              <a:spcAft>
                <a:spcPts val="0"/>
              </a:spcAft>
              <a:buNone/>
            </a:pPr>
            <a:r>
              <a:t/>
            </a:r>
            <a:endParaRPr/>
          </a:p>
        </p:txBody>
      </p:sp>
      <p:sp>
        <p:nvSpPr>
          <p:cNvPr id="308" name="Google Shape;308;p37"/>
          <p:cNvSpPr txBox="1"/>
          <p:nvPr>
            <p:ph idx="1" type="body"/>
          </p:nvPr>
        </p:nvSpPr>
        <p:spPr>
          <a:xfrm>
            <a:off x="819150" y="1974050"/>
            <a:ext cx="7505700" cy="2850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a:solidFill>
                  <a:srgbClr val="000000"/>
                </a:solidFill>
                <a:latin typeface="Arial"/>
                <a:ea typeface="Arial"/>
                <a:cs typeface="Arial"/>
                <a:sym typeface="Arial"/>
              </a:rPr>
              <a:t>Thus:</a:t>
            </a:r>
            <a:endParaRPr>
              <a:solidFill>
                <a:srgbClr val="000000"/>
              </a:solidFill>
              <a:latin typeface="Arial"/>
              <a:ea typeface="Arial"/>
              <a:cs typeface="Arial"/>
              <a:sym typeface="Arial"/>
            </a:endParaRPr>
          </a:p>
          <a:p>
            <a:pPr indent="0" lvl="0" marL="0" rtl="0" algn="l">
              <a:spcBef>
                <a:spcPts val="1200"/>
              </a:spcBef>
              <a:spcAft>
                <a:spcPts val="0"/>
              </a:spcAft>
              <a:buNone/>
            </a:pPr>
            <a:r>
              <a:t/>
            </a:r>
            <a:endParaRPr>
              <a:solidFill>
                <a:srgbClr val="000000"/>
              </a:solidFill>
              <a:latin typeface="Arial"/>
              <a:ea typeface="Arial"/>
              <a:cs typeface="Arial"/>
              <a:sym typeface="Arial"/>
            </a:endParaRPr>
          </a:p>
          <a:p>
            <a:pPr indent="0" lvl="0" marL="0" rtl="0" algn="l">
              <a:spcBef>
                <a:spcPts val="1200"/>
              </a:spcBef>
              <a:spcAft>
                <a:spcPts val="1200"/>
              </a:spcAft>
              <a:buNone/>
            </a:pPr>
            <a:r>
              <a:rPr lang="en">
                <a:solidFill>
                  <a:srgbClr val="000000"/>
                </a:solidFill>
                <a:latin typeface="Arial"/>
                <a:ea typeface="Arial"/>
                <a:cs typeface="Arial"/>
                <a:sym typeface="Arial"/>
              </a:rPr>
              <a:t>We finally get:</a:t>
            </a:r>
            <a:endParaRPr>
              <a:solidFill>
                <a:srgbClr val="000000"/>
              </a:solidFill>
              <a:latin typeface="Arial"/>
              <a:ea typeface="Arial"/>
              <a:cs typeface="Arial"/>
              <a:sym typeface="Arial"/>
            </a:endParaRPr>
          </a:p>
        </p:txBody>
      </p:sp>
      <p:pic>
        <p:nvPicPr>
          <p:cNvPr id="309" name="Google Shape;309;p37"/>
          <p:cNvPicPr preferRelativeResize="0"/>
          <p:nvPr/>
        </p:nvPicPr>
        <p:blipFill>
          <a:blip r:embed="rId3">
            <a:alphaModFix/>
          </a:blip>
          <a:stretch>
            <a:fillRect/>
          </a:stretch>
        </p:blipFill>
        <p:spPr>
          <a:xfrm>
            <a:off x="819150" y="2353225"/>
            <a:ext cx="3944900" cy="279600"/>
          </a:xfrm>
          <a:prstGeom prst="rect">
            <a:avLst/>
          </a:prstGeom>
          <a:noFill/>
          <a:ln>
            <a:noFill/>
          </a:ln>
        </p:spPr>
      </p:pic>
      <p:pic>
        <p:nvPicPr>
          <p:cNvPr id="310" name="Google Shape;310;p37"/>
          <p:cNvPicPr preferRelativeResize="0"/>
          <p:nvPr/>
        </p:nvPicPr>
        <p:blipFill>
          <a:blip r:embed="rId4">
            <a:alphaModFix/>
          </a:blip>
          <a:stretch>
            <a:fillRect/>
          </a:stretch>
        </p:blipFill>
        <p:spPr>
          <a:xfrm>
            <a:off x="4803374" y="2353226"/>
            <a:ext cx="3355302" cy="279600"/>
          </a:xfrm>
          <a:prstGeom prst="rect">
            <a:avLst/>
          </a:prstGeom>
          <a:noFill/>
          <a:ln>
            <a:noFill/>
          </a:ln>
        </p:spPr>
      </p:pic>
      <p:pic>
        <p:nvPicPr>
          <p:cNvPr id="311" name="Google Shape;311;p37"/>
          <p:cNvPicPr preferRelativeResize="0"/>
          <p:nvPr/>
        </p:nvPicPr>
        <p:blipFill>
          <a:blip r:embed="rId5">
            <a:alphaModFix/>
          </a:blip>
          <a:stretch>
            <a:fillRect/>
          </a:stretch>
        </p:blipFill>
        <p:spPr>
          <a:xfrm>
            <a:off x="1226560" y="3259250"/>
            <a:ext cx="6690879" cy="279600"/>
          </a:xfrm>
          <a:prstGeom prst="rect">
            <a:avLst/>
          </a:prstGeom>
          <a:noFill/>
          <a:ln>
            <a:noFill/>
          </a:ln>
        </p:spPr>
      </p:pic>
      <p:cxnSp>
        <p:nvCxnSpPr>
          <p:cNvPr id="312" name="Google Shape;312;p37"/>
          <p:cNvCxnSpPr/>
          <p:nvPr/>
        </p:nvCxnSpPr>
        <p:spPr>
          <a:xfrm flipH="1" rot="10800000">
            <a:off x="5009800" y="3641450"/>
            <a:ext cx="63000" cy="487500"/>
          </a:xfrm>
          <a:prstGeom prst="straightConnector1">
            <a:avLst/>
          </a:prstGeom>
          <a:noFill/>
          <a:ln cap="flat" cmpd="sng" w="9525">
            <a:solidFill>
              <a:schemeClr val="dk2"/>
            </a:solidFill>
            <a:prstDash val="solid"/>
            <a:round/>
            <a:headEnd len="med" w="med" type="none"/>
            <a:tailEnd len="med" w="med" type="triangle"/>
          </a:ln>
        </p:spPr>
      </p:cxnSp>
      <p:sp>
        <p:nvSpPr>
          <p:cNvPr id="313" name="Google Shape;313;p37"/>
          <p:cNvSpPr txBox="1"/>
          <p:nvPr/>
        </p:nvSpPr>
        <p:spPr>
          <a:xfrm>
            <a:off x="3963800" y="4026725"/>
            <a:ext cx="4954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Lower-bound of Improvement</a:t>
            </a:r>
            <a:endParaRPr sz="1300">
              <a:solidFill>
                <a:schemeClr val="dk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8"/>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Self-Optimization (SFT vs DNO)</a:t>
            </a:r>
            <a:endParaRPr/>
          </a:p>
          <a:p>
            <a:pPr indent="0" lvl="0" marL="0" rtl="0" algn="l">
              <a:spcBef>
                <a:spcPts val="0"/>
              </a:spcBef>
              <a:spcAft>
                <a:spcPts val="0"/>
              </a:spcAft>
              <a:buNone/>
            </a:pPr>
            <a:r>
              <a:t/>
            </a:r>
            <a:endParaRPr/>
          </a:p>
        </p:txBody>
      </p:sp>
      <p:pic>
        <p:nvPicPr>
          <p:cNvPr id="319" name="Google Shape;319;p38"/>
          <p:cNvPicPr preferRelativeResize="0"/>
          <p:nvPr/>
        </p:nvPicPr>
        <p:blipFill>
          <a:blip r:embed="rId3">
            <a:alphaModFix/>
          </a:blip>
          <a:stretch>
            <a:fillRect/>
          </a:stretch>
        </p:blipFill>
        <p:spPr>
          <a:xfrm>
            <a:off x="379588" y="1702075"/>
            <a:ext cx="8384824" cy="29914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9"/>
          <p:cNvSpPr txBox="1"/>
          <p:nvPr>
            <p:ph type="title"/>
          </p:nvPr>
        </p:nvSpPr>
        <p:spPr>
          <a:xfrm>
            <a:off x="819150" y="6500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Practical Algorithm Implementation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25" name="Google Shape;325;p39"/>
          <p:cNvPicPr preferRelativeResize="0"/>
          <p:nvPr/>
        </p:nvPicPr>
        <p:blipFill>
          <a:blip r:embed="rId3">
            <a:alphaModFix/>
          </a:blip>
          <a:stretch>
            <a:fillRect/>
          </a:stretch>
        </p:blipFill>
        <p:spPr>
          <a:xfrm>
            <a:off x="382925" y="1788600"/>
            <a:ext cx="8378151" cy="2002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0"/>
          <p:cNvSpPr txBox="1"/>
          <p:nvPr>
            <p:ph type="title"/>
          </p:nvPr>
        </p:nvSpPr>
        <p:spPr>
          <a:xfrm>
            <a:off x="819150" y="6500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Practical Algorithm Implementation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31" name="Google Shape;331;p40"/>
          <p:cNvPicPr preferRelativeResize="0"/>
          <p:nvPr/>
        </p:nvPicPr>
        <p:blipFill>
          <a:blip r:embed="rId3">
            <a:alphaModFix/>
          </a:blip>
          <a:stretch>
            <a:fillRect/>
          </a:stretch>
        </p:blipFill>
        <p:spPr>
          <a:xfrm>
            <a:off x="467850" y="2073225"/>
            <a:ext cx="8208299" cy="1904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Main Advantages</a:t>
            </a:r>
            <a:endParaRPr/>
          </a:p>
        </p:txBody>
      </p:sp>
      <p:sp>
        <p:nvSpPr>
          <p:cNvPr id="337" name="Google Shape;337;p4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Clr>
                <a:srgbClr val="000000"/>
              </a:buClr>
              <a:buSzPts val="1300"/>
              <a:buFont typeface="Arial"/>
              <a:buChar char="●"/>
            </a:pPr>
            <a:r>
              <a:rPr lang="en">
                <a:solidFill>
                  <a:srgbClr val="000000"/>
                </a:solidFill>
                <a:latin typeface="Arial"/>
                <a:ea typeface="Arial"/>
                <a:cs typeface="Arial"/>
                <a:sym typeface="Arial"/>
              </a:rPr>
              <a:t>Works with general preference functions(that might have cycles).</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Easy to implement (no heavy reinforcement learning or policy gradients).</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All outputs are on-policy (generated by the model).</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We can also use prompts directly from oracles (GPT), if available.</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Proven to approach the Nash Equilibrium </a:t>
            </a:r>
            <a:r>
              <a:rPr lang="en">
                <a:solidFill>
                  <a:srgbClr val="000000"/>
                </a:solidFill>
                <a:latin typeface="Arial"/>
                <a:ea typeface="Arial"/>
                <a:cs typeface="Arial"/>
                <a:sym typeface="Arial"/>
              </a:rPr>
              <a:t>with</a:t>
            </a:r>
            <a:r>
              <a:rPr lang="en">
                <a:solidFill>
                  <a:srgbClr val="000000"/>
                </a:solidFill>
                <a:latin typeface="Arial"/>
                <a:ea typeface="Arial"/>
                <a:cs typeface="Arial"/>
                <a:sym typeface="Arial"/>
              </a:rPr>
              <a:t> each step.</a:t>
            </a:r>
            <a:endParaRPr>
              <a:solidFill>
                <a:srgbClr val="000000"/>
              </a:solidFill>
              <a:latin typeface="Arial"/>
              <a:ea typeface="Arial"/>
              <a:cs typeface="Arial"/>
              <a:sym typeface="Arial"/>
            </a:endParaRPr>
          </a:p>
          <a:p>
            <a:pPr indent="0" lvl="0" marL="0" rtl="0" algn="l">
              <a:spcBef>
                <a:spcPts val="1200"/>
              </a:spcBef>
              <a:spcAft>
                <a:spcPts val="1200"/>
              </a:spcAft>
              <a:buNone/>
            </a:pPr>
            <a:r>
              <a:t/>
            </a:r>
            <a:endParaRPr b="1">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15"/>
          <p:cNvPicPr preferRelativeResize="0"/>
          <p:nvPr/>
        </p:nvPicPr>
        <p:blipFill>
          <a:blip r:embed="rId3">
            <a:alphaModFix/>
          </a:blip>
          <a:stretch>
            <a:fillRect/>
          </a:stretch>
        </p:blipFill>
        <p:spPr>
          <a:xfrm>
            <a:off x="1733665" y="1959679"/>
            <a:ext cx="466025" cy="143175"/>
          </a:xfrm>
          <a:prstGeom prst="rect">
            <a:avLst/>
          </a:prstGeom>
          <a:noFill/>
          <a:ln>
            <a:noFill/>
          </a:ln>
        </p:spPr>
      </p:pic>
      <p:pic>
        <p:nvPicPr>
          <p:cNvPr id="141" name="Google Shape;141;p15"/>
          <p:cNvPicPr preferRelativeResize="0"/>
          <p:nvPr/>
        </p:nvPicPr>
        <p:blipFill>
          <a:blip r:embed="rId4">
            <a:alphaModFix/>
          </a:blip>
          <a:stretch>
            <a:fillRect/>
          </a:stretch>
        </p:blipFill>
        <p:spPr>
          <a:xfrm>
            <a:off x="1892440" y="2165104"/>
            <a:ext cx="380949" cy="143175"/>
          </a:xfrm>
          <a:prstGeom prst="rect">
            <a:avLst/>
          </a:prstGeom>
          <a:noFill/>
          <a:ln>
            <a:noFill/>
          </a:ln>
        </p:spPr>
      </p:pic>
      <p:pic>
        <p:nvPicPr>
          <p:cNvPr id="142" name="Google Shape;142;p15"/>
          <p:cNvPicPr preferRelativeResize="0"/>
          <p:nvPr/>
        </p:nvPicPr>
        <p:blipFill>
          <a:blip r:embed="rId5">
            <a:alphaModFix/>
          </a:blip>
          <a:stretch>
            <a:fillRect/>
          </a:stretch>
        </p:blipFill>
        <p:spPr>
          <a:xfrm>
            <a:off x="1767890" y="2308279"/>
            <a:ext cx="190330" cy="215150"/>
          </a:xfrm>
          <a:prstGeom prst="rect">
            <a:avLst/>
          </a:prstGeom>
          <a:noFill/>
          <a:ln>
            <a:noFill/>
          </a:ln>
        </p:spPr>
      </p:pic>
      <p:pic>
        <p:nvPicPr>
          <p:cNvPr id="143" name="Google Shape;143;p15"/>
          <p:cNvPicPr preferRelativeResize="0"/>
          <p:nvPr/>
        </p:nvPicPr>
        <p:blipFill>
          <a:blip r:embed="rId6">
            <a:alphaModFix/>
          </a:blip>
          <a:stretch>
            <a:fillRect/>
          </a:stretch>
        </p:blipFill>
        <p:spPr>
          <a:xfrm>
            <a:off x="2906815" y="3035610"/>
            <a:ext cx="1458775" cy="187595"/>
          </a:xfrm>
          <a:prstGeom prst="rect">
            <a:avLst/>
          </a:prstGeom>
          <a:noFill/>
          <a:ln>
            <a:noFill/>
          </a:ln>
        </p:spPr>
      </p:pic>
      <p:sp>
        <p:nvSpPr>
          <p:cNvPr id="144" name="Google Shape;144;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Problem Setup</a:t>
            </a:r>
            <a:endParaRPr/>
          </a:p>
        </p:txBody>
      </p:sp>
      <p:sp>
        <p:nvSpPr>
          <p:cNvPr id="145" name="Google Shape;145;p15"/>
          <p:cNvSpPr txBox="1"/>
          <p:nvPr/>
        </p:nvSpPr>
        <p:spPr>
          <a:xfrm>
            <a:off x="819150" y="1517875"/>
            <a:ext cx="7776900" cy="27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100"/>
              <a:t>Input and Output Spaces</a:t>
            </a:r>
            <a:r>
              <a:rPr lang="en" sz="1100"/>
              <a:t>:</a:t>
            </a:r>
            <a:endParaRPr sz="1100"/>
          </a:p>
          <a:p>
            <a:pPr indent="-298450" lvl="0" marL="457200" rtl="0" algn="l">
              <a:lnSpc>
                <a:spcPct val="115000"/>
              </a:lnSpc>
              <a:spcBef>
                <a:spcPts val="1200"/>
              </a:spcBef>
              <a:spcAft>
                <a:spcPts val="0"/>
              </a:spcAft>
              <a:buSzPts val="1100"/>
              <a:buChar char="●"/>
            </a:pPr>
            <a:r>
              <a:rPr lang="en" sz="1100"/>
              <a:t>Input               represents prompts for the language model.</a:t>
            </a:r>
            <a:endParaRPr sz="1100"/>
          </a:p>
          <a:p>
            <a:pPr indent="-298450" lvl="0" marL="457200" rtl="0" algn="l">
              <a:lnSpc>
                <a:spcPct val="115000"/>
              </a:lnSpc>
              <a:spcBef>
                <a:spcPts val="0"/>
              </a:spcBef>
              <a:spcAft>
                <a:spcPts val="0"/>
              </a:spcAft>
              <a:buSzPts val="1100"/>
              <a:buChar char="●"/>
            </a:pPr>
            <a:r>
              <a:rPr lang="en" sz="1100"/>
              <a:t>Output</a:t>
            </a:r>
            <a:r>
              <a:rPr lang="en" sz="1100"/>
              <a:t>               </a:t>
            </a:r>
            <a:r>
              <a:rPr lang="en" sz="1100"/>
              <a:t>denotes the language model's responses.</a:t>
            </a:r>
            <a:endParaRPr sz="1100"/>
          </a:p>
          <a:p>
            <a:pPr indent="-298450" lvl="0" marL="457200" rtl="0" algn="l">
              <a:lnSpc>
                <a:spcPct val="115000"/>
              </a:lnSpc>
              <a:spcBef>
                <a:spcPts val="0"/>
              </a:spcBef>
              <a:spcAft>
                <a:spcPts val="0"/>
              </a:spcAft>
              <a:buSzPts val="1100"/>
              <a:buChar char="●"/>
            </a:pPr>
            <a:r>
              <a:rPr lang="en" sz="1100"/>
              <a:t>Policy      is a mapping X→Δ(Y), where Δ(Y) is the probability distribution over possible responses Y.</a:t>
            </a:r>
            <a:endParaRPr sz="1100"/>
          </a:p>
          <a:p>
            <a:pPr indent="0" lvl="0" marL="0" rtl="0" algn="l">
              <a:lnSpc>
                <a:spcPct val="115000"/>
              </a:lnSpc>
              <a:spcBef>
                <a:spcPts val="1200"/>
              </a:spcBef>
              <a:spcAft>
                <a:spcPts val="0"/>
              </a:spcAft>
              <a:buNone/>
            </a:pPr>
            <a:r>
              <a:rPr b="1" lang="en" sz="1100"/>
              <a:t>General Preference Function</a:t>
            </a:r>
            <a:r>
              <a:rPr lang="en" sz="1100"/>
              <a:t>:</a:t>
            </a:r>
            <a:endParaRPr sz="1100"/>
          </a:p>
          <a:p>
            <a:pPr indent="-298450" lvl="0" marL="457200" rtl="0" algn="l">
              <a:lnSpc>
                <a:spcPct val="115000"/>
              </a:lnSpc>
              <a:spcBef>
                <a:spcPts val="1200"/>
              </a:spcBef>
              <a:spcAft>
                <a:spcPts val="0"/>
              </a:spcAft>
              <a:buSzPts val="1100"/>
              <a:buChar char="●"/>
            </a:pPr>
            <a:r>
              <a:rPr lang="en" sz="1100"/>
              <a:t>The preference function                                        represents the probability that response y is preferred over y′ for a given prompt x.</a:t>
            </a:r>
            <a:endParaRPr sz="1100"/>
          </a:p>
          <a:p>
            <a:pPr indent="-298450" lvl="0" marL="457200" rtl="0" algn="l">
              <a:lnSpc>
                <a:spcPct val="115000"/>
              </a:lnSpc>
              <a:spcBef>
                <a:spcPts val="0"/>
              </a:spcBef>
              <a:spcAft>
                <a:spcPts val="0"/>
              </a:spcAft>
              <a:buSzPts val="1100"/>
              <a:buChar char="●"/>
            </a:pPr>
            <a:r>
              <a:rPr lang="en" sz="1100"/>
              <a:t>This general preference function allows handling complex, possibly intransitive preferences (i.e., cases where                           a                                                               ).</a:t>
            </a:r>
            <a:endParaRPr sz="1100"/>
          </a:p>
          <a:p>
            <a:pPr indent="0" lvl="0" marL="0" rtl="0" algn="l">
              <a:lnSpc>
                <a:spcPct val="115000"/>
              </a:lnSpc>
              <a:spcBef>
                <a:spcPts val="1200"/>
              </a:spcBef>
              <a:spcAft>
                <a:spcPts val="1200"/>
              </a:spcAft>
              <a:buNone/>
            </a:pPr>
            <a:r>
              <a:rPr lang="en" sz="1100"/>
              <a:t>We will also see the following notations:</a:t>
            </a:r>
            <a:endParaRPr sz="1100"/>
          </a:p>
        </p:txBody>
      </p:sp>
      <p:pic>
        <p:nvPicPr>
          <p:cNvPr id="146" name="Google Shape;146;p15"/>
          <p:cNvPicPr preferRelativeResize="0"/>
          <p:nvPr/>
        </p:nvPicPr>
        <p:blipFill>
          <a:blip r:embed="rId7">
            <a:alphaModFix/>
          </a:blip>
          <a:stretch>
            <a:fillRect/>
          </a:stretch>
        </p:blipFill>
        <p:spPr>
          <a:xfrm>
            <a:off x="1370575" y="3614776"/>
            <a:ext cx="2499313" cy="187600"/>
          </a:xfrm>
          <a:prstGeom prst="rect">
            <a:avLst/>
          </a:prstGeom>
          <a:noFill/>
          <a:ln>
            <a:noFill/>
          </a:ln>
        </p:spPr>
      </p:pic>
      <p:pic>
        <p:nvPicPr>
          <p:cNvPr id="147" name="Google Shape;147;p15"/>
          <p:cNvPicPr preferRelativeResize="0"/>
          <p:nvPr/>
        </p:nvPicPr>
        <p:blipFill>
          <a:blip r:embed="rId8">
            <a:alphaModFix/>
          </a:blip>
          <a:stretch>
            <a:fillRect/>
          </a:stretch>
        </p:blipFill>
        <p:spPr>
          <a:xfrm>
            <a:off x="3412575" y="3954050"/>
            <a:ext cx="4264999" cy="187600"/>
          </a:xfrm>
          <a:prstGeom prst="rect">
            <a:avLst/>
          </a:prstGeom>
          <a:noFill/>
          <a:ln>
            <a:noFill/>
          </a:ln>
        </p:spPr>
      </p:pic>
      <p:cxnSp>
        <p:nvCxnSpPr>
          <p:cNvPr id="148" name="Google Shape;148;p15"/>
          <p:cNvCxnSpPr/>
          <p:nvPr/>
        </p:nvCxnSpPr>
        <p:spPr>
          <a:xfrm flipH="1" rot="10800000">
            <a:off x="7404475" y="4157675"/>
            <a:ext cx="159900" cy="125100"/>
          </a:xfrm>
          <a:prstGeom prst="straightConnector1">
            <a:avLst/>
          </a:prstGeom>
          <a:noFill/>
          <a:ln cap="flat" cmpd="sng" w="9525">
            <a:solidFill>
              <a:schemeClr val="dk2"/>
            </a:solidFill>
            <a:prstDash val="solid"/>
            <a:round/>
            <a:headEnd len="med" w="med" type="none"/>
            <a:tailEnd len="med" w="med" type="triangle"/>
          </a:ln>
        </p:spPr>
      </p:cxnSp>
      <p:sp>
        <p:nvSpPr>
          <p:cNvPr id="149" name="Google Shape;149;p15"/>
          <p:cNvSpPr txBox="1"/>
          <p:nvPr/>
        </p:nvSpPr>
        <p:spPr>
          <a:xfrm>
            <a:off x="6439400" y="4194350"/>
            <a:ext cx="2572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Calibri"/>
                <a:ea typeface="Calibri"/>
                <a:cs typeface="Calibri"/>
                <a:sym typeface="Calibri"/>
              </a:rPr>
              <a:t>Set of prompts we need to handle</a:t>
            </a:r>
            <a:endParaRPr sz="1000">
              <a:solidFill>
                <a:schemeClr val="dk2"/>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Alignment Data Sets</a:t>
            </a:r>
            <a:endParaRPr/>
          </a:p>
        </p:txBody>
      </p:sp>
      <p:sp>
        <p:nvSpPr>
          <p:cNvPr id="343" name="Google Shape;343;p42"/>
          <p:cNvSpPr txBox="1"/>
          <p:nvPr>
            <p:ph idx="1" type="body"/>
          </p:nvPr>
        </p:nvSpPr>
        <p:spPr>
          <a:xfrm>
            <a:off x="819150" y="1588675"/>
            <a:ext cx="3753000" cy="2850000"/>
          </a:xfrm>
          <a:prstGeom prst="rect">
            <a:avLst/>
          </a:prstGeom>
        </p:spPr>
        <p:txBody>
          <a:bodyPr anchorCtr="0" anchor="t" bIns="91425" lIns="91425" spcFirstLastPara="1" rIns="91425" wrap="square" tIns="91425">
            <a:noAutofit/>
          </a:bodyPr>
          <a:lstStyle/>
          <a:p>
            <a:pPr indent="0" lvl="0" marL="0" rtl="0" algn="l">
              <a:lnSpc>
                <a:spcPct val="105000"/>
              </a:lnSpc>
              <a:spcBef>
                <a:spcPts val="1200"/>
              </a:spcBef>
              <a:spcAft>
                <a:spcPts val="0"/>
              </a:spcAft>
              <a:buNone/>
            </a:pPr>
            <a:r>
              <a:rPr b="1" lang="en">
                <a:solidFill>
                  <a:srgbClr val="000000"/>
                </a:solidFill>
                <a:latin typeface="Arial"/>
                <a:ea typeface="Arial"/>
                <a:cs typeface="Arial"/>
                <a:sym typeface="Arial"/>
              </a:rPr>
              <a:t>Alpaca Eval 2</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311150" lvl="0" marL="457200" rtl="0" algn="l">
              <a:lnSpc>
                <a:spcPct val="105000"/>
              </a:lnSpc>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Purpose</a:t>
            </a:r>
            <a:r>
              <a:rPr lang="en">
                <a:solidFill>
                  <a:srgbClr val="000000"/>
                </a:solidFill>
                <a:latin typeface="Arial"/>
                <a:ea typeface="Arial"/>
                <a:cs typeface="Arial"/>
                <a:sym typeface="Arial"/>
              </a:rPr>
              <a:t>: An updated evaluation framework designed for fine-tuning and testing language models based on human-like preference data.</a:t>
            </a:r>
            <a:endParaRPr>
              <a:solidFill>
                <a:srgbClr val="000000"/>
              </a:solidFill>
              <a:latin typeface="Arial"/>
              <a:ea typeface="Arial"/>
              <a:cs typeface="Arial"/>
              <a:sym typeface="Arial"/>
            </a:endParaRPr>
          </a:p>
          <a:p>
            <a:pPr indent="-311150" lvl="0" marL="457200" rtl="0" algn="l">
              <a:lnSpc>
                <a:spcPct val="10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Mechanism</a:t>
            </a:r>
            <a:r>
              <a:rPr lang="en">
                <a:solidFill>
                  <a:srgbClr val="000000"/>
                </a:solidFill>
                <a:latin typeface="Arial"/>
                <a:ea typeface="Arial"/>
                <a:cs typeface="Arial"/>
                <a:sym typeface="Arial"/>
              </a:rPr>
              <a:t>: Uses preference-based comparisons, where models are evaluated on responses to prompts with human-like scoring criteria. Alpaca Eval 2 emphasizes real-world alignment tasks, considering factors like helpfulness, coherence, and contextual accuracy.</a:t>
            </a:r>
            <a:endParaRPr>
              <a:solidFill>
                <a:srgbClr val="000000"/>
              </a:solidFill>
              <a:latin typeface="Arial"/>
              <a:ea typeface="Arial"/>
              <a:cs typeface="Arial"/>
              <a:sym typeface="Arial"/>
            </a:endParaRPr>
          </a:p>
          <a:p>
            <a:pPr indent="0" lvl="0" marL="0" rtl="0" algn="l">
              <a:lnSpc>
                <a:spcPct val="105000"/>
              </a:lnSpc>
              <a:spcBef>
                <a:spcPts val="1200"/>
              </a:spcBef>
              <a:spcAft>
                <a:spcPts val="1200"/>
              </a:spcAft>
              <a:buNone/>
            </a:pPr>
            <a:r>
              <a:t/>
            </a:r>
            <a:endParaRPr>
              <a:solidFill>
                <a:srgbClr val="000000"/>
              </a:solidFill>
              <a:latin typeface="Arial"/>
              <a:ea typeface="Arial"/>
              <a:cs typeface="Arial"/>
              <a:sym typeface="Arial"/>
            </a:endParaRPr>
          </a:p>
        </p:txBody>
      </p:sp>
      <p:sp>
        <p:nvSpPr>
          <p:cNvPr id="344" name="Google Shape;344;p42"/>
          <p:cNvSpPr txBox="1"/>
          <p:nvPr>
            <p:ph idx="1" type="body"/>
          </p:nvPr>
        </p:nvSpPr>
        <p:spPr>
          <a:xfrm>
            <a:off x="4940300" y="1588725"/>
            <a:ext cx="3704400" cy="2850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a:solidFill>
                  <a:srgbClr val="000000"/>
                </a:solidFill>
                <a:latin typeface="Arial"/>
                <a:ea typeface="Arial"/>
                <a:cs typeface="Arial"/>
                <a:sym typeface="Arial"/>
              </a:rPr>
              <a:t>MT-Bench</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311150" lvl="0" marL="457200" rtl="0" algn="l">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Purpose</a:t>
            </a:r>
            <a:r>
              <a:rPr lang="en">
                <a:solidFill>
                  <a:srgbClr val="000000"/>
                </a:solidFill>
                <a:latin typeface="Arial"/>
                <a:ea typeface="Arial"/>
                <a:cs typeface="Arial"/>
                <a:sym typeface="Arial"/>
              </a:rPr>
              <a:t>: A multi-turn benchmark designed to test the dialog capabilities of language models over extended interactions.</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Mechanism</a:t>
            </a:r>
            <a:r>
              <a:rPr lang="en">
                <a:solidFill>
                  <a:srgbClr val="000000"/>
                </a:solidFill>
                <a:latin typeface="Arial"/>
                <a:ea typeface="Arial"/>
                <a:cs typeface="Arial"/>
                <a:sym typeface="Arial"/>
              </a:rPr>
              <a:t>: Evaluates models based on their performance in a structured multi-turn dialog setup, focusing on conversational consistency, logical flow, and the ability to handle complex queries across turns.</a:t>
            </a:r>
            <a:endParaRPr>
              <a:solidFill>
                <a:srgbClr val="000000"/>
              </a:solidFill>
              <a:latin typeface="Arial"/>
              <a:ea typeface="Arial"/>
              <a:cs typeface="Arial"/>
              <a:sym typeface="Arial"/>
            </a:endParaRPr>
          </a:p>
          <a:p>
            <a:pPr indent="0" lvl="0" marL="0" rtl="0" algn="l">
              <a:spcBef>
                <a:spcPts val="1200"/>
              </a:spcBef>
              <a:spcAft>
                <a:spcPts val="1200"/>
              </a:spcAft>
              <a:buNone/>
            </a:pPr>
            <a:r>
              <a:t/>
            </a:r>
            <a:endParaRPr>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MT-Bench Example</a:t>
            </a:r>
            <a:endParaRPr/>
          </a:p>
        </p:txBody>
      </p:sp>
      <p:sp>
        <p:nvSpPr>
          <p:cNvPr id="350" name="Google Shape;350;p43"/>
          <p:cNvSpPr txBox="1"/>
          <p:nvPr>
            <p:ph idx="1" type="body"/>
          </p:nvPr>
        </p:nvSpPr>
        <p:spPr>
          <a:xfrm>
            <a:off x="819150" y="1580800"/>
            <a:ext cx="7505700" cy="2857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rgbClr val="111827"/>
                </a:solidFill>
                <a:highlight>
                  <a:srgbClr val="FFFFFF"/>
                </a:highlight>
                <a:latin typeface="Courier New"/>
                <a:ea typeface="Courier New"/>
                <a:cs typeface="Courier New"/>
                <a:sym typeface="Courier New"/>
              </a:rPr>
              <a:t>[ "Compose an engaging travel blog post about a recent trip to Hawaii, highlighting cultural experiences and must-see attractions.", "Rewrite your previous response. Start every sentence with the letter A." ]</a:t>
            </a:r>
            <a:endParaRPr>
              <a:solidFill>
                <a:srgbClr val="111827"/>
              </a:solidFill>
              <a:highlight>
                <a:srgbClr val="FFFFFF"/>
              </a:highlight>
              <a:latin typeface="Courier New"/>
              <a:ea typeface="Courier New"/>
              <a:cs typeface="Courier New"/>
              <a:sym typeface="Courier New"/>
            </a:endParaRPr>
          </a:p>
          <a:p>
            <a:pPr indent="0" lvl="0" marL="0" rtl="0" algn="l">
              <a:spcBef>
                <a:spcPts val="1200"/>
              </a:spcBef>
              <a:spcAft>
                <a:spcPts val="1200"/>
              </a:spcAft>
              <a:buNone/>
            </a:pPr>
            <a:r>
              <a:rPr lang="en">
                <a:solidFill>
                  <a:srgbClr val="111827"/>
                </a:solidFill>
                <a:highlight>
                  <a:srgbClr val="FFFFFF"/>
                </a:highlight>
                <a:latin typeface="Courier New"/>
                <a:ea typeface="Courier New"/>
                <a:cs typeface="Courier New"/>
                <a:sym typeface="Courier New"/>
              </a:rPr>
              <a:t>[ "Draft a professional email seeking your supervisor's feedback on the 'Quarterly Financial Report' you prepared. Ask specifically about the data analysis, presentation style, and the clarity of conclusions drawn. Keep the email short and to the point.", "Take a moment to evaluate and critique your own response." ]</a:t>
            </a:r>
            <a:endParaRPr>
              <a:solidFill>
                <a:srgbClr val="111827"/>
              </a:solidFill>
              <a:highlight>
                <a:srgbClr val="FFFFFF"/>
              </a:highlight>
              <a:latin typeface="Courier New"/>
              <a:ea typeface="Courier New"/>
              <a:cs typeface="Courier New"/>
              <a:sym typeface="Courier Ne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 State Of The Art (Long Text?)</a:t>
            </a:r>
            <a:endParaRPr/>
          </a:p>
        </p:txBody>
      </p:sp>
      <p:pic>
        <p:nvPicPr>
          <p:cNvPr id="356" name="Google Shape;356;p44"/>
          <p:cNvPicPr preferRelativeResize="0"/>
          <p:nvPr/>
        </p:nvPicPr>
        <p:blipFill>
          <a:blip r:embed="rId3">
            <a:alphaModFix/>
          </a:blip>
          <a:stretch>
            <a:fillRect/>
          </a:stretch>
        </p:blipFill>
        <p:spPr>
          <a:xfrm>
            <a:off x="988225" y="1519650"/>
            <a:ext cx="7167550" cy="3223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5"/>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 </a:t>
            </a:r>
            <a:endParaRPr/>
          </a:p>
          <a:p>
            <a:pPr indent="0" lvl="0" marL="0" rtl="0" algn="l">
              <a:spcBef>
                <a:spcPts val="0"/>
              </a:spcBef>
              <a:spcAft>
                <a:spcPts val="0"/>
              </a:spcAft>
              <a:buNone/>
            </a:pPr>
            <a:r>
              <a:rPr lang="en"/>
              <a:t>Alpaca Eval 2</a:t>
            </a:r>
            <a:endParaRPr/>
          </a:p>
        </p:txBody>
      </p:sp>
      <p:pic>
        <p:nvPicPr>
          <p:cNvPr id="362" name="Google Shape;362;p45"/>
          <p:cNvPicPr preferRelativeResize="0"/>
          <p:nvPr/>
        </p:nvPicPr>
        <p:blipFill>
          <a:blip r:embed="rId3">
            <a:alphaModFix/>
          </a:blip>
          <a:stretch>
            <a:fillRect/>
          </a:stretch>
        </p:blipFill>
        <p:spPr>
          <a:xfrm>
            <a:off x="3076750" y="478900"/>
            <a:ext cx="5577425" cy="41857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 More Data</a:t>
            </a:r>
            <a:endParaRPr/>
          </a:p>
        </p:txBody>
      </p:sp>
      <p:pic>
        <p:nvPicPr>
          <p:cNvPr id="368" name="Google Shape;368;p46"/>
          <p:cNvPicPr preferRelativeResize="0"/>
          <p:nvPr/>
        </p:nvPicPr>
        <p:blipFill>
          <a:blip r:embed="rId3">
            <a:alphaModFix/>
          </a:blip>
          <a:stretch>
            <a:fillRect/>
          </a:stretch>
        </p:blipFill>
        <p:spPr>
          <a:xfrm>
            <a:off x="446413" y="1612675"/>
            <a:ext cx="8251174" cy="3063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 Reasoning</a:t>
            </a:r>
            <a:endParaRPr/>
          </a:p>
        </p:txBody>
      </p:sp>
      <p:pic>
        <p:nvPicPr>
          <p:cNvPr id="374" name="Google Shape;374;p47"/>
          <p:cNvPicPr preferRelativeResize="0"/>
          <p:nvPr/>
        </p:nvPicPr>
        <p:blipFill>
          <a:blip r:embed="rId3">
            <a:alphaModFix/>
          </a:blip>
          <a:stretch>
            <a:fillRect/>
          </a:stretch>
        </p:blipFill>
        <p:spPr>
          <a:xfrm>
            <a:off x="351450" y="1800200"/>
            <a:ext cx="8441100" cy="25004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8"/>
          <p:cNvSpPr txBox="1"/>
          <p:nvPr>
            <p:ph type="title"/>
          </p:nvPr>
        </p:nvSpPr>
        <p:spPr>
          <a:xfrm>
            <a:off x="819150" y="845600"/>
            <a:ext cx="2182800" cy="1396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Details -</a:t>
            </a:r>
            <a:endParaRPr/>
          </a:p>
          <a:p>
            <a:pPr indent="0" lvl="0" marL="0" rtl="0" algn="l">
              <a:spcBef>
                <a:spcPts val="0"/>
              </a:spcBef>
              <a:spcAft>
                <a:spcPts val="0"/>
              </a:spcAft>
              <a:buNone/>
            </a:pPr>
            <a:r>
              <a:rPr lang="en"/>
              <a:t>Using GPT </a:t>
            </a:r>
            <a:endParaRPr/>
          </a:p>
          <a:p>
            <a:pPr indent="0" lvl="0" marL="0" rtl="0" algn="l">
              <a:spcBef>
                <a:spcPts val="0"/>
              </a:spcBef>
              <a:spcAft>
                <a:spcPts val="0"/>
              </a:spcAft>
              <a:buNone/>
            </a:pPr>
            <a:r>
              <a:rPr lang="en"/>
              <a:t>as an Oracle</a:t>
            </a:r>
            <a:endParaRPr/>
          </a:p>
        </p:txBody>
      </p:sp>
      <p:pic>
        <p:nvPicPr>
          <p:cNvPr id="380" name="Google Shape;380;p48"/>
          <p:cNvPicPr preferRelativeResize="0"/>
          <p:nvPr/>
        </p:nvPicPr>
        <p:blipFill>
          <a:blip r:embed="rId3">
            <a:alphaModFix/>
          </a:blip>
          <a:stretch>
            <a:fillRect/>
          </a:stretch>
        </p:blipFill>
        <p:spPr>
          <a:xfrm>
            <a:off x="3001950" y="397100"/>
            <a:ext cx="5703726" cy="43493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9"/>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Details - Example Effect (Preference Hacking?)</a:t>
            </a:r>
            <a:endParaRPr/>
          </a:p>
        </p:txBody>
      </p:sp>
      <p:pic>
        <p:nvPicPr>
          <p:cNvPr id="386" name="Google Shape;386;p49"/>
          <p:cNvPicPr preferRelativeResize="0"/>
          <p:nvPr/>
        </p:nvPicPr>
        <p:blipFill>
          <a:blip r:embed="rId3">
            <a:alphaModFix/>
          </a:blip>
          <a:stretch>
            <a:fillRect/>
          </a:stretch>
        </p:blipFill>
        <p:spPr>
          <a:xfrm>
            <a:off x="388900" y="2136400"/>
            <a:ext cx="8366223" cy="18894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50"/>
          <p:cNvPicPr preferRelativeResize="0"/>
          <p:nvPr/>
        </p:nvPicPr>
        <p:blipFill>
          <a:blip r:embed="rId3">
            <a:alphaModFix/>
          </a:blip>
          <a:stretch>
            <a:fillRect/>
          </a:stretch>
        </p:blipFill>
        <p:spPr>
          <a:xfrm>
            <a:off x="1557100" y="449500"/>
            <a:ext cx="5436600" cy="4244500"/>
          </a:xfrm>
          <a:prstGeom prst="rect">
            <a:avLst/>
          </a:prstGeom>
          <a:noFill/>
          <a:ln>
            <a:noFill/>
          </a:ln>
        </p:spPr>
      </p:pic>
      <p:cxnSp>
        <p:nvCxnSpPr>
          <p:cNvPr id="392" name="Google Shape;392;p50"/>
          <p:cNvCxnSpPr/>
          <p:nvPr/>
        </p:nvCxnSpPr>
        <p:spPr>
          <a:xfrm flipH="1">
            <a:off x="6421525" y="4127500"/>
            <a:ext cx="992100" cy="174600"/>
          </a:xfrm>
          <a:prstGeom prst="straightConnector1">
            <a:avLst/>
          </a:prstGeom>
          <a:noFill/>
          <a:ln cap="flat" cmpd="sng" w="9525">
            <a:solidFill>
              <a:schemeClr val="dk2"/>
            </a:solidFill>
            <a:prstDash val="solid"/>
            <a:round/>
            <a:headEnd len="med" w="med" type="none"/>
            <a:tailEnd len="med" w="med" type="triangle"/>
          </a:ln>
        </p:spPr>
      </p:cxnSp>
      <p:sp>
        <p:nvSpPr>
          <p:cNvPr id="393" name="Google Shape;393;p50"/>
          <p:cNvSpPr txBox="1"/>
          <p:nvPr/>
        </p:nvSpPr>
        <p:spPr>
          <a:xfrm>
            <a:off x="7413625" y="3944950"/>
            <a:ext cx="1746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0000"/>
                </a:solidFill>
                <a:latin typeface="Calibri"/>
                <a:ea typeface="Calibri"/>
                <a:cs typeface="Calibri"/>
                <a:sym typeface="Calibri"/>
              </a:rPr>
              <a:t>Doesn’t work</a:t>
            </a:r>
            <a:endParaRPr sz="400">
              <a:solidFill>
                <a:srgbClr val="FF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51"/>
          <p:cNvPicPr preferRelativeResize="0"/>
          <p:nvPr/>
        </p:nvPicPr>
        <p:blipFill>
          <a:blip r:embed="rId3">
            <a:alphaModFix/>
          </a:blip>
          <a:stretch>
            <a:fillRect/>
          </a:stretch>
        </p:blipFill>
        <p:spPr>
          <a:xfrm>
            <a:off x="856288" y="1085650"/>
            <a:ext cx="7431424" cy="2801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Problem Setup</a:t>
            </a:r>
            <a:endParaRPr/>
          </a:p>
        </p:txBody>
      </p:sp>
      <p:sp>
        <p:nvSpPr>
          <p:cNvPr id="155" name="Google Shape;155;p16"/>
          <p:cNvSpPr txBox="1"/>
          <p:nvPr/>
        </p:nvSpPr>
        <p:spPr>
          <a:xfrm>
            <a:off x="819150" y="1800200"/>
            <a:ext cx="7776900" cy="213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100"/>
              <a:t>Objective Function</a:t>
            </a:r>
            <a:r>
              <a:rPr lang="en" sz="1100"/>
              <a:t>:</a:t>
            </a:r>
            <a:endParaRPr sz="1100"/>
          </a:p>
          <a:p>
            <a:pPr indent="-298450" lvl="0" marL="457200" rtl="0" algn="l">
              <a:lnSpc>
                <a:spcPct val="115000"/>
              </a:lnSpc>
              <a:spcBef>
                <a:spcPts val="1200"/>
              </a:spcBef>
              <a:spcAft>
                <a:spcPts val="0"/>
              </a:spcAft>
              <a:buSzPts val="1100"/>
              <a:buChar char="●"/>
            </a:pPr>
            <a:r>
              <a:rPr lang="en" sz="1100"/>
              <a:t>     - the set of possible policies.</a:t>
            </a:r>
            <a:endParaRPr sz="1100"/>
          </a:p>
          <a:p>
            <a:pPr indent="-298450" lvl="0" marL="457200" rtl="0" algn="l">
              <a:lnSpc>
                <a:spcPct val="115000"/>
              </a:lnSpc>
              <a:spcBef>
                <a:spcPts val="0"/>
              </a:spcBef>
              <a:spcAft>
                <a:spcPts val="0"/>
              </a:spcAft>
              <a:buSzPts val="1100"/>
              <a:buChar char="●"/>
            </a:pPr>
            <a:r>
              <a:rPr lang="en" sz="1100"/>
              <a:t>The Nash equilibrium is defined </a:t>
            </a:r>
            <a:r>
              <a:rPr lang="en" sz="1100"/>
              <a:t>by maximizing the minimum</a:t>
            </a:r>
            <a:r>
              <a:rPr lang="en" sz="1100"/>
              <a:t> expected preference for one policy over another: (best policy against its worst competitor)</a:t>
            </a:r>
            <a:endParaRPr sz="1100"/>
          </a:p>
          <a:p>
            <a:pPr indent="0" lvl="0" marL="0" rtl="0" algn="l">
              <a:lnSpc>
                <a:spcPct val="115000"/>
              </a:lnSpc>
              <a:spcBef>
                <a:spcPts val="1200"/>
              </a:spcBef>
              <a:spcAft>
                <a:spcPts val="0"/>
              </a:spcAft>
              <a:buNone/>
            </a:pPr>
            <a:r>
              <a:t/>
            </a:r>
            <a:endParaRPr sz="1100"/>
          </a:p>
          <a:p>
            <a:pPr indent="0" lvl="0" marL="0" rtl="0" algn="l">
              <a:lnSpc>
                <a:spcPct val="115000"/>
              </a:lnSpc>
              <a:spcBef>
                <a:spcPts val="1200"/>
              </a:spcBef>
              <a:spcAft>
                <a:spcPts val="0"/>
              </a:spcAft>
              <a:buNone/>
            </a:pPr>
            <a:r>
              <a:t/>
            </a:r>
            <a:endParaRPr sz="1100"/>
          </a:p>
          <a:p>
            <a:pPr indent="0" lvl="0" marL="0" rtl="0" algn="l">
              <a:lnSpc>
                <a:spcPct val="115000"/>
              </a:lnSpc>
              <a:spcBef>
                <a:spcPts val="1200"/>
              </a:spcBef>
              <a:spcAft>
                <a:spcPts val="1200"/>
              </a:spcAft>
              <a:buNone/>
            </a:pPr>
            <a:r>
              <a:t/>
            </a:r>
            <a:endParaRPr sz="1100"/>
          </a:p>
        </p:txBody>
      </p:sp>
      <p:pic>
        <p:nvPicPr>
          <p:cNvPr id="156" name="Google Shape;156;p16"/>
          <p:cNvPicPr preferRelativeResize="0"/>
          <p:nvPr/>
        </p:nvPicPr>
        <p:blipFill>
          <a:blip r:embed="rId3">
            <a:alphaModFix/>
          </a:blip>
          <a:stretch>
            <a:fillRect/>
          </a:stretch>
        </p:blipFill>
        <p:spPr>
          <a:xfrm>
            <a:off x="683550" y="3012150"/>
            <a:ext cx="7776898" cy="1404588"/>
          </a:xfrm>
          <a:prstGeom prst="rect">
            <a:avLst/>
          </a:prstGeom>
          <a:noFill/>
          <a:ln>
            <a:noFill/>
          </a:ln>
        </p:spPr>
      </p:pic>
      <p:pic>
        <p:nvPicPr>
          <p:cNvPr id="157" name="Google Shape;157;p16"/>
          <p:cNvPicPr preferRelativeResize="0"/>
          <p:nvPr/>
        </p:nvPicPr>
        <p:blipFill>
          <a:blip r:embed="rId4">
            <a:alphaModFix/>
          </a:blip>
          <a:stretch>
            <a:fillRect/>
          </a:stretch>
        </p:blipFill>
        <p:spPr>
          <a:xfrm>
            <a:off x="1350707" y="2235750"/>
            <a:ext cx="172775" cy="164025"/>
          </a:xfrm>
          <a:prstGeom prst="rect">
            <a:avLst/>
          </a:prstGeom>
          <a:noFill/>
          <a:ln>
            <a:noFill/>
          </a:ln>
        </p:spPr>
      </p:pic>
      <p:cxnSp>
        <p:nvCxnSpPr>
          <p:cNvPr id="158" name="Google Shape;158;p16"/>
          <p:cNvCxnSpPr/>
          <p:nvPr/>
        </p:nvCxnSpPr>
        <p:spPr>
          <a:xfrm rot="10800000">
            <a:off x="3823225" y="3155100"/>
            <a:ext cx="0" cy="105900"/>
          </a:xfrm>
          <a:prstGeom prst="straightConnector1">
            <a:avLst/>
          </a:prstGeom>
          <a:noFill/>
          <a:ln cap="flat" cmpd="sng" w="9525">
            <a:solidFill>
              <a:schemeClr val="accent1"/>
            </a:solidFill>
            <a:prstDash val="solid"/>
            <a:round/>
            <a:headEnd len="med" w="med" type="none"/>
            <a:tailEnd len="med" w="med" type="triangle"/>
          </a:ln>
        </p:spPr>
      </p:cxnSp>
      <p:cxnSp>
        <p:nvCxnSpPr>
          <p:cNvPr id="159" name="Google Shape;159;p16"/>
          <p:cNvCxnSpPr/>
          <p:nvPr/>
        </p:nvCxnSpPr>
        <p:spPr>
          <a:xfrm>
            <a:off x="4157675" y="3392800"/>
            <a:ext cx="1200" cy="107700"/>
          </a:xfrm>
          <a:prstGeom prst="straightConnector1">
            <a:avLst/>
          </a:prstGeom>
          <a:noFill/>
          <a:ln cap="flat" cmpd="sng" w="9525">
            <a:solidFill>
              <a:schemeClr val="accent2"/>
            </a:solidFill>
            <a:prstDash val="solid"/>
            <a:round/>
            <a:headEnd len="med" w="med" type="none"/>
            <a:tailEnd len="med" w="med" type="triangl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52"/>
          <p:cNvPicPr preferRelativeResize="0"/>
          <p:nvPr/>
        </p:nvPicPr>
        <p:blipFill>
          <a:blip r:embed="rId3">
            <a:alphaModFix/>
          </a:blip>
          <a:stretch>
            <a:fillRect/>
          </a:stretch>
        </p:blipFill>
        <p:spPr>
          <a:xfrm>
            <a:off x="642737" y="320938"/>
            <a:ext cx="7858524" cy="45016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53"/>
          <p:cNvPicPr preferRelativeResize="0"/>
          <p:nvPr/>
        </p:nvPicPr>
        <p:blipFill>
          <a:blip r:embed="rId3">
            <a:alphaModFix/>
          </a:blip>
          <a:stretch>
            <a:fillRect/>
          </a:stretch>
        </p:blipFill>
        <p:spPr>
          <a:xfrm>
            <a:off x="557263" y="837574"/>
            <a:ext cx="8029476" cy="34683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Limitations</a:t>
            </a:r>
            <a:endParaRPr/>
          </a:p>
        </p:txBody>
      </p:sp>
      <p:sp>
        <p:nvSpPr>
          <p:cNvPr id="414" name="Google Shape;414;p54"/>
          <p:cNvSpPr txBox="1"/>
          <p:nvPr>
            <p:ph idx="1" type="body"/>
          </p:nvPr>
        </p:nvSpPr>
        <p:spPr>
          <a:xfrm>
            <a:off x="819150" y="1675175"/>
            <a:ext cx="7505700" cy="2763600"/>
          </a:xfrm>
          <a:prstGeom prst="rect">
            <a:avLst/>
          </a:prstGeom>
        </p:spPr>
        <p:txBody>
          <a:bodyPr anchorCtr="0" anchor="t" bIns="91425" lIns="91425" spcFirstLastPara="1" rIns="91425" wrap="square" tIns="91425">
            <a:noAutofit/>
          </a:bodyPr>
          <a:lstStyle/>
          <a:p>
            <a:pPr indent="0" lvl="0" marL="0" rtl="0" algn="l">
              <a:lnSpc>
                <a:spcPct val="105000"/>
              </a:lnSpc>
              <a:spcBef>
                <a:spcPts val="1200"/>
              </a:spcBef>
              <a:spcAft>
                <a:spcPts val="0"/>
              </a:spcAft>
              <a:buNone/>
            </a:pPr>
            <a:r>
              <a:rPr b="1" lang="en">
                <a:solidFill>
                  <a:srgbClr val="000000"/>
                </a:solidFill>
                <a:latin typeface="Arial"/>
                <a:ea typeface="Arial"/>
                <a:cs typeface="Arial"/>
                <a:sym typeface="Arial"/>
              </a:rPr>
              <a:t>Dependency on Quality of Preferences</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311150" lvl="0" marL="457200" rtl="0" algn="l">
              <a:lnSpc>
                <a:spcPct val="105000"/>
              </a:lnSpc>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Description</a:t>
            </a:r>
            <a:r>
              <a:rPr lang="en">
                <a:solidFill>
                  <a:srgbClr val="000000"/>
                </a:solidFill>
                <a:latin typeface="Arial"/>
                <a:ea typeface="Arial"/>
                <a:cs typeface="Arial"/>
                <a:sym typeface="Arial"/>
              </a:rPr>
              <a:t>: </a:t>
            </a:r>
            <a:r>
              <a:rPr lang="en">
                <a:solidFill>
                  <a:srgbClr val="000000"/>
                </a:solidFill>
                <a:latin typeface="Arial"/>
                <a:ea typeface="Arial"/>
                <a:cs typeface="Arial"/>
                <a:sym typeface="Arial"/>
              </a:rPr>
              <a:t>DNO’s success heavily relies on the quality and consistency of preference annotations, often sourced from strong teacher models.</a:t>
            </a:r>
            <a:endParaRPr>
              <a:solidFill>
                <a:srgbClr val="000000"/>
              </a:solidFill>
              <a:latin typeface="Arial"/>
              <a:ea typeface="Arial"/>
              <a:cs typeface="Arial"/>
              <a:sym typeface="Arial"/>
            </a:endParaRPr>
          </a:p>
          <a:p>
            <a:pPr indent="-311150" lvl="0" marL="457200" rtl="0" algn="l">
              <a:lnSpc>
                <a:spcPct val="10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Impact</a:t>
            </a:r>
            <a:r>
              <a:rPr lang="en">
                <a:solidFill>
                  <a:srgbClr val="000000"/>
                </a:solidFill>
                <a:latin typeface="Arial"/>
                <a:ea typeface="Arial"/>
                <a:cs typeface="Arial"/>
                <a:sym typeface="Arial"/>
              </a:rPr>
              <a:t>: Inconsistent or biased preferences can lead to suboptimal alignment, limiting model performance.</a:t>
            </a:r>
            <a:endParaRPr>
              <a:solidFill>
                <a:srgbClr val="000000"/>
              </a:solidFill>
              <a:latin typeface="Arial"/>
              <a:ea typeface="Arial"/>
              <a:cs typeface="Arial"/>
              <a:sym typeface="Arial"/>
            </a:endParaRPr>
          </a:p>
          <a:p>
            <a:pPr indent="0" lvl="0" marL="0" rtl="0" algn="l">
              <a:lnSpc>
                <a:spcPct val="105000"/>
              </a:lnSpc>
              <a:spcBef>
                <a:spcPts val="1200"/>
              </a:spcBef>
              <a:spcAft>
                <a:spcPts val="0"/>
              </a:spcAft>
              <a:buNone/>
            </a:pPr>
            <a:r>
              <a:rPr b="1" lang="en">
                <a:solidFill>
                  <a:srgbClr val="000000"/>
                </a:solidFill>
                <a:latin typeface="Arial"/>
                <a:ea typeface="Arial"/>
                <a:cs typeface="Arial"/>
                <a:sym typeface="Arial"/>
              </a:rPr>
              <a:t>Length Explosion in Responses</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311150" lvl="0" marL="457200" rtl="0" algn="l">
              <a:lnSpc>
                <a:spcPct val="105000"/>
              </a:lnSpc>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Description</a:t>
            </a:r>
            <a:r>
              <a:rPr lang="en">
                <a:solidFill>
                  <a:srgbClr val="000000"/>
                </a:solidFill>
                <a:latin typeface="Arial"/>
                <a:ea typeface="Arial"/>
                <a:cs typeface="Arial"/>
                <a:sym typeface="Arial"/>
              </a:rPr>
              <a:t>: </a:t>
            </a:r>
            <a:r>
              <a:rPr lang="en">
                <a:solidFill>
                  <a:srgbClr val="000000"/>
                </a:solidFill>
                <a:latin typeface="Arial"/>
                <a:ea typeface="Arial"/>
                <a:cs typeface="Arial"/>
                <a:sym typeface="Arial"/>
              </a:rPr>
              <a:t>During training, models may begin to generate excessively long responses as they optimize for preferences, a phenomenon known as "reward hacking."</a:t>
            </a:r>
            <a:endParaRPr>
              <a:solidFill>
                <a:srgbClr val="000000"/>
              </a:solidFill>
              <a:latin typeface="Arial"/>
              <a:ea typeface="Arial"/>
              <a:cs typeface="Arial"/>
              <a:sym typeface="Arial"/>
            </a:endParaRPr>
          </a:p>
          <a:p>
            <a:pPr indent="-311150" lvl="0" marL="457200" rtl="0" algn="l">
              <a:lnSpc>
                <a:spcPct val="10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Impact</a:t>
            </a:r>
            <a:r>
              <a:rPr lang="en">
                <a:solidFill>
                  <a:srgbClr val="000000"/>
                </a:solidFill>
                <a:latin typeface="Arial"/>
                <a:ea typeface="Arial"/>
                <a:cs typeface="Arial"/>
                <a:sym typeface="Arial"/>
              </a:rPr>
              <a:t>: This can make the model outputs less practical and harder to interpret without additional controls.</a:t>
            </a:r>
            <a:endParaRPr>
              <a:solidFill>
                <a:srgbClr val="000000"/>
              </a:solidFill>
              <a:latin typeface="Arial"/>
              <a:ea typeface="Arial"/>
              <a:cs typeface="Arial"/>
              <a:sym typeface="Arial"/>
            </a:endParaRPr>
          </a:p>
          <a:p>
            <a:pPr indent="0" lvl="0" marL="0" rtl="0" algn="l">
              <a:lnSpc>
                <a:spcPct val="105000"/>
              </a:lnSpc>
              <a:spcBef>
                <a:spcPts val="1200"/>
              </a:spcBef>
              <a:spcAft>
                <a:spcPts val="1200"/>
              </a:spcAft>
              <a:buNone/>
            </a:pPr>
            <a:r>
              <a:t/>
            </a:r>
            <a:endParaRPr>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Future Work</a:t>
            </a:r>
            <a:endParaRPr/>
          </a:p>
        </p:txBody>
      </p:sp>
      <p:sp>
        <p:nvSpPr>
          <p:cNvPr id="420" name="Google Shape;420;p55"/>
          <p:cNvSpPr txBox="1"/>
          <p:nvPr>
            <p:ph idx="1" type="body"/>
          </p:nvPr>
        </p:nvSpPr>
        <p:spPr>
          <a:xfrm>
            <a:off x="819150" y="1990725"/>
            <a:ext cx="3753000" cy="27558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rPr b="1" lang="en">
                <a:solidFill>
                  <a:srgbClr val="000000"/>
                </a:solidFill>
                <a:latin typeface="Arial"/>
                <a:ea typeface="Arial"/>
                <a:cs typeface="Arial"/>
                <a:sym typeface="Arial"/>
              </a:rPr>
              <a:t>Improving Sample Efficiency</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311150" lvl="0" marL="457200" rtl="0" algn="l">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Objective</a:t>
            </a:r>
            <a:r>
              <a:rPr lang="en">
                <a:solidFill>
                  <a:srgbClr val="000000"/>
                </a:solidFill>
                <a:latin typeface="Arial"/>
                <a:ea typeface="Arial"/>
                <a:cs typeface="Arial"/>
                <a:sym typeface="Arial"/>
              </a:rPr>
              <a:t>: Develop techniques to reduce the number of iterations required for convergence, minimizing resource consumption - each iteration uses roughly 50k training pairs.</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Approach</a:t>
            </a:r>
            <a:r>
              <a:rPr lang="en">
                <a:solidFill>
                  <a:srgbClr val="000000"/>
                </a:solidFill>
                <a:latin typeface="Arial"/>
                <a:ea typeface="Arial"/>
                <a:cs typeface="Arial"/>
                <a:sym typeface="Arial"/>
              </a:rPr>
              <a:t>: Explore more efficient sampling methods or other hybrid approaches that combine on-policy and off-policy data.</a:t>
            </a:r>
            <a:endParaRPr>
              <a:solidFill>
                <a:srgbClr val="000000"/>
              </a:solidFill>
              <a:latin typeface="Arial"/>
              <a:ea typeface="Arial"/>
              <a:cs typeface="Arial"/>
              <a:sym typeface="Arial"/>
            </a:endParaRPr>
          </a:p>
          <a:p>
            <a:pPr indent="0" lvl="0" marL="0" rtl="0" algn="l">
              <a:spcBef>
                <a:spcPts val="1200"/>
              </a:spcBef>
              <a:spcAft>
                <a:spcPts val="1200"/>
              </a:spcAft>
              <a:buNone/>
            </a:pPr>
            <a:r>
              <a:t/>
            </a:r>
            <a:endParaRPr b="1">
              <a:solidFill>
                <a:srgbClr val="000000"/>
              </a:solidFill>
              <a:latin typeface="Arial"/>
              <a:ea typeface="Arial"/>
              <a:cs typeface="Arial"/>
              <a:sym typeface="Arial"/>
            </a:endParaRPr>
          </a:p>
        </p:txBody>
      </p:sp>
      <p:sp>
        <p:nvSpPr>
          <p:cNvPr id="421" name="Google Shape;421;p55"/>
          <p:cNvSpPr txBox="1"/>
          <p:nvPr>
            <p:ph idx="1" type="body"/>
          </p:nvPr>
        </p:nvSpPr>
        <p:spPr>
          <a:xfrm>
            <a:off x="4699000" y="1990725"/>
            <a:ext cx="4008600" cy="275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latin typeface="Arial"/>
                <a:ea typeface="Arial"/>
                <a:cs typeface="Arial"/>
                <a:sym typeface="Arial"/>
              </a:rPr>
              <a:t>Mitigating Length Explosion in Responses</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311150" lvl="0" marL="457200" rtl="0" algn="l">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Objective</a:t>
            </a:r>
            <a:r>
              <a:rPr lang="en">
                <a:solidFill>
                  <a:srgbClr val="000000"/>
                </a:solidFill>
                <a:latin typeface="Arial"/>
                <a:ea typeface="Arial"/>
                <a:cs typeface="Arial"/>
                <a:sym typeface="Arial"/>
              </a:rPr>
              <a:t>: Implement controls to prevent "reward hacking" where models generate excessively long outputs to maximize preferences.</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Approach</a:t>
            </a:r>
            <a:r>
              <a:rPr lang="en">
                <a:solidFill>
                  <a:srgbClr val="000000"/>
                </a:solidFill>
                <a:latin typeface="Arial"/>
                <a:ea typeface="Arial"/>
                <a:cs typeface="Arial"/>
                <a:sym typeface="Arial"/>
              </a:rPr>
              <a:t>: Introduce response-length constraints or penalties during training to maintain concise, relevant responses.</a:t>
            </a:r>
            <a:endParaRPr>
              <a:solidFill>
                <a:srgbClr val="000000"/>
              </a:solidFill>
              <a:latin typeface="Arial"/>
              <a:ea typeface="Arial"/>
              <a:cs typeface="Arial"/>
              <a:sym typeface="Arial"/>
            </a:endParaRPr>
          </a:p>
          <a:p>
            <a:pPr indent="0" lvl="0" marL="0" rtl="0" algn="l">
              <a:spcBef>
                <a:spcPts val="1200"/>
              </a:spcBef>
              <a:spcAft>
                <a:spcPts val="1200"/>
              </a:spcAft>
              <a:buNone/>
            </a:pPr>
            <a:r>
              <a:t/>
            </a:r>
            <a:endParaRPr b="1">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Theoretical Algorithm</a:t>
            </a:r>
            <a:endParaRPr/>
          </a:p>
        </p:txBody>
      </p:sp>
      <p:sp>
        <p:nvSpPr>
          <p:cNvPr id="427" name="Google Shape;427;p56"/>
          <p:cNvSpPr txBox="1"/>
          <p:nvPr>
            <p:ph idx="1" type="body"/>
          </p:nvPr>
        </p:nvSpPr>
        <p:spPr>
          <a:xfrm>
            <a:off x="819150" y="1675175"/>
            <a:ext cx="7505700" cy="2763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a:solidFill>
                  <a:srgbClr val="000000"/>
                </a:solidFill>
                <a:latin typeface="Arial"/>
                <a:ea typeface="Arial"/>
                <a:cs typeface="Arial"/>
                <a:sym typeface="Arial"/>
              </a:rPr>
              <a:t>Purpose of the Practical vs Theoretical Algorithm:</a:t>
            </a:r>
            <a:endParaRPr b="1">
              <a:solidFill>
                <a:srgbClr val="000000"/>
              </a:solidFill>
              <a:latin typeface="Arial"/>
              <a:ea typeface="Arial"/>
              <a:cs typeface="Arial"/>
              <a:sym typeface="Arial"/>
            </a:endParaRPr>
          </a:p>
          <a:p>
            <a:pPr indent="-311150" lvl="0" marL="457200" rtl="0" algn="l">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Theoretical Algorithm</a:t>
            </a:r>
            <a:r>
              <a:rPr lang="en">
                <a:solidFill>
                  <a:srgbClr val="000000"/>
                </a:solidFill>
                <a:latin typeface="Arial"/>
                <a:ea typeface="Arial"/>
                <a:cs typeface="Arial"/>
                <a:sym typeface="Arial"/>
              </a:rPr>
              <a:t>: Focuses on </a:t>
            </a:r>
            <a:r>
              <a:rPr b="1" lang="en">
                <a:solidFill>
                  <a:srgbClr val="000000"/>
                </a:solidFill>
                <a:latin typeface="Arial"/>
                <a:ea typeface="Arial"/>
                <a:cs typeface="Arial"/>
                <a:sym typeface="Arial"/>
              </a:rPr>
              <a:t>proving convergence and optimality</a:t>
            </a:r>
            <a:r>
              <a:rPr lang="en">
                <a:solidFill>
                  <a:srgbClr val="000000"/>
                </a:solidFill>
                <a:latin typeface="Arial"/>
                <a:ea typeface="Arial"/>
                <a:cs typeface="Arial"/>
                <a:sym typeface="Arial"/>
              </a:rPr>
              <a:t> under ideal conditions. Designed to demonstrate foundational concepts and ensure that the algorithm theoretically meets the desired objectives.</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Practical Algorithm</a:t>
            </a:r>
            <a:r>
              <a:rPr lang="en">
                <a:solidFill>
                  <a:srgbClr val="000000"/>
                </a:solidFill>
                <a:latin typeface="Arial"/>
                <a:ea typeface="Arial"/>
                <a:cs typeface="Arial"/>
                <a:sym typeface="Arial"/>
              </a:rPr>
              <a:t>: Modified for </a:t>
            </a:r>
            <a:r>
              <a:rPr b="1" lang="en">
                <a:solidFill>
                  <a:srgbClr val="000000"/>
                </a:solidFill>
                <a:latin typeface="Arial"/>
                <a:ea typeface="Arial"/>
                <a:cs typeface="Arial"/>
                <a:sym typeface="Arial"/>
              </a:rPr>
              <a:t>efficiency and scalability</a:t>
            </a:r>
            <a:r>
              <a:rPr lang="en">
                <a:solidFill>
                  <a:srgbClr val="000000"/>
                </a:solidFill>
                <a:latin typeface="Arial"/>
                <a:ea typeface="Arial"/>
                <a:cs typeface="Arial"/>
                <a:sym typeface="Arial"/>
              </a:rPr>
              <a:t> in real-world applications. Adjustments are made to manage computational constraints, sample efficiency, and ease of implementation.</a:t>
            </a:r>
            <a:endParaRPr>
              <a:solidFill>
                <a:srgbClr val="000000"/>
              </a:solidFill>
              <a:latin typeface="Arial"/>
              <a:ea typeface="Arial"/>
              <a:cs typeface="Arial"/>
              <a:sym typeface="Arial"/>
            </a:endParaRPr>
          </a:p>
          <a:p>
            <a:pPr indent="0" lvl="0" marL="0" rtl="0" algn="l">
              <a:lnSpc>
                <a:spcPct val="105000"/>
              </a:lnSpc>
              <a:spcBef>
                <a:spcPts val="1200"/>
              </a:spcBef>
              <a:spcAft>
                <a:spcPts val="1200"/>
              </a:spcAft>
              <a:buNone/>
            </a:pPr>
            <a:r>
              <a:t/>
            </a:r>
            <a:endParaRPr b="1">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Theoretical Algorithm</a:t>
            </a:r>
            <a:endParaRPr/>
          </a:p>
        </p:txBody>
      </p:sp>
      <p:pic>
        <p:nvPicPr>
          <p:cNvPr id="433" name="Google Shape;433;p57"/>
          <p:cNvPicPr preferRelativeResize="0"/>
          <p:nvPr/>
        </p:nvPicPr>
        <p:blipFill>
          <a:blip r:embed="rId3">
            <a:alphaModFix/>
          </a:blip>
          <a:stretch>
            <a:fillRect/>
          </a:stretch>
        </p:blipFill>
        <p:spPr>
          <a:xfrm>
            <a:off x="819150" y="1471250"/>
            <a:ext cx="7505698" cy="324720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8"/>
          <p:cNvSpPr txBox="1"/>
          <p:nvPr>
            <p:ph type="title"/>
          </p:nvPr>
        </p:nvSpPr>
        <p:spPr>
          <a:xfrm>
            <a:off x="819150" y="464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Choosing the best policy</a:t>
            </a:r>
            <a:endParaRPr/>
          </a:p>
        </p:txBody>
      </p:sp>
      <p:pic>
        <p:nvPicPr>
          <p:cNvPr id="439" name="Google Shape;439;p58"/>
          <p:cNvPicPr preferRelativeResize="0"/>
          <p:nvPr/>
        </p:nvPicPr>
        <p:blipFill>
          <a:blip r:embed="rId3">
            <a:alphaModFix/>
          </a:blip>
          <a:stretch>
            <a:fillRect/>
          </a:stretch>
        </p:blipFill>
        <p:spPr>
          <a:xfrm>
            <a:off x="1293225" y="2971957"/>
            <a:ext cx="3885999" cy="636675"/>
          </a:xfrm>
          <a:prstGeom prst="rect">
            <a:avLst/>
          </a:prstGeom>
          <a:noFill/>
          <a:ln>
            <a:noFill/>
          </a:ln>
        </p:spPr>
      </p:pic>
      <p:sp>
        <p:nvSpPr>
          <p:cNvPr id="440" name="Google Shape;440;p58"/>
          <p:cNvSpPr txBox="1"/>
          <p:nvPr/>
        </p:nvSpPr>
        <p:spPr>
          <a:xfrm>
            <a:off x="819150" y="1419200"/>
            <a:ext cx="7505700" cy="13053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1200"/>
              </a:spcBef>
              <a:spcAft>
                <a:spcPts val="0"/>
              </a:spcAft>
              <a:buSzPts val="1300"/>
              <a:buChar char="●"/>
            </a:pPr>
            <a:r>
              <a:rPr lang="en" sz="1300"/>
              <a:t>In conventional methods, the goal is to </a:t>
            </a:r>
            <a:r>
              <a:rPr b="1" lang="en" sz="1300"/>
              <a:t>"push"</a:t>
            </a:r>
            <a:r>
              <a:rPr lang="en" sz="1300"/>
              <a:t> the current policy toward an improved version in each iteration based on preferences or rewards. In contrast, this approach aligns an internal reward function with a preference-based reward, focusing on refining the reward function specific to the policy at each iteration.</a:t>
            </a:r>
            <a:r>
              <a:rPr lang="en" sz="1300"/>
              <a:t> Here, the internal reward function is defined specifically for the policy at a given iteration.</a:t>
            </a:r>
            <a:endParaRPr sz="1300">
              <a:solidFill>
                <a:schemeClr val="dk2"/>
              </a:solidFill>
              <a:latin typeface="Calibri"/>
              <a:ea typeface="Calibri"/>
              <a:cs typeface="Calibri"/>
              <a:sym typeface="Calibri"/>
            </a:endParaRPr>
          </a:p>
        </p:txBody>
      </p:sp>
      <p:pic>
        <p:nvPicPr>
          <p:cNvPr id="441" name="Google Shape;441;p58"/>
          <p:cNvPicPr preferRelativeResize="0"/>
          <p:nvPr/>
        </p:nvPicPr>
        <p:blipFill>
          <a:blip r:embed="rId4">
            <a:alphaModFix/>
          </a:blip>
          <a:stretch>
            <a:fillRect/>
          </a:stretch>
        </p:blipFill>
        <p:spPr>
          <a:xfrm>
            <a:off x="1293226" y="3723882"/>
            <a:ext cx="6557550" cy="395550"/>
          </a:xfrm>
          <a:prstGeom prst="rect">
            <a:avLst/>
          </a:prstGeom>
          <a:noFill/>
          <a:ln>
            <a:noFill/>
          </a:ln>
        </p:spPr>
      </p:pic>
      <p:cxnSp>
        <p:nvCxnSpPr>
          <p:cNvPr id="442" name="Google Shape;442;p58"/>
          <p:cNvCxnSpPr/>
          <p:nvPr/>
        </p:nvCxnSpPr>
        <p:spPr>
          <a:xfrm flipH="1" rot="10800000">
            <a:off x="1981900" y="4050175"/>
            <a:ext cx="94200" cy="275400"/>
          </a:xfrm>
          <a:prstGeom prst="straightConnector1">
            <a:avLst/>
          </a:prstGeom>
          <a:noFill/>
          <a:ln cap="flat" cmpd="sng" w="9525">
            <a:solidFill>
              <a:schemeClr val="dk2"/>
            </a:solidFill>
            <a:prstDash val="solid"/>
            <a:round/>
            <a:headEnd len="med" w="med" type="none"/>
            <a:tailEnd len="med" w="med" type="triangle"/>
          </a:ln>
        </p:spPr>
      </p:cxnSp>
      <p:sp>
        <p:nvSpPr>
          <p:cNvPr id="443" name="Google Shape;443;p58"/>
          <p:cNvSpPr txBox="1"/>
          <p:nvPr/>
        </p:nvSpPr>
        <p:spPr>
          <a:xfrm>
            <a:off x="959500" y="4234675"/>
            <a:ext cx="357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Calibri"/>
                <a:ea typeface="Calibri"/>
                <a:cs typeface="Calibri"/>
                <a:sym typeface="Calibri"/>
              </a:rPr>
              <a:t>Ensures that the reward is adjusted by the overall "difficulty" or complexity of normalizing over all possible responses y</a:t>
            </a:r>
            <a:endParaRPr sz="1000">
              <a:solidFill>
                <a:schemeClr val="dk2"/>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Choosing the best policy</a:t>
            </a:r>
            <a:endParaRPr/>
          </a:p>
        </p:txBody>
      </p:sp>
      <p:pic>
        <p:nvPicPr>
          <p:cNvPr id="449" name="Google Shape;449;p59"/>
          <p:cNvPicPr preferRelativeResize="0"/>
          <p:nvPr/>
        </p:nvPicPr>
        <p:blipFill>
          <a:blip r:embed="rId3">
            <a:alphaModFix/>
          </a:blip>
          <a:stretch>
            <a:fillRect/>
          </a:stretch>
        </p:blipFill>
        <p:spPr>
          <a:xfrm>
            <a:off x="542525" y="2891519"/>
            <a:ext cx="8058951" cy="1153400"/>
          </a:xfrm>
          <a:prstGeom prst="rect">
            <a:avLst/>
          </a:prstGeom>
          <a:noFill/>
          <a:ln>
            <a:noFill/>
          </a:ln>
        </p:spPr>
      </p:pic>
      <p:sp>
        <p:nvSpPr>
          <p:cNvPr id="450" name="Google Shape;450;p59"/>
          <p:cNvSpPr txBox="1"/>
          <p:nvPr/>
        </p:nvSpPr>
        <p:spPr>
          <a:xfrm>
            <a:off x="756900" y="1537875"/>
            <a:ext cx="7630200" cy="12291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1200"/>
              </a:spcBef>
              <a:spcAft>
                <a:spcPts val="0"/>
              </a:spcAft>
              <a:buSzPts val="1300"/>
              <a:buChar char="●"/>
            </a:pPr>
            <a:r>
              <a:rPr lang="en" sz="1300"/>
              <a:t>This method draws inspiration from techniques such as Direct Preference Optimization (DPO). One key advantage of this approach is that it avoids complications from the </a:t>
            </a:r>
            <a:r>
              <a:rPr b="1" lang="en" sz="1300"/>
              <a:t>partition function </a:t>
            </a:r>
            <a:r>
              <a:rPr lang="en" sz="1300"/>
              <a:t>(Zt), which can make optimization challenging. </a:t>
            </a:r>
            <a:endParaRPr sz="1300"/>
          </a:p>
          <a:p>
            <a:pPr indent="0" lvl="0" marL="0" rtl="0" algn="l">
              <a:spcBef>
                <a:spcPts val="1200"/>
              </a:spcBef>
              <a:spcAft>
                <a:spcPts val="0"/>
              </a:spcAft>
              <a:buNone/>
            </a:pPr>
            <a:r>
              <a:t/>
            </a:r>
            <a:endParaRPr sz="1300">
              <a:solidFill>
                <a:schemeClr val="dk2"/>
              </a:solidFill>
              <a:latin typeface="Calibri"/>
              <a:ea typeface="Calibri"/>
              <a:cs typeface="Calibri"/>
              <a:sym typeface="Calibri"/>
            </a:endParaRPr>
          </a:p>
        </p:txBody>
      </p:sp>
      <p:cxnSp>
        <p:nvCxnSpPr>
          <p:cNvPr id="451" name="Google Shape;451;p59"/>
          <p:cNvCxnSpPr/>
          <p:nvPr/>
        </p:nvCxnSpPr>
        <p:spPr>
          <a:xfrm rot="10800000">
            <a:off x="724375" y="3230019"/>
            <a:ext cx="39600" cy="446400"/>
          </a:xfrm>
          <a:prstGeom prst="straightConnector1">
            <a:avLst/>
          </a:prstGeom>
          <a:noFill/>
          <a:ln cap="flat" cmpd="sng" w="9525">
            <a:solidFill>
              <a:schemeClr val="dk2"/>
            </a:solidFill>
            <a:prstDash val="solid"/>
            <a:round/>
            <a:headEnd len="med" w="med" type="none"/>
            <a:tailEnd len="med" w="med" type="triangle"/>
          </a:ln>
        </p:spPr>
      </p:cxnSp>
      <p:sp>
        <p:nvSpPr>
          <p:cNvPr id="452" name="Google Shape;452;p59"/>
          <p:cNvSpPr txBox="1"/>
          <p:nvPr/>
        </p:nvSpPr>
        <p:spPr>
          <a:xfrm>
            <a:off x="463150" y="3597044"/>
            <a:ext cx="453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latin typeface="Calibri"/>
                <a:ea typeface="Calibri"/>
                <a:cs typeface="Calibri"/>
                <a:sym typeface="Calibri"/>
              </a:rPr>
              <a:t>prediction</a:t>
            </a:r>
            <a:endParaRPr sz="1100">
              <a:solidFill>
                <a:schemeClr val="dk2"/>
              </a:solidFill>
              <a:latin typeface="Calibri"/>
              <a:ea typeface="Calibri"/>
              <a:cs typeface="Calibri"/>
              <a:sym typeface="Calibri"/>
            </a:endParaRPr>
          </a:p>
        </p:txBody>
      </p:sp>
      <p:cxnSp>
        <p:nvCxnSpPr>
          <p:cNvPr id="453" name="Google Shape;453;p59"/>
          <p:cNvCxnSpPr/>
          <p:nvPr/>
        </p:nvCxnSpPr>
        <p:spPr>
          <a:xfrm flipH="1">
            <a:off x="6042375" y="2833044"/>
            <a:ext cx="109200" cy="188700"/>
          </a:xfrm>
          <a:prstGeom prst="straightConnector1">
            <a:avLst/>
          </a:prstGeom>
          <a:noFill/>
          <a:ln cap="flat" cmpd="sng" w="9525">
            <a:solidFill>
              <a:schemeClr val="dk2"/>
            </a:solidFill>
            <a:prstDash val="solid"/>
            <a:round/>
            <a:headEnd len="med" w="med" type="none"/>
            <a:tailEnd len="med" w="med" type="triangle"/>
          </a:ln>
        </p:spPr>
      </p:cxnSp>
      <p:sp>
        <p:nvSpPr>
          <p:cNvPr id="454" name="Google Shape;454;p59"/>
          <p:cNvSpPr txBox="1"/>
          <p:nvPr/>
        </p:nvSpPr>
        <p:spPr>
          <a:xfrm>
            <a:off x="5982875" y="2538594"/>
            <a:ext cx="3244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latin typeface="Calibri"/>
                <a:ea typeface="Calibri"/>
                <a:cs typeface="Calibri"/>
                <a:sym typeface="Calibri"/>
              </a:rPr>
              <a:t>target</a:t>
            </a:r>
            <a:endParaRPr sz="1100">
              <a:solidFill>
                <a:schemeClr val="dk2"/>
              </a:solidFill>
              <a:latin typeface="Calibri"/>
              <a:ea typeface="Calibri"/>
              <a:cs typeface="Calibri"/>
              <a:sym typeface="Calibri"/>
            </a:endParaRPr>
          </a:p>
        </p:txBody>
      </p:sp>
      <p:cxnSp>
        <p:nvCxnSpPr>
          <p:cNvPr id="455" name="Google Shape;455;p59"/>
          <p:cNvCxnSpPr/>
          <p:nvPr/>
        </p:nvCxnSpPr>
        <p:spPr>
          <a:xfrm flipH="1">
            <a:off x="6242675" y="3624975"/>
            <a:ext cx="342600" cy="20700"/>
          </a:xfrm>
          <a:prstGeom prst="straightConnector1">
            <a:avLst/>
          </a:prstGeom>
          <a:noFill/>
          <a:ln cap="flat" cmpd="sng" w="9525">
            <a:solidFill>
              <a:schemeClr val="dk2"/>
            </a:solidFill>
            <a:prstDash val="solid"/>
            <a:round/>
            <a:headEnd len="med" w="med" type="none"/>
            <a:tailEnd len="med" w="med" type="triangle"/>
          </a:ln>
        </p:spPr>
      </p:cxnSp>
      <p:sp>
        <p:nvSpPr>
          <p:cNvPr id="456" name="Google Shape;456;p59"/>
          <p:cNvSpPr txBox="1"/>
          <p:nvPr/>
        </p:nvSpPr>
        <p:spPr>
          <a:xfrm>
            <a:off x="6523600" y="3431725"/>
            <a:ext cx="2453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Calibri"/>
                <a:ea typeface="Calibri"/>
                <a:cs typeface="Calibri"/>
                <a:sym typeface="Calibri"/>
              </a:rPr>
              <a:t>binary logarithmic/cross-entropy loss</a:t>
            </a:r>
            <a:endParaRPr sz="1000">
              <a:solidFill>
                <a:schemeClr val="dk2"/>
              </a:solidFill>
              <a:latin typeface="Calibri"/>
              <a:ea typeface="Calibri"/>
              <a:cs typeface="Calibri"/>
              <a:sym typeface="Calibri"/>
            </a:endParaRPr>
          </a:p>
        </p:txBody>
      </p:sp>
      <p:cxnSp>
        <p:nvCxnSpPr>
          <p:cNvPr id="457" name="Google Shape;457;p59"/>
          <p:cNvCxnSpPr/>
          <p:nvPr/>
        </p:nvCxnSpPr>
        <p:spPr>
          <a:xfrm flipH="1" rot="10800000">
            <a:off x="4737300" y="4082075"/>
            <a:ext cx="398100" cy="156300"/>
          </a:xfrm>
          <a:prstGeom prst="straightConnector1">
            <a:avLst/>
          </a:prstGeom>
          <a:noFill/>
          <a:ln cap="flat" cmpd="sng" w="9525">
            <a:solidFill>
              <a:schemeClr val="dk2"/>
            </a:solidFill>
            <a:prstDash val="solid"/>
            <a:round/>
            <a:headEnd len="med" w="med" type="none"/>
            <a:tailEnd len="med" w="med" type="triangle"/>
          </a:ln>
        </p:spPr>
      </p:cxnSp>
      <p:sp>
        <p:nvSpPr>
          <p:cNvPr id="458" name="Google Shape;458;p59"/>
          <p:cNvSpPr txBox="1"/>
          <p:nvPr/>
        </p:nvSpPr>
        <p:spPr>
          <a:xfrm>
            <a:off x="3896000" y="4169475"/>
            <a:ext cx="2902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Calibri"/>
                <a:ea typeface="Calibri"/>
                <a:cs typeface="Calibri"/>
                <a:sym typeface="Calibri"/>
              </a:rPr>
              <a:t>Sigmoid is symmetric around 0.5</a:t>
            </a:r>
            <a:endParaRPr sz="1000">
              <a:solidFill>
                <a:schemeClr val="dk2"/>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Choosing the best policy</a:t>
            </a:r>
            <a:endParaRPr/>
          </a:p>
        </p:txBody>
      </p:sp>
      <p:pic>
        <p:nvPicPr>
          <p:cNvPr id="464" name="Google Shape;464;p60"/>
          <p:cNvPicPr preferRelativeResize="0"/>
          <p:nvPr/>
        </p:nvPicPr>
        <p:blipFill>
          <a:blip r:embed="rId3">
            <a:alphaModFix/>
          </a:blip>
          <a:stretch>
            <a:fillRect/>
          </a:stretch>
        </p:blipFill>
        <p:spPr>
          <a:xfrm>
            <a:off x="485775" y="1859067"/>
            <a:ext cx="8172450" cy="1806307"/>
          </a:xfrm>
          <a:prstGeom prst="rect">
            <a:avLst/>
          </a:prstGeom>
          <a:noFill/>
          <a:ln>
            <a:noFill/>
          </a:ln>
        </p:spPr>
      </p:pic>
      <p:pic>
        <p:nvPicPr>
          <p:cNvPr id="465" name="Google Shape;465;p60"/>
          <p:cNvPicPr preferRelativeResize="0"/>
          <p:nvPr/>
        </p:nvPicPr>
        <p:blipFill>
          <a:blip r:embed="rId4">
            <a:alphaModFix/>
          </a:blip>
          <a:stretch>
            <a:fillRect/>
          </a:stretch>
        </p:blipFill>
        <p:spPr>
          <a:xfrm>
            <a:off x="765775" y="3526426"/>
            <a:ext cx="7612452" cy="7759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1"/>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Thanks for your attention!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Problem Setup</a:t>
            </a:r>
            <a:endParaRPr/>
          </a:p>
        </p:txBody>
      </p:sp>
      <p:sp>
        <p:nvSpPr>
          <p:cNvPr id="165" name="Google Shape;165;p17"/>
          <p:cNvSpPr txBox="1"/>
          <p:nvPr/>
        </p:nvSpPr>
        <p:spPr>
          <a:xfrm>
            <a:off x="819150" y="1800200"/>
            <a:ext cx="7776900" cy="248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100"/>
              <a:t>Direct Nash Optimization uses a batched on-policy algorithm with the option of using off-policy examples. </a:t>
            </a:r>
            <a:endParaRPr sz="1100"/>
          </a:p>
          <a:p>
            <a:pPr indent="0" lvl="0" marL="0" rtl="0" algn="l">
              <a:lnSpc>
                <a:spcPct val="115000"/>
              </a:lnSpc>
              <a:spcBef>
                <a:spcPts val="1200"/>
              </a:spcBef>
              <a:spcAft>
                <a:spcPts val="0"/>
              </a:spcAft>
              <a:buNone/>
            </a:pPr>
            <a:r>
              <a:rPr b="1" lang="en" sz="1100"/>
              <a:t>On-Policy</a:t>
            </a:r>
            <a:r>
              <a:rPr lang="en" sz="1100"/>
              <a:t>:</a:t>
            </a:r>
            <a:endParaRPr sz="1100"/>
          </a:p>
          <a:p>
            <a:pPr indent="-298450" lvl="0" marL="457200" rtl="0" algn="l">
              <a:lnSpc>
                <a:spcPct val="115000"/>
              </a:lnSpc>
              <a:spcBef>
                <a:spcPts val="1200"/>
              </a:spcBef>
              <a:spcAft>
                <a:spcPts val="0"/>
              </a:spcAft>
              <a:buSzPts val="1100"/>
              <a:buChar char="●"/>
            </a:pPr>
            <a:r>
              <a:rPr b="1" lang="en" sz="1100"/>
              <a:t>Advantage</a:t>
            </a:r>
            <a:r>
              <a:rPr lang="en" sz="1100"/>
              <a:t>: Continuously adapts to the latest policy, useful for environments where the model behavior changes.</a:t>
            </a:r>
            <a:endParaRPr sz="1100"/>
          </a:p>
          <a:p>
            <a:pPr indent="-298450" lvl="0" marL="457200" rtl="0" algn="l">
              <a:lnSpc>
                <a:spcPct val="115000"/>
              </a:lnSpc>
              <a:spcBef>
                <a:spcPts val="0"/>
              </a:spcBef>
              <a:spcAft>
                <a:spcPts val="0"/>
              </a:spcAft>
              <a:buSzPts val="1100"/>
              <a:buChar char="●"/>
            </a:pPr>
            <a:r>
              <a:rPr b="1" lang="en" sz="1100"/>
              <a:t>Limitation</a:t>
            </a:r>
            <a:r>
              <a:rPr lang="en" sz="1100"/>
              <a:t>: Computationally intensive due to frequent sampling. (Batching helps with this)</a:t>
            </a:r>
            <a:endParaRPr sz="1100"/>
          </a:p>
          <a:p>
            <a:pPr indent="0" lvl="0" marL="0" rtl="0" algn="l">
              <a:lnSpc>
                <a:spcPct val="115000"/>
              </a:lnSpc>
              <a:spcBef>
                <a:spcPts val="1200"/>
              </a:spcBef>
              <a:spcAft>
                <a:spcPts val="0"/>
              </a:spcAft>
              <a:buNone/>
            </a:pPr>
            <a:r>
              <a:rPr b="1" lang="en" sz="1100"/>
              <a:t>Off-Policy</a:t>
            </a:r>
            <a:r>
              <a:rPr lang="en" sz="1100"/>
              <a:t>:</a:t>
            </a:r>
            <a:endParaRPr sz="1100"/>
          </a:p>
          <a:p>
            <a:pPr indent="-298450" lvl="0" marL="457200" rtl="0" algn="l">
              <a:lnSpc>
                <a:spcPct val="115000"/>
              </a:lnSpc>
              <a:spcBef>
                <a:spcPts val="1200"/>
              </a:spcBef>
              <a:spcAft>
                <a:spcPts val="0"/>
              </a:spcAft>
              <a:buSzPts val="1100"/>
              <a:buChar char="●"/>
            </a:pPr>
            <a:r>
              <a:rPr b="1" lang="en" sz="1100"/>
              <a:t>Advantage</a:t>
            </a:r>
            <a:r>
              <a:rPr lang="en" sz="1100"/>
              <a:t>: Efficient, as it can reuse existing data. Ideal for tasks with stable data distributions (chess, go, e.t.c.).</a:t>
            </a:r>
            <a:endParaRPr sz="1100"/>
          </a:p>
          <a:p>
            <a:pPr indent="-298450" lvl="0" marL="457200" rtl="0" algn="l">
              <a:lnSpc>
                <a:spcPct val="115000"/>
              </a:lnSpc>
              <a:spcBef>
                <a:spcPts val="0"/>
              </a:spcBef>
              <a:spcAft>
                <a:spcPts val="0"/>
              </a:spcAft>
              <a:buSzPts val="1100"/>
              <a:buChar char="●"/>
            </a:pPr>
            <a:r>
              <a:rPr b="1" lang="en" sz="1100"/>
              <a:t>Limitation</a:t>
            </a:r>
            <a:r>
              <a:rPr lang="en" sz="1100"/>
              <a:t>: Limited flexibility in adapting to policy changes; might not reflect the current policy’s behavior.</a:t>
            </a:r>
            <a:endParaRPr sz="1100"/>
          </a:p>
          <a:p>
            <a:pPr indent="0" lvl="0" marL="0" rtl="0" algn="l">
              <a:lnSpc>
                <a:spcPct val="115000"/>
              </a:lnSpc>
              <a:spcBef>
                <a:spcPts val="1200"/>
              </a:spcBef>
              <a:spcAft>
                <a:spcPts val="1200"/>
              </a:spcAft>
              <a:buNone/>
            </a:pPr>
            <a:r>
              <a:t/>
            </a:r>
            <a:endParaRPr b="1"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Goal of the Paper</a:t>
            </a:r>
            <a:endParaRPr/>
          </a:p>
        </p:txBody>
      </p:sp>
      <p:sp>
        <p:nvSpPr>
          <p:cNvPr id="171" name="Google Shape;171;p1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latin typeface="Arial"/>
                <a:ea typeface="Arial"/>
                <a:cs typeface="Arial"/>
                <a:sym typeface="Arial"/>
              </a:rPr>
              <a:t>Objective</a:t>
            </a:r>
            <a:r>
              <a:rPr lang="en">
                <a:solidFill>
                  <a:srgbClr val="000000"/>
                </a:solidFill>
                <a:latin typeface="Arial"/>
                <a:ea typeface="Arial"/>
                <a:cs typeface="Arial"/>
                <a:sym typeface="Arial"/>
              </a:rPr>
              <a:t>: Propose a method for directly optimizing preferences without relying on scalar rewards.</a:t>
            </a:r>
            <a:endParaRPr>
              <a:solidFill>
                <a:srgbClr val="000000"/>
              </a:solidFill>
              <a:latin typeface="Arial"/>
              <a:ea typeface="Arial"/>
              <a:cs typeface="Arial"/>
              <a:sym typeface="Arial"/>
            </a:endParaRPr>
          </a:p>
          <a:p>
            <a:pPr indent="0" lvl="0" marL="0" rtl="0" algn="l">
              <a:spcBef>
                <a:spcPts val="1200"/>
              </a:spcBef>
              <a:spcAft>
                <a:spcPts val="0"/>
              </a:spcAft>
              <a:buNone/>
            </a:pPr>
            <a:r>
              <a:rPr b="1" lang="en">
                <a:solidFill>
                  <a:srgbClr val="000000"/>
                </a:solidFill>
                <a:latin typeface="Arial"/>
                <a:ea typeface="Arial"/>
                <a:cs typeface="Arial"/>
                <a:sym typeface="Arial"/>
              </a:rPr>
              <a:t>Pairwise Preference Learning</a:t>
            </a:r>
            <a:r>
              <a:rPr lang="en">
                <a:solidFill>
                  <a:srgbClr val="000000"/>
                </a:solidFill>
                <a:latin typeface="Arial"/>
                <a:ea typeface="Arial"/>
                <a:cs typeface="Arial"/>
                <a:sym typeface="Arial"/>
              </a:rPr>
              <a:t>: DNO uses pairs of responses to understand relative preferences, aiming for a more accurate and context-aware model alignment.</a:t>
            </a:r>
            <a:endParaRPr>
              <a:solidFill>
                <a:srgbClr val="000000"/>
              </a:solidFill>
              <a:latin typeface="Arial"/>
              <a:ea typeface="Arial"/>
              <a:cs typeface="Arial"/>
              <a:sym typeface="Arial"/>
            </a:endParaRPr>
          </a:p>
          <a:p>
            <a:pPr indent="0" lvl="0" marL="0" rtl="0" algn="l">
              <a:spcBef>
                <a:spcPts val="1200"/>
              </a:spcBef>
              <a:spcAft>
                <a:spcPts val="0"/>
              </a:spcAft>
              <a:buNone/>
            </a:pPr>
            <a:r>
              <a:rPr b="1" lang="en">
                <a:solidFill>
                  <a:srgbClr val="000000"/>
                </a:solidFill>
                <a:latin typeface="Arial"/>
                <a:ea typeface="Arial"/>
                <a:cs typeface="Arial"/>
                <a:sym typeface="Arial"/>
              </a:rPr>
              <a:t>Stability and Sample Efficiency</a:t>
            </a:r>
            <a:r>
              <a:rPr lang="en">
                <a:solidFill>
                  <a:srgbClr val="000000"/>
                </a:solidFill>
                <a:latin typeface="Arial"/>
                <a:ea typeface="Arial"/>
                <a:cs typeface="Arial"/>
                <a:sym typeface="Arial"/>
              </a:rPr>
              <a:t>: By using batched on-policy updates, DNO improves stability across training iterations and achieves better sample efficiency than purely on-policy methods.</a:t>
            </a:r>
            <a:endParaRPr>
              <a:solidFill>
                <a:srgbClr val="000000"/>
              </a:solidFill>
              <a:latin typeface="Arial"/>
              <a:ea typeface="Arial"/>
              <a:cs typeface="Arial"/>
              <a:sym typeface="Arial"/>
            </a:endParaRPr>
          </a:p>
          <a:p>
            <a:pPr indent="0" lvl="0" marL="0" rtl="0" algn="l">
              <a:spcBef>
                <a:spcPts val="1200"/>
              </a:spcBef>
              <a:spcAft>
                <a:spcPts val="1200"/>
              </a:spcAft>
              <a:buNone/>
            </a:pPr>
            <a:r>
              <a:rPr b="1" lang="en">
                <a:solidFill>
                  <a:srgbClr val="000000"/>
                </a:solidFill>
                <a:latin typeface="Arial"/>
                <a:ea typeface="Arial"/>
                <a:cs typeface="Arial"/>
                <a:sym typeface="Arial"/>
              </a:rPr>
              <a:t>Self-Improvement Dynamics</a:t>
            </a:r>
            <a:r>
              <a:rPr lang="en">
                <a:solidFill>
                  <a:srgbClr val="000000"/>
                </a:solidFill>
                <a:latin typeface="Arial"/>
                <a:ea typeface="Arial"/>
                <a:cs typeface="Arial"/>
                <a:sym typeface="Arial"/>
              </a:rPr>
              <a:t>: DNO supports iterative refinement by integrating self-play and comparisons with stronger models, allowing LLMs to autonomously enhance their responses over time.</a:t>
            </a:r>
            <a:endParaRPr>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Motivation</a:t>
            </a:r>
            <a:endParaRPr/>
          </a:p>
        </p:txBody>
      </p:sp>
      <p:sp>
        <p:nvSpPr>
          <p:cNvPr id="177" name="Google Shape;177;p1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latin typeface="Arial"/>
                <a:ea typeface="Arial"/>
                <a:cs typeface="Arial"/>
                <a:sym typeface="Arial"/>
              </a:rPr>
              <a:t>Need for Complex Preference Alignment</a:t>
            </a:r>
            <a:r>
              <a:rPr lang="en">
                <a:solidFill>
                  <a:srgbClr val="000000"/>
                </a:solidFill>
                <a:latin typeface="Arial"/>
                <a:ea typeface="Arial"/>
                <a:cs typeface="Arial"/>
                <a:sym typeface="Arial"/>
              </a:rPr>
              <a:t>: As LLM applications expand, aligning with human expectations becomes more complex.</a:t>
            </a:r>
            <a:endParaRPr>
              <a:solidFill>
                <a:srgbClr val="000000"/>
              </a:solidFill>
              <a:latin typeface="Arial"/>
              <a:ea typeface="Arial"/>
              <a:cs typeface="Arial"/>
              <a:sym typeface="Arial"/>
            </a:endParaRPr>
          </a:p>
          <a:p>
            <a:pPr indent="0" lvl="0" marL="0" rtl="0" algn="l">
              <a:spcBef>
                <a:spcPts val="1200"/>
              </a:spcBef>
              <a:spcAft>
                <a:spcPts val="1200"/>
              </a:spcAft>
              <a:buNone/>
            </a:pPr>
            <a:r>
              <a:rPr b="1" lang="en">
                <a:solidFill>
                  <a:srgbClr val="000000"/>
                </a:solidFill>
                <a:latin typeface="Arial"/>
                <a:ea typeface="Arial"/>
                <a:cs typeface="Arial"/>
                <a:sym typeface="Arial"/>
              </a:rPr>
              <a:t>DNO’s Role</a:t>
            </a:r>
            <a:r>
              <a:rPr lang="en">
                <a:solidFill>
                  <a:srgbClr val="000000"/>
                </a:solidFill>
                <a:latin typeface="Arial"/>
                <a:ea typeface="Arial"/>
                <a:cs typeface="Arial"/>
                <a:sym typeface="Arial"/>
              </a:rPr>
              <a:t>: DNO aims to meet these evolving needs by offering a scalable alternative that is inherently stable and efficient.</a:t>
            </a:r>
            <a:endParaRPr b="1">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Motivation</a:t>
            </a:r>
            <a:endParaRPr/>
          </a:p>
        </p:txBody>
      </p:sp>
      <p:pic>
        <p:nvPicPr>
          <p:cNvPr id="183" name="Google Shape;183;p20"/>
          <p:cNvPicPr preferRelativeResize="0"/>
          <p:nvPr/>
        </p:nvPicPr>
        <p:blipFill>
          <a:blip r:embed="rId3">
            <a:alphaModFix/>
          </a:blip>
          <a:stretch>
            <a:fillRect/>
          </a:stretch>
        </p:blipFill>
        <p:spPr>
          <a:xfrm>
            <a:off x="3450600" y="381300"/>
            <a:ext cx="4809125" cy="438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Related Work - </a:t>
            </a:r>
            <a:r>
              <a:rPr lang="en"/>
              <a:t>RLHF</a:t>
            </a:r>
            <a:endParaRPr/>
          </a:p>
        </p:txBody>
      </p:sp>
      <p:sp>
        <p:nvSpPr>
          <p:cNvPr id="189" name="Google Shape;189;p21"/>
          <p:cNvSpPr txBox="1"/>
          <p:nvPr>
            <p:ph idx="1" type="body"/>
          </p:nvPr>
        </p:nvSpPr>
        <p:spPr>
          <a:xfrm>
            <a:off x="819150" y="1990725"/>
            <a:ext cx="7505700" cy="2851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rgbClr val="000000"/>
                </a:solidFill>
                <a:latin typeface="Arial"/>
                <a:ea typeface="Arial"/>
                <a:cs typeface="Arial"/>
                <a:sym typeface="Arial"/>
              </a:rPr>
              <a:t>Aligns large language models (LLMs) with human preferences by incorporating feedback directly into training.</a:t>
            </a:r>
            <a:endParaRPr>
              <a:solidFill>
                <a:srgbClr val="000000"/>
              </a:solidFill>
              <a:latin typeface="Arial"/>
              <a:ea typeface="Arial"/>
              <a:cs typeface="Arial"/>
              <a:sym typeface="Arial"/>
            </a:endParaRPr>
          </a:p>
          <a:p>
            <a:pPr indent="0" lvl="0" marL="0" rtl="0" algn="l">
              <a:spcBef>
                <a:spcPts val="1200"/>
              </a:spcBef>
              <a:spcAft>
                <a:spcPts val="0"/>
              </a:spcAft>
              <a:buNone/>
            </a:pPr>
            <a:r>
              <a:rPr lang="en">
                <a:solidFill>
                  <a:srgbClr val="000000"/>
                </a:solidFill>
                <a:latin typeface="Arial"/>
                <a:ea typeface="Arial"/>
                <a:cs typeface="Arial"/>
                <a:sym typeface="Arial"/>
              </a:rPr>
              <a:t>Limitations:</a:t>
            </a:r>
            <a:endParaRPr>
              <a:solidFill>
                <a:srgbClr val="000000"/>
              </a:solidFill>
              <a:latin typeface="Arial"/>
              <a:ea typeface="Arial"/>
              <a:cs typeface="Arial"/>
              <a:sym typeface="Arial"/>
            </a:endParaRPr>
          </a:p>
          <a:p>
            <a:pPr indent="-311150" lvl="0" marL="457200" rtl="0" algn="l">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Standard Approach</a:t>
            </a:r>
            <a:r>
              <a:rPr lang="en">
                <a:solidFill>
                  <a:srgbClr val="000000"/>
                </a:solidFill>
                <a:latin typeface="Arial"/>
                <a:ea typeface="Arial"/>
                <a:cs typeface="Arial"/>
                <a:sym typeface="Arial"/>
              </a:rPr>
              <a:t>: RLHF uses a two-step process—learning a reward function based on preferences, then optimizing the model to maximize this reward.</a:t>
            </a:r>
            <a:endParaRPr>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Limitations of Scalar Rewards</a:t>
            </a:r>
            <a:r>
              <a:rPr lang="en">
                <a:solidFill>
                  <a:srgbClr val="000000"/>
                </a:solidFill>
                <a:latin typeface="Arial"/>
                <a:ea typeface="Arial"/>
                <a:cs typeface="Arial"/>
                <a:sym typeface="Arial"/>
              </a:rPr>
              <a:t>: RLHF typically depends on single, scalar reward values for each decision, which can’t capture the complexity of some human preferences, especially those that may involve context or cyclic relationships. </a:t>
            </a:r>
            <a:endParaRPr>
              <a:solidFill>
                <a:srgbClr val="000000"/>
              </a:solidFill>
              <a:latin typeface="Arial"/>
              <a:ea typeface="Arial"/>
              <a:cs typeface="Arial"/>
              <a:sym typeface="Arial"/>
            </a:endParaRPr>
          </a:p>
          <a:p>
            <a:pPr indent="-311150" lvl="0" marL="457200" rtl="0" algn="l">
              <a:lnSpc>
                <a:spcPct val="100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Current Constraints</a:t>
            </a:r>
            <a:r>
              <a:rPr lang="en">
                <a:solidFill>
                  <a:srgbClr val="000000"/>
                </a:solidFill>
                <a:latin typeface="Arial"/>
                <a:ea typeface="Arial"/>
                <a:cs typeface="Arial"/>
                <a:sym typeface="Arial"/>
              </a:rPr>
              <a:t>: RLHF’s process may work well for simple tasks </a:t>
            </a:r>
            <a:endParaRPr>
              <a:solidFill>
                <a:srgbClr val="000000"/>
              </a:solidFill>
              <a:latin typeface="Arial"/>
              <a:ea typeface="Arial"/>
              <a:cs typeface="Arial"/>
              <a:sym typeface="Arial"/>
            </a:endParaRPr>
          </a:p>
          <a:p>
            <a:pPr indent="0" lvl="0" marL="457200" rtl="0" algn="l">
              <a:lnSpc>
                <a:spcPct val="100000"/>
              </a:lnSpc>
              <a:spcBef>
                <a:spcPts val="0"/>
              </a:spcBef>
              <a:spcAft>
                <a:spcPts val="0"/>
              </a:spcAft>
              <a:buNone/>
            </a:pPr>
            <a:r>
              <a:rPr lang="en">
                <a:solidFill>
                  <a:srgbClr val="000000"/>
                </a:solidFill>
                <a:latin typeface="Arial"/>
                <a:ea typeface="Arial"/>
                <a:cs typeface="Arial"/>
                <a:sym typeface="Arial"/>
              </a:rPr>
              <a:t>but falls short in cases that require nuanced preference handling.</a:t>
            </a:r>
            <a:endParaRPr>
              <a:solidFill>
                <a:srgbClr val="000000"/>
              </a:solidFill>
              <a:latin typeface="Arial"/>
              <a:ea typeface="Arial"/>
              <a:cs typeface="Arial"/>
              <a:sym typeface="Arial"/>
            </a:endParaRPr>
          </a:p>
          <a:p>
            <a:pPr indent="0" lvl="0" marL="0" rtl="0" algn="l">
              <a:spcBef>
                <a:spcPts val="1200"/>
              </a:spcBef>
              <a:spcAft>
                <a:spcPts val="1200"/>
              </a:spcAft>
              <a:buNone/>
            </a:pPr>
            <a:r>
              <a:rPr lang="en" sz="1100">
                <a:solidFill>
                  <a:srgbClr val="000000"/>
                </a:solidFill>
                <a:latin typeface="Arial"/>
                <a:ea typeface="Arial"/>
                <a:cs typeface="Arial"/>
                <a:sym typeface="Arial"/>
              </a:rPr>
              <a:t>[1] Ouyang et al., </a:t>
            </a:r>
            <a:r>
              <a:rPr i="1" lang="en" sz="1100">
                <a:solidFill>
                  <a:srgbClr val="000000"/>
                </a:solidFill>
                <a:latin typeface="Arial"/>
                <a:ea typeface="Arial"/>
                <a:cs typeface="Arial"/>
                <a:sym typeface="Arial"/>
              </a:rPr>
              <a:t>Training language models to follow instructions with human feedback</a:t>
            </a:r>
            <a:r>
              <a:rPr lang="en" sz="1100">
                <a:solidFill>
                  <a:srgbClr val="000000"/>
                </a:solidFill>
                <a:latin typeface="Arial"/>
                <a:ea typeface="Arial"/>
                <a:cs typeface="Arial"/>
                <a:sym typeface="Arial"/>
              </a:rPr>
              <a:t>, 2022. Available:</a:t>
            </a:r>
            <a:r>
              <a:rPr lang="en" sz="1100">
                <a:solidFill>
                  <a:srgbClr val="000000"/>
                </a:solidFill>
                <a:uFill>
                  <a:noFill/>
                </a:uFill>
                <a:latin typeface="Arial"/>
                <a:ea typeface="Arial"/>
                <a:cs typeface="Arial"/>
                <a:sym typeface="Arial"/>
                <a:hlinkClick r:id="rId3">
                  <a:extLst>
                    <a:ext uri="{A12FA001-AC4F-418D-AE19-62706E023703}">
                      <ahyp:hlinkClr val="tx"/>
                    </a:ext>
                  </a:extLst>
                </a:hlinkClick>
              </a:rPr>
              <a:t> </a:t>
            </a:r>
            <a:r>
              <a:rPr lang="en" sz="1100" u="sng">
                <a:solidFill>
                  <a:schemeClr val="accent5"/>
                </a:solidFill>
                <a:latin typeface="Arial"/>
                <a:ea typeface="Arial"/>
                <a:cs typeface="Arial"/>
                <a:sym typeface="Arial"/>
                <a:hlinkClick r:id="rId4">
                  <a:extLst>
                    <a:ext uri="{A12FA001-AC4F-418D-AE19-62706E023703}">
                      <ahyp:hlinkClr val="tx"/>
                    </a:ext>
                  </a:extLst>
                </a:hlinkClick>
              </a:rPr>
              <a:t>https://arxiv.org/abs/2203.02155</a:t>
            </a:r>
            <a:r>
              <a:rPr lang="en" sz="1100">
                <a:solidFill>
                  <a:srgbClr val="000000"/>
                </a:solidFill>
                <a:latin typeface="Arial"/>
                <a:ea typeface="Arial"/>
                <a:cs typeface="Arial"/>
                <a:sym typeface="Arial"/>
              </a:rPr>
              <a:t>.</a:t>
            </a:r>
            <a:endParaRPr>
              <a:solidFill>
                <a:srgbClr val="000000"/>
              </a:solidFill>
              <a:latin typeface="Arial"/>
              <a:ea typeface="Arial"/>
              <a:cs typeface="Arial"/>
              <a:sym typeface="Arial"/>
            </a:endParaRPr>
          </a:p>
        </p:txBody>
      </p:sp>
      <p:pic>
        <p:nvPicPr>
          <p:cNvPr id="190" name="Google Shape;190;p21"/>
          <p:cNvPicPr preferRelativeResize="0"/>
          <p:nvPr/>
        </p:nvPicPr>
        <p:blipFill>
          <a:blip r:embed="rId5">
            <a:alphaModFix/>
          </a:blip>
          <a:stretch>
            <a:fillRect/>
          </a:stretch>
        </p:blipFill>
        <p:spPr>
          <a:xfrm>
            <a:off x="6175924" y="330649"/>
            <a:ext cx="2291174" cy="1660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