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1_5BAADCA4.xml" ContentType="application/vnd.ms-powerpoint.comments+xml"/>
  <Override PartName="/ppt/comments/modernComment_105_5A77CA8.xml" ContentType="application/vnd.ms-powerpoint.comments+xml"/>
  <Override PartName="/ppt/comments/modernComment_107_6E19538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0A_26C7CB14.xml" ContentType="application/vnd.ms-powerpoint.comments+xml"/>
  <Override PartName="/ppt/notesSlides/notesSlide4.xml" ContentType="application/vnd.openxmlformats-officedocument.presentationml.notesSlide+xml"/>
  <Override PartName="/ppt/comments/modernComment_10B_5CD5CC4F.xml" ContentType="application/vnd.ms-powerpoint.comments+xml"/>
  <Override PartName="/ppt/notesSlides/notesSlide5.xml" ContentType="application/vnd.openxmlformats-officedocument.presentationml.notesSlide+xml"/>
  <Override PartName="/ppt/comments/modernComment_10D_338C6FEA.xml" ContentType="application/vnd.ms-powerpoint.comments+xml"/>
  <Override PartName="/ppt/comments/modernComment_10E_F1EFAF28.xml" ContentType="application/vnd.ms-powerpoint.comments+xml"/>
  <Override PartName="/ppt/notesSlides/notesSlide6.xml" ContentType="application/vnd.openxmlformats-officedocument.presentationml.notesSlide+xml"/>
  <Override PartName="/ppt/comments/modernComment_121_4A85CC52.xml" ContentType="application/vnd.ms-powerpoint.comments+xml"/>
  <Override PartName="/ppt/comments/modernComment_114_52B0CCBE.xml" ContentType="application/vnd.ms-powerpoint.comments+xml"/>
  <Override PartName="/ppt/notesSlides/notesSlide7.xml" ContentType="application/vnd.openxmlformats-officedocument.presentationml.notesSlide+xml"/>
  <Override PartName="/ppt/comments/modernComment_116_AA3E9258.xml" ContentType="application/vnd.ms-powerpoint.comment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77" r:id="rId3"/>
    <p:sldId id="257" r:id="rId4"/>
    <p:sldId id="261" r:id="rId5"/>
    <p:sldId id="262" r:id="rId6"/>
    <p:sldId id="263" r:id="rId7"/>
    <p:sldId id="264" r:id="rId8"/>
    <p:sldId id="259" r:id="rId9"/>
    <p:sldId id="287" r:id="rId10"/>
    <p:sldId id="266" r:id="rId11"/>
    <p:sldId id="267" r:id="rId12"/>
    <p:sldId id="288" r:id="rId13"/>
    <p:sldId id="269" r:id="rId14"/>
    <p:sldId id="270" r:id="rId15"/>
    <p:sldId id="289" r:id="rId16"/>
    <p:sldId id="273" r:id="rId17"/>
    <p:sldId id="275" r:id="rId18"/>
    <p:sldId id="281" r:id="rId19"/>
    <p:sldId id="276" r:id="rId20"/>
    <p:sldId id="292" r:id="rId21"/>
    <p:sldId id="278" r:id="rId22"/>
    <p:sldId id="279" r:id="rId23"/>
    <p:sldId id="280" r:id="rId24"/>
    <p:sldId id="284" r:id="rId25"/>
    <p:sldId id="283" r:id="rId26"/>
    <p:sldId id="29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D5077C-1005-95F1-3E7C-C7867472FC48}" name="Yang, Chi-Heng - (chihengyang)" initials="CY" userId="S::chihengyang@arizona.edu::c9334d61-3a28-4ff5-a16f-d9f54a1323e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A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2296E9-8AA2-41C3-B37D-4D0F8BE9D53F}" v="72" dt="2024-11-01T21:48:56.1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536" autoAdjust="0"/>
  </p:normalViewPr>
  <p:slideViewPr>
    <p:cSldViewPr snapToGrid="0">
      <p:cViewPr>
        <p:scale>
          <a:sx n="75" d="100"/>
          <a:sy n="75" d="100"/>
        </p:scale>
        <p:origin x="9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g, Chi-Heng - (chihengyang)" userId="c9334d61-3a28-4ff5-a16f-d9f54a1323ee" providerId="ADAL" clId="{512296E9-8AA2-41C3-B37D-4D0F8BE9D53F}"/>
    <pc:docChg chg="undo custSel addSld delSld modSld">
      <pc:chgData name="Yang, Chi-Heng - (chihengyang)" userId="c9334d61-3a28-4ff5-a16f-d9f54a1323ee" providerId="ADAL" clId="{512296E9-8AA2-41C3-B37D-4D0F8BE9D53F}" dt="2024-11-01T21:48:56.169" v="381" actId="20577"/>
      <pc:docMkLst>
        <pc:docMk/>
      </pc:docMkLst>
      <pc:sldChg chg="modSp mod">
        <pc:chgData name="Yang, Chi-Heng - (chihengyang)" userId="c9334d61-3a28-4ff5-a16f-d9f54a1323ee" providerId="ADAL" clId="{512296E9-8AA2-41C3-B37D-4D0F8BE9D53F}" dt="2024-11-01T20:52:06.998" v="42" actId="14100"/>
        <pc:sldMkLst>
          <pc:docMk/>
          <pc:sldMk cId="1537924260" sldId="257"/>
        </pc:sldMkLst>
        <pc:spChg chg="mod">
          <ac:chgData name="Yang, Chi-Heng - (chihengyang)" userId="c9334d61-3a28-4ff5-a16f-d9f54a1323ee" providerId="ADAL" clId="{512296E9-8AA2-41C3-B37D-4D0F8BE9D53F}" dt="2024-11-01T20:52:06.998" v="42" actId="14100"/>
          <ac:spMkLst>
            <pc:docMk/>
            <pc:sldMk cId="1537924260" sldId="257"/>
            <ac:spMk id="3" creationId="{E0E3BC0F-C198-1E7B-A1A1-B733E736D892}"/>
          </ac:spMkLst>
        </pc:spChg>
      </pc:sldChg>
      <pc:sldChg chg="addSp modSp mod">
        <pc:chgData name="Yang, Chi-Heng - (chihengyang)" userId="c9334d61-3a28-4ff5-a16f-d9f54a1323ee" providerId="ADAL" clId="{512296E9-8AA2-41C3-B37D-4D0F8BE9D53F}" dt="2024-11-01T20:51:21.739" v="35" actId="2085"/>
        <pc:sldMkLst>
          <pc:docMk/>
          <pc:sldMk cId="1983506200" sldId="259"/>
        </pc:sldMkLst>
        <pc:spChg chg="add mod">
          <ac:chgData name="Yang, Chi-Heng - (chihengyang)" userId="c9334d61-3a28-4ff5-a16f-d9f54a1323ee" providerId="ADAL" clId="{512296E9-8AA2-41C3-B37D-4D0F8BE9D53F}" dt="2024-11-01T20:51:21.739" v="35" actId="2085"/>
          <ac:spMkLst>
            <pc:docMk/>
            <pc:sldMk cId="1983506200" sldId="259"/>
            <ac:spMk id="4" creationId="{C1103652-8331-7F47-0886-5E2CC1836FA7}"/>
          </ac:spMkLst>
        </pc:spChg>
        <pc:picChg chg="add mod">
          <ac:chgData name="Yang, Chi-Heng - (chihengyang)" userId="c9334d61-3a28-4ff5-a16f-d9f54a1323ee" providerId="ADAL" clId="{512296E9-8AA2-41C3-B37D-4D0F8BE9D53F}" dt="2024-11-01T20:51:04.160" v="29" actId="1076"/>
          <ac:picMkLst>
            <pc:docMk/>
            <pc:sldMk cId="1983506200" sldId="259"/>
            <ac:picMk id="5122" creationId="{E5CB4176-99EA-0454-A06A-D36DDAF905DF}"/>
          </ac:picMkLst>
        </pc:picChg>
      </pc:sldChg>
      <pc:sldChg chg="modSp mod">
        <pc:chgData name="Yang, Chi-Heng - (chihengyang)" userId="c9334d61-3a28-4ff5-a16f-d9f54a1323ee" providerId="ADAL" clId="{512296E9-8AA2-41C3-B37D-4D0F8BE9D53F}" dt="2024-11-01T21:29:13.603" v="332" actId="1076"/>
        <pc:sldMkLst>
          <pc:docMk/>
          <pc:sldMk cId="94862504" sldId="261"/>
        </pc:sldMkLst>
        <pc:spChg chg="mod">
          <ac:chgData name="Yang, Chi-Heng - (chihengyang)" userId="c9334d61-3a28-4ff5-a16f-d9f54a1323ee" providerId="ADAL" clId="{512296E9-8AA2-41C3-B37D-4D0F8BE9D53F}" dt="2024-11-01T21:29:13.603" v="332" actId="1076"/>
          <ac:spMkLst>
            <pc:docMk/>
            <pc:sldMk cId="94862504" sldId="261"/>
            <ac:spMk id="15" creationId="{581E5683-2423-5EDD-5339-0FEF5E70EC99}"/>
          </ac:spMkLst>
        </pc:spChg>
      </pc:sldChg>
      <pc:sldChg chg="modSp mod">
        <pc:chgData name="Yang, Chi-Heng - (chihengyang)" userId="c9334d61-3a28-4ff5-a16f-d9f54a1323ee" providerId="ADAL" clId="{512296E9-8AA2-41C3-B37D-4D0F8BE9D53F}" dt="2024-11-01T21:30:03.536" v="333" actId="20577"/>
        <pc:sldMkLst>
          <pc:docMk/>
          <pc:sldMk cId="115447096" sldId="263"/>
        </pc:sldMkLst>
        <pc:spChg chg="mod">
          <ac:chgData name="Yang, Chi-Heng - (chihengyang)" userId="c9334d61-3a28-4ff5-a16f-d9f54a1323ee" providerId="ADAL" clId="{512296E9-8AA2-41C3-B37D-4D0F8BE9D53F}" dt="2024-11-01T20:48:25.930" v="21" actId="14100"/>
          <ac:spMkLst>
            <pc:docMk/>
            <pc:sldMk cId="115447096" sldId="263"/>
            <ac:spMk id="2" creationId="{78DDCE0D-41D7-C419-8087-25A47D7DB043}"/>
          </ac:spMkLst>
        </pc:spChg>
        <pc:spChg chg="mod">
          <ac:chgData name="Yang, Chi-Heng - (chihengyang)" userId="c9334d61-3a28-4ff5-a16f-d9f54a1323ee" providerId="ADAL" clId="{512296E9-8AA2-41C3-B37D-4D0F8BE9D53F}" dt="2024-11-01T21:30:03.536" v="333" actId="20577"/>
          <ac:spMkLst>
            <pc:docMk/>
            <pc:sldMk cId="115447096" sldId="263"/>
            <ac:spMk id="3" creationId="{2AA6CE1D-F5AC-3FB7-3811-0063B29DAF78}"/>
          </ac:spMkLst>
        </pc:spChg>
      </pc:sldChg>
      <pc:sldChg chg="delSp modSp mod">
        <pc:chgData name="Yang, Chi-Heng - (chihengyang)" userId="c9334d61-3a28-4ff5-a16f-d9f54a1323ee" providerId="ADAL" clId="{512296E9-8AA2-41C3-B37D-4D0F8BE9D53F}" dt="2024-11-01T20:53:49.614" v="47" actId="1076"/>
        <pc:sldMkLst>
          <pc:docMk/>
          <pc:sldMk cId="3827892800" sldId="264"/>
        </pc:sldMkLst>
        <pc:spChg chg="del">
          <ac:chgData name="Yang, Chi-Heng - (chihengyang)" userId="c9334d61-3a28-4ff5-a16f-d9f54a1323ee" providerId="ADAL" clId="{512296E9-8AA2-41C3-B37D-4D0F8BE9D53F}" dt="2024-11-01T20:49:29.245" v="24" actId="478"/>
          <ac:spMkLst>
            <pc:docMk/>
            <pc:sldMk cId="3827892800" sldId="264"/>
            <ac:spMk id="13" creationId="{415EBBF9-79AC-2A07-26B3-52A923EAD59B}"/>
          </ac:spMkLst>
        </pc:spChg>
        <pc:picChg chg="mod modCrop">
          <ac:chgData name="Yang, Chi-Heng - (chihengyang)" userId="c9334d61-3a28-4ff5-a16f-d9f54a1323ee" providerId="ADAL" clId="{512296E9-8AA2-41C3-B37D-4D0F8BE9D53F}" dt="2024-11-01T20:53:49.614" v="47" actId="1076"/>
          <ac:picMkLst>
            <pc:docMk/>
            <pc:sldMk cId="3827892800" sldId="264"/>
            <ac:picMk id="6" creationId="{E47B24B8-971B-2CCD-733E-910C32E84850}"/>
          </ac:picMkLst>
        </pc:picChg>
        <pc:picChg chg="del">
          <ac:chgData name="Yang, Chi-Heng - (chihengyang)" userId="c9334d61-3a28-4ff5-a16f-d9f54a1323ee" providerId="ADAL" clId="{512296E9-8AA2-41C3-B37D-4D0F8BE9D53F}" dt="2024-11-01T20:49:21.119" v="22" actId="478"/>
          <ac:picMkLst>
            <pc:docMk/>
            <pc:sldMk cId="3827892800" sldId="264"/>
            <ac:picMk id="12" creationId="{1BD90F82-58EA-C014-CB31-689ED8C5B8B3}"/>
          </ac:picMkLst>
        </pc:picChg>
        <pc:cxnChg chg="del mod">
          <ac:chgData name="Yang, Chi-Heng - (chihengyang)" userId="c9334d61-3a28-4ff5-a16f-d9f54a1323ee" providerId="ADAL" clId="{512296E9-8AA2-41C3-B37D-4D0F8BE9D53F}" dt="2024-11-01T20:49:25.031" v="23" actId="478"/>
          <ac:cxnSpMkLst>
            <pc:docMk/>
            <pc:sldMk cId="3827892800" sldId="264"/>
            <ac:cxnSpMk id="15" creationId="{8B33E516-5F2B-BF79-CE12-BF3A7D270D9B}"/>
          </ac:cxnSpMkLst>
        </pc:cxnChg>
      </pc:sldChg>
      <pc:sldChg chg="addSp modSp mod">
        <pc:chgData name="Yang, Chi-Heng - (chihengyang)" userId="c9334d61-3a28-4ff5-a16f-d9f54a1323ee" providerId="ADAL" clId="{512296E9-8AA2-41C3-B37D-4D0F8BE9D53F}" dt="2024-11-01T20:59:06.666" v="87" actId="1035"/>
        <pc:sldMkLst>
          <pc:docMk/>
          <pc:sldMk cId="650627860" sldId="266"/>
        </pc:sldMkLst>
        <pc:spChg chg="mod">
          <ac:chgData name="Yang, Chi-Heng - (chihengyang)" userId="c9334d61-3a28-4ff5-a16f-d9f54a1323ee" providerId="ADAL" clId="{512296E9-8AA2-41C3-B37D-4D0F8BE9D53F}" dt="2024-11-01T20:58:56.333" v="79" actId="27636"/>
          <ac:spMkLst>
            <pc:docMk/>
            <pc:sldMk cId="650627860" sldId="266"/>
            <ac:spMk id="3" creationId="{927B4772-31CE-62C2-70D1-AAF7B2F85CF2}"/>
          </ac:spMkLst>
        </pc:spChg>
        <pc:picChg chg="add mod">
          <ac:chgData name="Yang, Chi-Heng - (chihengyang)" userId="c9334d61-3a28-4ff5-a16f-d9f54a1323ee" providerId="ADAL" clId="{512296E9-8AA2-41C3-B37D-4D0F8BE9D53F}" dt="2024-11-01T20:59:06.666" v="87" actId="1035"/>
          <ac:picMkLst>
            <pc:docMk/>
            <pc:sldMk cId="650627860" sldId="266"/>
            <ac:picMk id="10" creationId="{90DB2B04-0995-4BF3-8282-214BDB45699C}"/>
          </ac:picMkLst>
        </pc:picChg>
      </pc:sldChg>
      <pc:sldChg chg="delSp modSp mod">
        <pc:chgData name="Yang, Chi-Heng - (chihengyang)" userId="c9334d61-3a28-4ff5-a16f-d9f54a1323ee" providerId="ADAL" clId="{512296E9-8AA2-41C3-B37D-4D0F8BE9D53F}" dt="2024-11-01T21:37:31.091" v="378"/>
        <pc:sldMkLst>
          <pc:docMk/>
          <pc:sldMk cId="1557515343" sldId="267"/>
        </pc:sldMkLst>
        <pc:spChg chg="mod">
          <ac:chgData name="Yang, Chi-Heng - (chihengyang)" userId="c9334d61-3a28-4ff5-a16f-d9f54a1323ee" providerId="ADAL" clId="{512296E9-8AA2-41C3-B37D-4D0F8BE9D53F}" dt="2024-11-01T21:37:31.091" v="378"/>
          <ac:spMkLst>
            <pc:docMk/>
            <pc:sldMk cId="1557515343" sldId="267"/>
            <ac:spMk id="3" creationId="{EA38328D-6AD6-A86A-6FEA-54936F83CA6B}"/>
          </ac:spMkLst>
        </pc:spChg>
        <pc:picChg chg="del mod">
          <ac:chgData name="Yang, Chi-Heng - (chihengyang)" userId="c9334d61-3a28-4ff5-a16f-d9f54a1323ee" providerId="ADAL" clId="{512296E9-8AA2-41C3-B37D-4D0F8BE9D53F}" dt="2024-11-01T21:01:01.064" v="88" actId="478"/>
          <ac:picMkLst>
            <pc:docMk/>
            <pc:sldMk cId="1557515343" sldId="267"/>
            <ac:picMk id="5" creationId="{4CD21C59-4D2E-B8C5-5A49-76A8B06A914E}"/>
          </ac:picMkLst>
        </pc:picChg>
        <pc:picChg chg="mod">
          <ac:chgData name="Yang, Chi-Heng - (chihengyang)" userId="c9334d61-3a28-4ff5-a16f-d9f54a1323ee" providerId="ADAL" clId="{512296E9-8AA2-41C3-B37D-4D0F8BE9D53F}" dt="2024-11-01T20:57:19.515" v="52" actId="1076"/>
          <ac:picMkLst>
            <pc:docMk/>
            <pc:sldMk cId="1557515343" sldId="267"/>
            <ac:picMk id="9" creationId="{DF3E49C0-E7E5-EEB3-56AF-D4694C654500}"/>
          </ac:picMkLst>
        </pc:picChg>
        <pc:picChg chg="mod">
          <ac:chgData name="Yang, Chi-Heng - (chihengyang)" userId="c9334d61-3a28-4ff5-a16f-d9f54a1323ee" providerId="ADAL" clId="{512296E9-8AA2-41C3-B37D-4D0F8BE9D53F}" dt="2024-11-01T20:57:24.018" v="54" actId="1076"/>
          <ac:picMkLst>
            <pc:docMk/>
            <pc:sldMk cId="1557515343" sldId="267"/>
            <ac:picMk id="10" creationId="{11EB9924-3D51-11AC-F3B1-3838B1126916}"/>
          </ac:picMkLst>
        </pc:picChg>
        <pc:picChg chg="mod">
          <ac:chgData name="Yang, Chi-Heng - (chihengyang)" userId="c9334d61-3a28-4ff5-a16f-d9f54a1323ee" providerId="ADAL" clId="{512296E9-8AA2-41C3-B37D-4D0F8BE9D53F}" dt="2024-11-01T20:57:26.281" v="55" actId="1076"/>
          <ac:picMkLst>
            <pc:docMk/>
            <pc:sldMk cId="1557515343" sldId="267"/>
            <ac:picMk id="11" creationId="{74DBC6C6-FEDD-D5BA-38F7-D5D8D34D9FDC}"/>
          </ac:picMkLst>
        </pc:picChg>
        <pc:picChg chg="mod">
          <ac:chgData name="Yang, Chi-Heng - (chihengyang)" userId="c9334d61-3a28-4ff5-a16f-d9f54a1323ee" providerId="ADAL" clId="{512296E9-8AA2-41C3-B37D-4D0F8BE9D53F}" dt="2024-11-01T20:57:21.751" v="53" actId="1076"/>
          <ac:picMkLst>
            <pc:docMk/>
            <pc:sldMk cId="1557515343" sldId="267"/>
            <ac:picMk id="12" creationId="{591C471D-5287-7665-2D83-EE0CD18F8E03}"/>
          </ac:picMkLst>
        </pc:picChg>
      </pc:sldChg>
      <pc:sldChg chg="modSp del mod">
        <pc:chgData name="Yang, Chi-Heng - (chihengyang)" userId="c9334d61-3a28-4ff5-a16f-d9f54a1323ee" providerId="ADAL" clId="{512296E9-8AA2-41C3-B37D-4D0F8BE9D53F}" dt="2024-11-01T20:46:02.921" v="7" actId="47"/>
        <pc:sldMkLst>
          <pc:docMk/>
          <pc:sldMk cId="1544599477" sldId="268"/>
        </pc:sldMkLst>
        <pc:spChg chg="mod">
          <ac:chgData name="Yang, Chi-Heng - (chihengyang)" userId="c9334d61-3a28-4ff5-a16f-d9f54a1323ee" providerId="ADAL" clId="{512296E9-8AA2-41C3-B37D-4D0F8BE9D53F}" dt="2024-11-01T20:45:47.971" v="6" actId="20577"/>
          <ac:spMkLst>
            <pc:docMk/>
            <pc:sldMk cId="1544599477" sldId="268"/>
            <ac:spMk id="3" creationId="{89D24B8B-AB8C-2E71-7B8E-575AC269A1CF}"/>
          </ac:spMkLst>
        </pc:spChg>
      </pc:sldChg>
      <pc:sldChg chg="modSp mod">
        <pc:chgData name="Yang, Chi-Heng - (chihengyang)" userId="c9334d61-3a28-4ff5-a16f-d9f54a1323ee" providerId="ADAL" clId="{512296E9-8AA2-41C3-B37D-4D0F8BE9D53F}" dt="2024-11-01T21:02:20.360" v="111" actId="14100"/>
        <pc:sldMkLst>
          <pc:docMk/>
          <pc:sldMk cId="864841706" sldId="269"/>
        </pc:sldMkLst>
        <pc:spChg chg="mod">
          <ac:chgData name="Yang, Chi-Heng - (chihengyang)" userId="c9334d61-3a28-4ff5-a16f-d9f54a1323ee" providerId="ADAL" clId="{512296E9-8AA2-41C3-B37D-4D0F8BE9D53F}" dt="2024-11-01T21:02:20.360" v="111" actId="14100"/>
          <ac:spMkLst>
            <pc:docMk/>
            <pc:sldMk cId="864841706" sldId="269"/>
            <ac:spMk id="3" creationId="{1B472B90-4F9F-686F-CCD5-38D2025A1910}"/>
          </ac:spMkLst>
        </pc:spChg>
      </pc:sldChg>
      <pc:sldChg chg="modSp mod">
        <pc:chgData name="Yang, Chi-Heng - (chihengyang)" userId="c9334d61-3a28-4ff5-a16f-d9f54a1323ee" providerId="ADAL" clId="{512296E9-8AA2-41C3-B37D-4D0F8BE9D53F}" dt="2024-11-01T21:48:56.169" v="381" actId="20577"/>
        <pc:sldMkLst>
          <pc:docMk/>
          <pc:sldMk cId="3522891143" sldId="273"/>
        </pc:sldMkLst>
        <pc:spChg chg="mod">
          <ac:chgData name="Yang, Chi-Heng - (chihengyang)" userId="c9334d61-3a28-4ff5-a16f-d9f54a1323ee" providerId="ADAL" clId="{512296E9-8AA2-41C3-B37D-4D0F8BE9D53F}" dt="2024-11-01T21:48:56.169" v="381" actId="20577"/>
          <ac:spMkLst>
            <pc:docMk/>
            <pc:sldMk cId="3522891143" sldId="273"/>
            <ac:spMk id="3" creationId="{5D98F88A-281C-E350-76AB-38E3546BB2BE}"/>
          </ac:spMkLst>
        </pc:spChg>
      </pc:sldChg>
      <pc:sldChg chg="modSp mod">
        <pc:chgData name="Yang, Chi-Heng - (chihengyang)" userId="c9334d61-3a28-4ff5-a16f-d9f54a1323ee" providerId="ADAL" clId="{512296E9-8AA2-41C3-B37D-4D0F8BE9D53F}" dt="2024-11-01T21:16:05.289" v="184" actId="20577"/>
        <pc:sldMkLst>
          <pc:docMk/>
          <pc:sldMk cId="1387318462" sldId="276"/>
        </pc:sldMkLst>
        <pc:spChg chg="mod">
          <ac:chgData name="Yang, Chi-Heng - (chihengyang)" userId="c9334d61-3a28-4ff5-a16f-d9f54a1323ee" providerId="ADAL" clId="{512296E9-8AA2-41C3-B37D-4D0F8BE9D53F}" dt="2024-11-01T21:16:05.289" v="184" actId="20577"/>
          <ac:spMkLst>
            <pc:docMk/>
            <pc:sldMk cId="1387318462" sldId="276"/>
            <ac:spMk id="3" creationId="{0E9B0D61-A640-5000-29A3-9E875ED7E496}"/>
          </ac:spMkLst>
        </pc:spChg>
      </pc:sldChg>
      <pc:sldChg chg="modSp mod">
        <pc:chgData name="Yang, Chi-Heng - (chihengyang)" userId="c9334d61-3a28-4ff5-a16f-d9f54a1323ee" providerId="ADAL" clId="{512296E9-8AA2-41C3-B37D-4D0F8BE9D53F}" dt="2024-11-01T20:51:48.771" v="37" actId="403"/>
        <pc:sldMkLst>
          <pc:docMk/>
          <pc:sldMk cId="2065329688" sldId="277"/>
        </pc:sldMkLst>
        <pc:spChg chg="mod">
          <ac:chgData name="Yang, Chi-Heng - (chihengyang)" userId="c9334d61-3a28-4ff5-a16f-d9f54a1323ee" providerId="ADAL" clId="{512296E9-8AA2-41C3-B37D-4D0F8BE9D53F}" dt="2024-11-01T20:51:48.771" v="37" actId="403"/>
          <ac:spMkLst>
            <pc:docMk/>
            <pc:sldMk cId="2065329688" sldId="277"/>
            <ac:spMk id="3" creationId="{06F41A73-B643-05F2-6DB7-DEE78C27A36F}"/>
          </ac:spMkLst>
        </pc:spChg>
      </pc:sldChg>
      <pc:sldChg chg="delSp modSp mod">
        <pc:chgData name="Yang, Chi-Heng - (chihengyang)" userId="c9334d61-3a28-4ff5-a16f-d9f54a1323ee" providerId="ADAL" clId="{512296E9-8AA2-41C3-B37D-4D0F8BE9D53F}" dt="2024-11-01T21:24:42.260" v="289" actId="21"/>
        <pc:sldMkLst>
          <pc:docMk/>
          <pc:sldMk cId="2856227416" sldId="278"/>
        </pc:sldMkLst>
        <pc:spChg chg="mod">
          <ac:chgData name="Yang, Chi-Heng - (chihengyang)" userId="c9334d61-3a28-4ff5-a16f-d9f54a1323ee" providerId="ADAL" clId="{512296E9-8AA2-41C3-B37D-4D0F8BE9D53F}" dt="2024-11-01T21:20:12.444" v="240" actId="20577"/>
          <ac:spMkLst>
            <pc:docMk/>
            <pc:sldMk cId="2856227416" sldId="278"/>
            <ac:spMk id="3" creationId="{04197858-1FA3-28B1-2C30-A7BD9A3580C6}"/>
          </ac:spMkLst>
        </pc:spChg>
        <pc:picChg chg="del">
          <ac:chgData name="Yang, Chi-Heng - (chihengyang)" userId="c9334d61-3a28-4ff5-a16f-d9f54a1323ee" providerId="ADAL" clId="{512296E9-8AA2-41C3-B37D-4D0F8BE9D53F}" dt="2024-11-01T21:24:42.260" v="289" actId="21"/>
          <ac:picMkLst>
            <pc:docMk/>
            <pc:sldMk cId="2856227416" sldId="278"/>
            <ac:picMk id="3074" creationId="{ED31949C-BAB0-A48A-AB42-8E44CEF5FF64}"/>
          </ac:picMkLst>
        </pc:picChg>
      </pc:sldChg>
      <pc:sldChg chg="modSp mod">
        <pc:chgData name="Yang, Chi-Heng - (chihengyang)" userId="c9334d61-3a28-4ff5-a16f-d9f54a1323ee" providerId="ADAL" clId="{512296E9-8AA2-41C3-B37D-4D0F8BE9D53F}" dt="2024-11-01T21:13:49.759" v="180" actId="20577"/>
        <pc:sldMkLst>
          <pc:docMk/>
          <pc:sldMk cId="4004256155" sldId="279"/>
        </pc:sldMkLst>
        <pc:spChg chg="mod">
          <ac:chgData name="Yang, Chi-Heng - (chihengyang)" userId="c9334d61-3a28-4ff5-a16f-d9f54a1323ee" providerId="ADAL" clId="{512296E9-8AA2-41C3-B37D-4D0F8BE9D53F}" dt="2024-11-01T21:13:49.759" v="180" actId="20577"/>
          <ac:spMkLst>
            <pc:docMk/>
            <pc:sldMk cId="4004256155" sldId="279"/>
            <ac:spMk id="3" creationId="{DC8C3E78-2E84-9B85-F1B1-7B38ABB9279A}"/>
          </ac:spMkLst>
        </pc:spChg>
      </pc:sldChg>
      <pc:sldChg chg="modSp mod">
        <pc:chgData name="Yang, Chi-Heng - (chihengyang)" userId="c9334d61-3a28-4ff5-a16f-d9f54a1323ee" providerId="ADAL" clId="{512296E9-8AA2-41C3-B37D-4D0F8BE9D53F}" dt="2024-11-01T21:13:53.824" v="182" actId="20577"/>
        <pc:sldMkLst>
          <pc:docMk/>
          <pc:sldMk cId="1839976496" sldId="280"/>
        </pc:sldMkLst>
        <pc:spChg chg="mod">
          <ac:chgData name="Yang, Chi-Heng - (chihengyang)" userId="c9334d61-3a28-4ff5-a16f-d9f54a1323ee" providerId="ADAL" clId="{512296E9-8AA2-41C3-B37D-4D0F8BE9D53F}" dt="2024-11-01T21:13:53.824" v="182" actId="20577"/>
          <ac:spMkLst>
            <pc:docMk/>
            <pc:sldMk cId="1839976496" sldId="280"/>
            <ac:spMk id="3" creationId="{AD528E62-F792-E90E-AD9B-E77D83C13578}"/>
          </ac:spMkLst>
        </pc:spChg>
      </pc:sldChg>
      <pc:sldChg chg="addSp delSp modSp mod">
        <pc:chgData name="Yang, Chi-Heng - (chihengyang)" userId="c9334d61-3a28-4ff5-a16f-d9f54a1323ee" providerId="ADAL" clId="{512296E9-8AA2-41C3-B37D-4D0F8BE9D53F}" dt="2024-11-01T20:47:43.697" v="20" actId="27636"/>
        <pc:sldMkLst>
          <pc:docMk/>
          <pc:sldMk cId="2872146934" sldId="281"/>
        </pc:sldMkLst>
        <pc:spChg chg="mod">
          <ac:chgData name="Yang, Chi-Heng - (chihengyang)" userId="c9334d61-3a28-4ff5-a16f-d9f54a1323ee" providerId="ADAL" clId="{512296E9-8AA2-41C3-B37D-4D0F8BE9D53F}" dt="2024-11-01T20:47:43.697" v="20" actId="27636"/>
          <ac:spMkLst>
            <pc:docMk/>
            <pc:sldMk cId="2872146934" sldId="281"/>
            <ac:spMk id="3" creationId="{1232D01F-9182-41D4-C937-BE3F39FA1F7D}"/>
          </ac:spMkLst>
        </pc:spChg>
        <pc:spChg chg="add del">
          <ac:chgData name="Yang, Chi-Heng - (chihengyang)" userId="c9334d61-3a28-4ff5-a16f-d9f54a1323ee" providerId="ADAL" clId="{512296E9-8AA2-41C3-B37D-4D0F8BE9D53F}" dt="2024-11-01T20:47:28.312" v="14" actId="22"/>
          <ac:spMkLst>
            <pc:docMk/>
            <pc:sldMk cId="2872146934" sldId="281"/>
            <ac:spMk id="6" creationId="{D8AF37B8-EFD8-2A75-923C-C3624BE938D3}"/>
          </ac:spMkLst>
        </pc:spChg>
        <pc:picChg chg="add mod">
          <ac:chgData name="Yang, Chi-Heng - (chihengyang)" userId="c9334d61-3a28-4ff5-a16f-d9f54a1323ee" providerId="ADAL" clId="{512296E9-8AA2-41C3-B37D-4D0F8BE9D53F}" dt="2024-11-01T20:47:39.668" v="18" actId="1076"/>
          <ac:picMkLst>
            <pc:docMk/>
            <pc:sldMk cId="2872146934" sldId="281"/>
            <ac:picMk id="4098" creationId="{FC9C3599-0838-7E37-CB73-71B114F30ED6}"/>
          </ac:picMkLst>
        </pc:picChg>
      </pc:sldChg>
      <pc:sldChg chg="modSp mod">
        <pc:chgData name="Yang, Chi-Heng - (chihengyang)" userId="c9334d61-3a28-4ff5-a16f-d9f54a1323ee" providerId="ADAL" clId="{512296E9-8AA2-41C3-B37D-4D0F8BE9D53F}" dt="2024-11-01T21:27:23.255" v="325" actId="403"/>
        <pc:sldMkLst>
          <pc:docMk/>
          <pc:sldMk cId="1530969532" sldId="283"/>
        </pc:sldMkLst>
        <pc:spChg chg="mod">
          <ac:chgData name="Yang, Chi-Heng - (chihengyang)" userId="c9334d61-3a28-4ff5-a16f-d9f54a1323ee" providerId="ADAL" clId="{512296E9-8AA2-41C3-B37D-4D0F8BE9D53F}" dt="2024-11-01T21:27:23.255" v="325" actId="403"/>
          <ac:spMkLst>
            <pc:docMk/>
            <pc:sldMk cId="1530969532" sldId="283"/>
            <ac:spMk id="3" creationId="{67AE688B-C0C9-0442-54CA-AF7EBE4F8D69}"/>
          </ac:spMkLst>
        </pc:spChg>
      </pc:sldChg>
      <pc:sldChg chg="modSp mod">
        <pc:chgData name="Yang, Chi-Heng - (chihengyang)" userId="c9334d61-3a28-4ff5-a16f-d9f54a1323ee" providerId="ADAL" clId="{512296E9-8AA2-41C3-B37D-4D0F8BE9D53F}" dt="2024-11-01T21:27:31.281" v="331" actId="20577"/>
        <pc:sldMkLst>
          <pc:docMk/>
          <pc:sldMk cId="3564247422" sldId="284"/>
        </pc:sldMkLst>
        <pc:spChg chg="mod">
          <ac:chgData name="Yang, Chi-Heng - (chihengyang)" userId="c9334d61-3a28-4ff5-a16f-d9f54a1323ee" providerId="ADAL" clId="{512296E9-8AA2-41C3-B37D-4D0F8BE9D53F}" dt="2024-11-01T21:27:31.281" v="331" actId="20577"/>
          <ac:spMkLst>
            <pc:docMk/>
            <pc:sldMk cId="3564247422" sldId="284"/>
            <ac:spMk id="3" creationId="{B7FFC67F-B1E0-CF7F-30FA-EE16118F2F64}"/>
          </ac:spMkLst>
        </pc:spChg>
      </pc:sldChg>
      <pc:sldChg chg="modSp">
        <pc:chgData name="Yang, Chi-Heng - (chihengyang)" userId="c9334d61-3a28-4ff5-a16f-d9f54a1323ee" providerId="ADAL" clId="{512296E9-8AA2-41C3-B37D-4D0F8BE9D53F}" dt="2024-11-01T20:55:06.581" v="51" actId="403"/>
        <pc:sldMkLst>
          <pc:docMk/>
          <pc:sldMk cId="2992092233" sldId="287"/>
        </pc:sldMkLst>
        <pc:spChg chg="mod">
          <ac:chgData name="Yang, Chi-Heng - (chihengyang)" userId="c9334d61-3a28-4ff5-a16f-d9f54a1323ee" providerId="ADAL" clId="{512296E9-8AA2-41C3-B37D-4D0F8BE9D53F}" dt="2024-11-01T20:55:06.581" v="51" actId="403"/>
          <ac:spMkLst>
            <pc:docMk/>
            <pc:sldMk cId="2992092233" sldId="287"/>
            <ac:spMk id="3" creationId="{B5C07C9B-4BB4-0B13-69EE-0C5EDA16FDF1}"/>
          </ac:spMkLst>
        </pc:spChg>
      </pc:sldChg>
      <pc:sldChg chg="modSp mod">
        <pc:chgData name="Yang, Chi-Heng - (chihengyang)" userId="c9334d61-3a28-4ff5-a16f-d9f54a1323ee" providerId="ADAL" clId="{512296E9-8AA2-41C3-B37D-4D0F8BE9D53F}" dt="2024-11-01T20:57:47.023" v="56" actId="14100"/>
        <pc:sldMkLst>
          <pc:docMk/>
          <pc:sldMk cId="2144789507" sldId="288"/>
        </pc:sldMkLst>
        <pc:spChg chg="mod">
          <ac:chgData name="Yang, Chi-Heng - (chihengyang)" userId="c9334d61-3a28-4ff5-a16f-d9f54a1323ee" providerId="ADAL" clId="{512296E9-8AA2-41C3-B37D-4D0F8BE9D53F}" dt="2024-11-01T20:57:47.023" v="56" actId="14100"/>
          <ac:spMkLst>
            <pc:docMk/>
            <pc:sldMk cId="2144789507" sldId="288"/>
            <ac:spMk id="3" creationId="{5BB25C4F-2D51-D755-7FC3-1E3FA9F21C31}"/>
          </ac:spMkLst>
        </pc:spChg>
      </pc:sldChg>
      <pc:sldChg chg="modSp mod">
        <pc:chgData name="Yang, Chi-Heng - (chihengyang)" userId="c9334d61-3a28-4ff5-a16f-d9f54a1323ee" providerId="ADAL" clId="{512296E9-8AA2-41C3-B37D-4D0F8BE9D53F}" dt="2024-11-01T21:05:47.137" v="134" actId="20577"/>
        <pc:sldMkLst>
          <pc:docMk/>
          <pc:sldMk cId="1250282578" sldId="289"/>
        </pc:sldMkLst>
        <pc:spChg chg="mod">
          <ac:chgData name="Yang, Chi-Heng - (chihengyang)" userId="c9334d61-3a28-4ff5-a16f-d9f54a1323ee" providerId="ADAL" clId="{512296E9-8AA2-41C3-B37D-4D0F8BE9D53F}" dt="2024-11-01T21:05:47.137" v="134" actId="20577"/>
          <ac:spMkLst>
            <pc:docMk/>
            <pc:sldMk cId="1250282578" sldId="289"/>
            <ac:spMk id="3" creationId="{03DA10E0-CA4C-98FE-916E-8989A720321B}"/>
          </ac:spMkLst>
        </pc:spChg>
      </pc:sldChg>
      <pc:sldChg chg="addSp delSp modSp new mod">
        <pc:chgData name="Yang, Chi-Heng - (chihengyang)" userId="c9334d61-3a28-4ff5-a16f-d9f54a1323ee" providerId="ADAL" clId="{512296E9-8AA2-41C3-B37D-4D0F8BE9D53F}" dt="2024-11-01T21:27:10.501" v="324" actId="5793"/>
        <pc:sldMkLst>
          <pc:docMk/>
          <pc:sldMk cId="557014479" sldId="292"/>
        </pc:sldMkLst>
        <pc:spChg chg="mod">
          <ac:chgData name="Yang, Chi-Heng - (chihengyang)" userId="c9334d61-3a28-4ff5-a16f-d9f54a1323ee" providerId="ADAL" clId="{512296E9-8AA2-41C3-B37D-4D0F8BE9D53F}" dt="2024-11-01T21:27:10.501" v="324" actId="5793"/>
          <ac:spMkLst>
            <pc:docMk/>
            <pc:sldMk cId="557014479" sldId="292"/>
            <ac:spMk id="2" creationId="{8E31A0D1-AAA2-D537-F4DE-CD3EB61C6BF5}"/>
          </ac:spMkLst>
        </pc:spChg>
        <pc:spChg chg="mod">
          <ac:chgData name="Yang, Chi-Heng - (chihengyang)" userId="c9334d61-3a28-4ff5-a16f-d9f54a1323ee" providerId="ADAL" clId="{512296E9-8AA2-41C3-B37D-4D0F8BE9D53F}" dt="2024-11-01T21:25:21.486" v="307" actId="20577"/>
          <ac:spMkLst>
            <pc:docMk/>
            <pc:sldMk cId="557014479" sldId="292"/>
            <ac:spMk id="3" creationId="{C24CE703-204B-02D7-5058-1726ADCD7E1D}"/>
          </ac:spMkLst>
        </pc:spChg>
        <pc:picChg chg="add del mod">
          <ac:chgData name="Yang, Chi-Heng - (chihengyang)" userId="c9334d61-3a28-4ff5-a16f-d9f54a1323ee" providerId="ADAL" clId="{512296E9-8AA2-41C3-B37D-4D0F8BE9D53F}" dt="2024-11-01T21:24:39.567" v="288" actId="478"/>
          <ac:picMkLst>
            <pc:docMk/>
            <pc:sldMk cId="557014479" sldId="292"/>
            <ac:picMk id="5" creationId="{40A3D175-5BD5-0BBC-5202-4672C86DF64D}"/>
          </ac:picMkLst>
        </pc:picChg>
        <pc:picChg chg="add mod">
          <ac:chgData name="Yang, Chi-Heng - (chihengyang)" userId="c9334d61-3a28-4ff5-a16f-d9f54a1323ee" providerId="ADAL" clId="{512296E9-8AA2-41C3-B37D-4D0F8BE9D53F}" dt="2024-11-01T21:26:59.176" v="308" actId="1076"/>
          <ac:picMkLst>
            <pc:docMk/>
            <pc:sldMk cId="557014479" sldId="292"/>
            <ac:picMk id="3074" creationId="{ED31949C-BAB0-A48A-AB42-8E44CEF5FF64}"/>
          </ac:picMkLst>
        </pc:picChg>
      </pc:sldChg>
    </pc:docChg>
  </pc:docChgLst>
</pc:chgInfo>
</file>

<file path=ppt/comments/modernComment_101_5BAADCA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4DD71AA-8D1D-422F-9A97-860AE4AD0E0B}" authorId="{3DD5077C-1005-95F1-3E7C-C7867472FC48}" status="resolved" created="2024-10-30T23:03:49.550" complete="100000">
    <pc:sldMkLst xmlns:pc="http://schemas.microsoft.com/office/powerpoint/2013/main/command">
      <pc:docMk/>
      <pc:sldMk cId="1537924260" sldId="257"/>
    </pc:sldMkLst>
    <p188:replyLst>
      <p188:reply id="{D38A03C4-3A2E-4064-96C2-A9003FCCDA0D}" authorId="{3DD5077C-1005-95F1-3E7C-C7867472FC48}" created="2024-10-30T23:04:06.413">
        <p188:txBody>
          <a:bodyPr/>
          <a:lstStyle/>
          <a:p>
            <a:r>
              <a:rPr lang="en-US"/>
              <a:t>E.g., openAI </a:t>
            </a:r>
          </a:p>
        </p188:txBody>
      </p188:reply>
      <p188:reply id="{71CDF7D4-82B0-42C5-8155-904BA0FC9996}" authorId="{3DD5077C-1005-95F1-3E7C-C7867472FC48}" created="2024-10-30T23:07:22.022">
        <p188:txBody>
          <a:bodyPr/>
          <a:lstStyle/>
          <a:p>
            <a:r>
              <a:rPr lang="en-US"/>
              <a:t>Concrete examples, state space, action, space</a:t>
            </a:r>
          </a:p>
        </p188:txBody>
      </p188:reply>
    </p188:replyLst>
    <p188:txBody>
      <a:bodyPr/>
      <a:lstStyle/>
      <a:p>
        <a:r>
          <a:rPr lang="en-US"/>
          <a:t>Include figure</a:t>
        </a:r>
      </a:p>
    </p188:txBody>
  </p188:cm>
</p188:cmLst>
</file>

<file path=ppt/comments/modernComment_105_5A77CA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E5FE6EB-F6AA-4F59-AEE0-EA3409D78757}" authorId="{3DD5077C-1005-95F1-3E7C-C7867472FC48}" status="resolved" created="2024-10-30T23:06:00.809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94862504" sldId="261"/>
      <ac:spMk id="3" creationId="{DEAA83BD-81DD-467D-7BBD-7F15B8C861A5}"/>
    </ac:deMkLst>
    <p188:replyLst>
      <p188:reply id="{25778687-7EFC-416D-9E96-01D07BD2E153}" authorId="{3DD5077C-1005-95F1-3E7C-C7867472FC48}" created="2024-10-30T23:06:47.095">
        <p188:txBody>
          <a:bodyPr/>
          <a:lstStyle/>
          <a:p>
            <a:r>
              <a:rPr lang="en-US"/>
              <a:t>Example of non-markovian feedback. E.g., chatbot generating sequence of text</a:t>
            </a:r>
          </a:p>
        </p188:txBody>
      </p188:reply>
    </p188:replyLst>
    <p188:txBody>
      <a:bodyPr/>
      <a:lstStyle/>
      <a:p>
        <a:r>
          <a:rPr lang="en-US"/>
          <a:t>References, papers</a:t>
        </a:r>
      </a:p>
    </p188:txBody>
  </p188:cm>
</p188:cmLst>
</file>

<file path=ppt/comments/modernComment_107_6E1953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BD8600E-F18C-4A7D-9EDF-E27166F9FD31}" authorId="{3DD5077C-1005-95F1-3E7C-C7867472FC48}" status="resolved" created="2024-10-30T23:15:51.361" complete="100000">
    <pc:sldMkLst xmlns:pc="http://schemas.microsoft.com/office/powerpoint/2013/main/command">
      <pc:docMk/>
      <pc:sldMk cId="115447096" sldId="263"/>
    </pc:sldMkLst>
    <p188:txBody>
      <a:bodyPr/>
      <a:lstStyle/>
      <a:p>
        <a:r>
          <a:rPr lang="en-US"/>
          <a:t>Picture e.g., recommendation dueling bndit</a:t>
        </a:r>
      </a:p>
    </p188:txBody>
  </p188:cm>
</p188:cmLst>
</file>

<file path=ppt/comments/modernComment_10A_26C7CB1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A46FFAB-E18A-4BAB-B741-5BC09C020498}" authorId="{3DD5077C-1005-95F1-3E7C-C7867472FC48}" status="resolved" created="2024-10-30T23:24:14.885" complete="100000">
    <pc:sldMkLst xmlns:pc="http://schemas.microsoft.com/office/powerpoint/2013/main/command">
      <pc:docMk/>
      <pc:sldMk cId="650627860" sldId="266"/>
    </pc:sldMkLst>
    <p188:txBody>
      <a:bodyPr/>
      <a:lstStyle/>
      <a:p>
        <a:r>
          <a:rPr lang="en-US"/>
          <a:t>What are ABCD (e.g., items to purchase)</a:t>
        </a:r>
      </a:p>
    </p188:txBody>
  </p188:cm>
</p188:cmLst>
</file>

<file path=ppt/comments/modernComment_10B_5CD5CC4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C3912A4-E3C1-478C-AA24-6E9C46A2C45B}" authorId="{3DD5077C-1005-95F1-3E7C-C7867472FC48}" status="resolved" created="2024-10-30T23:26:39.556" complete="100000">
    <pc:sldMkLst xmlns:pc="http://schemas.microsoft.com/office/powerpoint/2013/main/command">
      <pc:docMk/>
      <pc:sldMk cId="1557515343" sldId="267"/>
    </pc:sldMkLst>
    <p188:txBody>
      <a:bodyPr/>
      <a:lstStyle/>
      <a:p>
        <a:r>
          <a:rPr lang="en-US"/>
          <a:t>Example (e.g., rock paper scisor)</a:t>
        </a:r>
      </a:p>
    </p188:txBody>
  </p188:cm>
</p188:cmLst>
</file>

<file path=ppt/comments/modernComment_10D_338C6FE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CBC64B8-1466-4E94-9669-632933806934}" authorId="{3DD5077C-1005-95F1-3E7C-C7867472FC48}" status="resolved" created="2024-10-30T23:34:14.32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864841706" sldId="269"/>
      <ac:spMk id="3" creationId="{1B472B90-4F9F-686F-CCD5-38D2025A1910}"/>
      <ac:txMk cp="30" len="29">
        <ac:context len="243" hash="1091366604"/>
      </ac:txMk>
    </ac:txMkLst>
    <p188:pos x="9289774" y="281471"/>
    <p188:txBody>
      <a:bodyPr/>
      <a:lstStyle/>
      <a:p>
        <a:r>
          <a:rPr lang="en-US"/>
          <a:t>Example, e.g., rock paper scissor</a:t>
        </a:r>
      </a:p>
    </p188:txBody>
  </p188:cm>
</p188:cmLst>
</file>

<file path=ppt/comments/modernComment_10E_F1EFAF2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D4A9FFE-6E7B-4FDE-B70A-DDB2FACCC791}" authorId="{3DD5077C-1005-95F1-3E7C-C7867472FC48}" status="resolved" created="2024-10-30T23:37:03.707" complete="100000">
    <pc:sldMkLst xmlns:pc="http://schemas.microsoft.com/office/powerpoint/2013/main/command">
      <pc:docMk/>
      <pc:sldMk cId="4059017000" sldId="270"/>
    </pc:sldMkLst>
    <p188:txBody>
      <a:bodyPr/>
      <a:lstStyle/>
      <a:p>
        <a:r>
          <a:rPr lang="en-US"/>
          <a:t>R, P, S matrix simulate one to two rounds</a:t>
        </a:r>
      </a:p>
    </p188:txBody>
  </p188:cm>
  <p188:cm id="{A47A13E7-5582-4731-ABDA-864F9E69CA42}" authorId="{3DD5077C-1005-95F1-3E7C-C7867472FC48}" status="resolved" created="2024-10-30T23:58:07.169" complete="100000">
    <pc:sldMkLst xmlns:pc="http://schemas.microsoft.com/office/powerpoint/2013/main/command">
      <pc:docMk/>
      <pc:sldMk cId="4059017000" sldId="270"/>
    </pc:sldMkLst>
    <p188:txBody>
      <a:bodyPr/>
      <a:lstStyle/>
      <a:p>
        <a:r>
          <a:rPr lang="en-US"/>
          <a:t>Include theoretical gaurantee</a:t>
        </a:r>
      </a:p>
    </p188:txBody>
  </p188:cm>
</p188:cmLst>
</file>

<file path=ppt/comments/modernComment_114_52B0CCB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A91157E-DAC9-4A58-B280-FE50463F5110}" authorId="{3DD5077C-1005-95F1-3E7C-C7867472FC48}" status="resolved" created="2024-10-30T23:48:26.977" complete="100000">
    <pc:sldMkLst xmlns:pc="http://schemas.microsoft.com/office/powerpoint/2013/main/command">
      <pc:docMk/>
      <pc:sldMk cId="1387318462" sldId="276"/>
    </pc:sldMkLst>
    <p188:txBody>
      <a:bodyPr/>
      <a:lstStyle/>
      <a:p>
        <a:r>
          <a:rPr lang="en-US"/>
          <a:t>Reduce the number of items in figures</a:t>
        </a:r>
      </a:p>
    </p188:txBody>
  </p188:cm>
  <p188:cm id="{2315303C-572E-4A23-B544-9CEB957503BC}" authorId="{3DD5077C-1005-95F1-3E7C-C7867472FC48}" status="resolved" created="2024-10-30T23:49:12.263" complete="100000">
    <pc:sldMkLst xmlns:pc="http://schemas.microsoft.com/office/powerpoint/2013/main/command">
      <pc:docMk/>
      <pc:sldMk cId="1387318462" sldId="276"/>
    </pc:sldMkLst>
    <p188:txBody>
      <a:bodyPr/>
      <a:lstStyle/>
      <a:p>
        <a:r>
          <a:rPr lang="en-US"/>
          <a:t>Focus on picture, explain what those dots mean, what those corner of triangles mean</a:t>
        </a:r>
      </a:p>
    </p188:txBody>
  </p188:cm>
</p188:cmLst>
</file>

<file path=ppt/comments/modernComment_116_AA3E925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47EC3C6-8D0F-482A-9B1F-7CC34B4500E7}" authorId="{3DD5077C-1005-95F1-3E7C-C7867472FC48}" status="resolved" created="2024-10-30T23:51:57.126" complete="100000">
    <pc:sldMkLst xmlns:pc="http://schemas.microsoft.com/office/powerpoint/2013/main/command">
      <pc:docMk/>
      <pc:sldMk cId="2856227416" sldId="278"/>
    </pc:sldMkLst>
    <p188:txBody>
      <a:bodyPr/>
      <a:lstStyle/>
      <a:p>
        <a:r>
          <a:rPr lang="en-US"/>
          <a:t>Include picture or video for the ennvironment (e.g., cheetah)</a:t>
        </a:r>
      </a:p>
    </p188:txBody>
  </p188:cm>
</p188:cmLst>
</file>

<file path=ppt/comments/modernComment_121_4A85CC5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A25F621-ED3D-4701-912F-7EDD6AAA8EB3}" authorId="{3DD5077C-1005-95F1-3E7C-C7867472FC48}" status="resolved" created="2024-10-30T23:37:03.707" complete="100000">
    <pc:sldMkLst xmlns:pc="http://schemas.microsoft.com/office/powerpoint/2013/main/command">
      <pc:docMk/>
      <pc:sldMk cId="4059017000" sldId="270"/>
    </pc:sldMkLst>
    <p188:txBody>
      <a:bodyPr/>
      <a:lstStyle/>
      <a:p>
        <a:r>
          <a:rPr lang="en-US"/>
          <a:t>R, P, S matrix simulate one to two rounds</a:t>
        </a:r>
      </a:p>
    </p188:txBody>
  </p188:cm>
  <p188:cm id="{9EF7D599-A2D0-4EC8-92E9-8B6B122BE857}" authorId="{3DD5077C-1005-95F1-3E7C-C7867472FC48}" status="resolved" created="2024-10-30T23:58:07.169" complete="100000">
    <pc:sldMkLst xmlns:pc="http://schemas.microsoft.com/office/powerpoint/2013/main/command">
      <pc:docMk/>
      <pc:sldMk cId="4059017000" sldId="270"/>
    </pc:sldMkLst>
    <p188:txBody>
      <a:bodyPr/>
      <a:lstStyle/>
      <a:p>
        <a:r>
          <a:rPr lang="en-US"/>
          <a:t>Include theoretical gaurantee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754C6-70CC-456E-AD69-60F8F63670C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AD370-C789-4357-99F9-AF19A0BC3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8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  <a:p>
            <a:r>
              <a:rPr lang="en-US" b="1"/>
              <a:t>Process</a:t>
            </a:r>
            <a:r>
              <a:rPr lang="en-US"/>
              <a:t>: </a:t>
            </a:r>
          </a:p>
          <a:p>
            <a:pPr lvl="1"/>
            <a:r>
              <a:rPr lang="en-US"/>
              <a:t>Human raters provide comparative preferences (e.g., preferring one trajectory or outcome over another).</a:t>
            </a:r>
          </a:p>
          <a:p>
            <a:pPr lvl="1"/>
            <a:r>
              <a:rPr lang="en-US"/>
              <a:t>These preferences are aggregated to train a reward model representing human goals.</a:t>
            </a:r>
          </a:p>
          <a:p>
            <a:pPr lvl="1"/>
            <a:r>
              <a:rPr lang="en-US"/>
              <a:t>The reward model is then used to train the RL policy.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AD370-C789-4357-99F9-AF19A0BC34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64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AD370-C789-4357-99F9-AF19A0BC34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30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Online: SPO no need for going through a reward model</a:t>
            </a:r>
          </a:p>
          <a:p>
            <a:r>
              <a:rPr lang="en-US"/>
              <a:t>Offline: preference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AD370-C789-4357-99F9-AF19A0BC34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56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AD370-C789-4357-99F9-AF19A0BC34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96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the case where there actually does exist an underlying reward function that explains the observed preferences, the MW coincides with the optimal policy for that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AD370-C789-4357-99F9-AF19A0BC34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73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reason this approach works is that a no-regret algorithm ensures that, on average, we don’t perform significantly worse than the best single strategy (in hindsight) over a large number of rounds. By averaging the strategies, we “smooth out” any suboptimal choices made along the way, resulting in a strategy that is robust and close to minimax optimal.</a:t>
            </a:r>
          </a:p>
          <a:p>
            <a:endParaRPr lang="en-US"/>
          </a:p>
          <a:p>
            <a:r>
              <a:rPr lang="en-US"/>
              <a:t>but with a small margin of error defined by 2 Reg(T)T\frac{2 \, \text{Reg}(T)}{T}T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AD370-C789-4357-99F9-AF19A0BC34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75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tasks imply that the agent has learned to run faster or more effectively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AD370-C789-4357-99F9-AF19A0BC34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07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whether learning an iterative preference model helps close this gap</a:t>
            </a:r>
          </a:p>
          <a:p>
            <a:r>
              <a:rPr lang="en-US"/>
              <a:t>We do not explore the contextual setting in our experiments and leave a thorough study of approximations of the above update that scale to modern-day generative modeling applications to future work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AD370-C789-4357-99F9-AF19A0BC34F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2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22ED-6C32-4F7D-B58B-28FC7E53C36E}" type="datetime1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4509-233B-4677-8790-943200C1683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63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B858-28E7-4B72-B75F-5150E1DCE5F0}" type="datetime1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4509-233B-4677-8790-943200C1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9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1E0D1-D8FA-4C72-9CCE-7512808D65CA}" type="datetime1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4509-233B-4677-8790-943200C1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9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9693-4757-48CF-8F5D-9FDB917B0071}" type="datetime1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4509-233B-4677-8790-943200C1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1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518C-7EA8-48EC-AD24-6D1283330717}" type="datetime1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4509-233B-4677-8790-943200C1683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55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A7EB-60AB-4153-8FA9-71228A906973}" type="datetime1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4509-233B-4677-8790-943200C1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2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8F1DC-B068-4AD0-9F7B-53E6E09D863F}" type="datetime1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4509-233B-4677-8790-943200C1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8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0F09-4B66-428D-AF1B-62828AA9438D}" type="datetime1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4509-233B-4677-8790-943200C1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4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76E0-1E41-4312-B04E-64E7A8CAC723}" type="datetime1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4509-233B-4677-8790-943200C1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09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62E8CCE-2F7F-40C6-89F2-22FB27359A09}" type="datetime1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1B4509-233B-4677-8790-943200C1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0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DA38-6E29-444C-BAA3-744B93BDDC67}" type="datetime1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4509-233B-4677-8790-943200C1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6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F163897-40BB-4C90-8C7E-F7F038676F5C}" type="datetime1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F1B4509-233B-4677-8790-943200C1683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23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microsoft.com/office/2018/10/relationships/comments" Target="../comments/modernComment_10A_26C7CB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18/10/relationships/comments" Target="../comments/modernComment_10B_5CD5CC4F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5" Type="http://schemas.openxmlformats.org/officeDocument/2006/relationships/image" Target="../media/image11.png"/><Relationship Id="rId10" Type="http://schemas.openxmlformats.org/officeDocument/2006/relationships/image" Target="../media/image19.jpeg"/><Relationship Id="rId4" Type="http://schemas.openxmlformats.org/officeDocument/2006/relationships/image" Target="../media/image18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microsoft.com/office/2018/10/relationships/comments" Target="../comments/modernComment_10D_338C6FEA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microsoft.com/office/2018/10/relationships/comments" Target="../comments/modernComment_10E_F1EFAF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1_4A85CC5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microsoft.com/office/2018/10/relationships/comments" Target="../comments/modernComment_114_52B0CCBE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6_AA3E925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1_5BAADCA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microsoft.com/office/2018/10/relationships/comments" Target="../comments/modernComment_105_5A77CA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8/10/relationships/comments" Target="../comments/modernComment_107_6E1953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5A662-3564-F9EB-B7FC-0CE1A7562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1037" y="1175961"/>
            <a:ext cx="9469925" cy="2387600"/>
          </a:xfrm>
        </p:spPr>
        <p:txBody>
          <a:bodyPr>
            <a:noAutofit/>
          </a:bodyPr>
          <a:lstStyle/>
          <a:p>
            <a:r>
              <a:rPr lang="en-US" sz="6600" dirty="0"/>
              <a:t>A </a:t>
            </a:r>
            <a:r>
              <a:rPr lang="en-US" sz="6600" dirty="0" err="1"/>
              <a:t>Minimaximalist</a:t>
            </a:r>
            <a:r>
              <a:rPr lang="en-US" sz="6600" dirty="0"/>
              <a:t> Approach to </a:t>
            </a:r>
            <a:r>
              <a:rPr lang="en-US" sz="6600"/>
              <a:t>Reinforcement Learning </a:t>
            </a:r>
            <a:r>
              <a:rPr lang="en-US" sz="6600" dirty="0"/>
              <a:t>from Human Feedback</a:t>
            </a:r>
            <a:endParaRPr lang="en-US" sz="6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B3598C-7B16-46D9-4533-7874AA0FF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1037" y="3726755"/>
            <a:ext cx="9144000" cy="208000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Gokul Swamy, Christoph Dann, Rahul </a:t>
            </a:r>
            <a:r>
              <a:rPr lang="en-US" dirty="0" err="1"/>
              <a:t>Kidambi</a:t>
            </a:r>
            <a:r>
              <a:rPr lang="en-US" dirty="0"/>
              <a:t>, </a:t>
            </a:r>
            <a:r>
              <a:rPr lang="en-US" dirty="0" err="1"/>
              <a:t>Zhiwei</a:t>
            </a:r>
            <a:r>
              <a:rPr lang="en-US" dirty="0"/>
              <a:t> Steven Wu, </a:t>
            </a:r>
            <a:r>
              <a:rPr lang="en-US" dirty="0" err="1"/>
              <a:t>Alekh</a:t>
            </a:r>
            <a:r>
              <a:rPr lang="en-US" dirty="0"/>
              <a:t> Agarwal</a:t>
            </a:r>
          </a:p>
          <a:p>
            <a:endParaRPr lang="en-US"/>
          </a:p>
          <a:p>
            <a:r>
              <a:rPr lang="en-US"/>
              <a:t>Presented by Chi-Heng Yang</a:t>
            </a:r>
          </a:p>
          <a:p>
            <a:r>
              <a:rPr lang="en-US"/>
              <a:t>November 1,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1B4D9-CA1B-C94D-8D90-BBFDDA904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4509-233B-4677-8790-943200C168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16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D681F-2CED-9852-A7B9-82DD60AAB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Method – Social Choice Theory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B4772-31CE-62C2-70D1-AAF7B2F85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933" y="1825624"/>
            <a:ext cx="5840727" cy="4339785"/>
          </a:xfrm>
        </p:spPr>
        <p:txBody>
          <a:bodyPr>
            <a:norm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/>
              <a:t>Who is the winner in a, b, c, and, d?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Intuition</a:t>
            </a:r>
            <a:r>
              <a:rPr lang="en-US" sz="2000" dirty="0"/>
              <a:t>: Pick </a:t>
            </a:r>
            <a:r>
              <a:rPr lang="en-US" sz="2000"/>
              <a:t>the one </a:t>
            </a:r>
            <a:r>
              <a:rPr lang="en-US" sz="2000" dirty="0"/>
              <a:t>that beats </a:t>
            </a:r>
            <a:r>
              <a:rPr lang="en-US" sz="2000"/>
              <a:t>the most.</a:t>
            </a:r>
            <a:endParaRPr lang="en-US" sz="2000" dirty="0"/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ptos (body)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Aptos (body)"/>
              </a:rPr>
              <a:t>Copeland </a:t>
            </a:r>
            <a:r>
              <a:rPr lang="en-US" sz="2400" dirty="0">
                <a:latin typeface="Aptos (body)"/>
              </a:rPr>
              <a:t>Winner technique (CW):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400" dirty="0">
              <a:latin typeface="Aptos (body)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ptos (body)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ptos (body)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>
                <a:latin typeface="Aptos (body)"/>
              </a:rPr>
              <a:t>where</a:t>
            </a:r>
            <a:endParaRPr lang="en-US" sz="2200" dirty="0">
              <a:latin typeface="Aptos (body)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ptos (body)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ptos (body)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Aptos (body)"/>
              </a:rPr>
              <a:t>Winners </a:t>
            </a:r>
            <a:r>
              <a:rPr lang="en-US" sz="2400" dirty="0">
                <a:latin typeface="Aptos (body)"/>
              </a:rPr>
              <a:t>are often not unique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ptos (body)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Aptos (body)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221A9-1697-8F6C-7E2C-88B065E32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4509-233B-4677-8790-943200C16839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858624-48FE-F45D-E501-6A12790B4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279" y="1786680"/>
            <a:ext cx="2736787" cy="2576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091C91-6152-779A-8A29-394A79C2F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781" y="3641372"/>
            <a:ext cx="3669792" cy="9144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3B4A143-DABB-4CF8-A802-2E9702965F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149464"/>
              </p:ext>
            </p:extLst>
          </p:nvPr>
        </p:nvGraphicFramePr>
        <p:xfrm>
          <a:off x="8081005" y="4412159"/>
          <a:ext cx="283875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250">
                  <a:extLst>
                    <a:ext uri="{9D8B030D-6E8A-4147-A177-3AD203B41FA5}">
                      <a16:colId xmlns:a16="http://schemas.microsoft.com/office/drawing/2014/main" val="2448996212"/>
                    </a:ext>
                  </a:extLst>
                </a:gridCol>
                <a:gridCol w="946250">
                  <a:extLst>
                    <a:ext uri="{9D8B030D-6E8A-4147-A177-3AD203B41FA5}">
                      <a16:colId xmlns:a16="http://schemas.microsoft.com/office/drawing/2014/main" val="3938963695"/>
                    </a:ext>
                  </a:extLst>
                </a:gridCol>
                <a:gridCol w="946250">
                  <a:extLst>
                    <a:ext uri="{9D8B030D-6E8A-4147-A177-3AD203B41FA5}">
                      <a16:colId xmlns:a16="http://schemas.microsoft.com/office/drawing/2014/main" val="42667643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Item</a:t>
                      </a:r>
                    </a:p>
                  </a:txBody>
                  <a:tcP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Beat</a:t>
                      </a:r>
                    </a:p>
                  </a:txBody>
                  <a:tcP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# beats</a:t>
                      </a:r>
                    </a:p>
                  </a:txBody>
                  <a:tcP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519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b, c</a:t>
                      </a:r>
                    </a:p>
                  </a:txBody>
                  <a:tcP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171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</a:t>
                      </a:r>
                    </a:p>
                  </a:txBody>
                  <a:tcP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39284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</a:t>
                      </a:r>
                    </a:p>
                  </a:txBody>
                  <a:tcP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d</a:t>
                      </a:r>
                    </a:p>
                  </a:txBody>
                  <a:tcP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3619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 </a:t>
                      </a: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a, b</a:t>
                      </a:r>
                    </a:p>
                  </a:txBody>
                  <a:tcP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42544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E2BC969-D74B-F226-4C45-23E26DFC2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5005" y="2210306"/>
            <a:ext cx="600159" cy="5906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B08811-83F7-F996-CC3C-2575687317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4393" y="3227895"/>
            <a:ext cx="578525" cy="5048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92821A-B5D7-3C96-AA16-AA88ED289F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6937" y="3759813"/>
            <a:ext cx="653436" cy="4561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4ED79A-8506-1634-52B6-A88279553B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5004" y="2737784"/>
            <a:ext cx="495369" cy="5048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DB2B04-0995-4BF3-8282-214BDB4569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4462" y="4572916"/>
            <a:ext cx="3292580" cy="43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2786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30F63-DC75-C724-CB15-798DA23C8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2137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Proposed Method – Social Choice Theory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38328D-6AD6-A86A-6FEA-54936F83CA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3014" y="1825625"/>
                <a:ext cx="6621379" cy="4520854"/>
              </a:xfrm>
            </p:spPr>
            <p:txBody>
              <a:bodyPr>
                <a:normAutofit/>
              </a:bodyPr>
              <a:lstStyle/>
              <a:p>
                <a:r>
                  <a:rPr lang="en-US" sz="2400"/>
                  <a:t>No </a:t>
                </a:r>
                <a:r>
                  <a:rPr lang="en-US" sz="2400" dirty="0"/>
                  <a:t>model can satisfy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pt-BR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&gt; </m:t>
                      </m:r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pt-BR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pt-BR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&gt; </m:t>
                      </m:r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pt-BR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) &gt; </m:t>
                      </m:r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endParaRPr lang="en-US" sz="2400"/>
              </a:p>
              <a:p>
                <a:r>
                  <a:rPr lang="en-US" sz="2400"/>
                  <a:t>Solution: randomly choose between the two</a:t>
                </a:r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/>
                  <a:t>Equivalent to computing the nash equilibrium of the two-player zero-sum game (2p0s) with payoffs given by the preference function</a:t>
                </a:r>
              </a:p>
              <a:p>
                <a:pPr lvl="1"/>
                <a:r>
                  <a:rPr lang="en-US" sz="2000"/>
                  <a:t>One player’s gain is exactly the other player’s loss</a:t>
                </a:r>
                <a:endParaRPr lang="en-US" sz="20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lvl="1"/>
                <a:endParaRPr lang="en-US" sz="20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38328D-6AD6-A86A-6FEA-54936F83CA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3014" y="1825625"/>
                <a:ext cx="6621379" cy="4520854"/>
              </a:xfrm>
              <a:blipFill>
                <a:blip r:embed="rId4"/>
                <a:stretch>
                  <a:fillRect l="-1380" t="-1887" r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61161-EEAA-ED5F-8E72-991C1C5E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4509-233B-4677-8790-943200C16839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D2894D-F91C-4120-4117-E671DD76E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6074" y="608508"/>
            <a:ext cx="2838750" cy="26725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3E49C0-E7E5-EEB3-56AF-D4694C6545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3968" y="1101721"/>
            <a:ext cx="600159" cy="5906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EB9924-3D51-11AC-F3B1-3838B11269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2895" y="2161905"/>
            <a:ext cx="578525" cy="5048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DBC6C6-FEDD-D5BA-38F7-D5D8D34D9F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7984" y="2680180"/>
            <a:ext cx="653436" cy="4561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1C471D-5287-7665-2D83-EE0CD18F8E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9727" y="1627308"/>
            <a:ext cx="495369" cy="504895"/>
          </a:xfrm>
          <a:prstGeom prst="rect">
            <a:avLst/>
          </a:prstGeom>
        </p:spPr>
      </p:pic>
      <p:pic>
        <p:nvPicPr>
          <p:cNvPr id="2050" name="Picture 2" descr="Consider a game of rock-paper-scissors. There are two players, player 1 and player  2, and the winner receives $1 from the loser (if they draw, nothing  happens). They play this game simultaneously.">
            <a:extLst>
              <a:ext uri="{FF2B5EF4-FFF2-40B4-BE49-F238E27FC236}">
                <a16:creationId xmlns:a16="http://schemas.microsoft.com/office/drawing/2014/main" id="{B87D2292-0C6F-67E6-F74E-D16DE08E8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132" y="3397085"/>
            <a:ext cx="3005692" cy="239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2A309D-2A82-BA54-851A-8900DEFFA6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66582" y="5641795"/>
            <a:ext cx="2031236" cy="5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1534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EE1D6-AA44-DE36-7E1C-1D7DF8FC1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53DFE-22A5-2A7F-6430-3511194EE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Method – Social Choice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25C4F-2D51-D755-7FC3-1E3FA9F21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040" y="1825625"/>
            <a:ext cx="9860012" cy="4520854"/>
          </a:xfrm>
        </p:spPr>
        <p:txBody>
          <a:bodyPr>
            <a:normAutofit/>
          </a:bodyPr>
          <a:lstStyle/>
          <a:p>
            <a:r>
              <a:rPr lang="en-US" sz="2800"/>
              <a:t>Minimax winner: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Properties:</a:t>
            </a:r>
          </a:p>
          <a:p>
            <a:pPr lvl="1"/>
            <a:r>
              <a:rPr lang="en-US" sz="2400"/>
              <a:t>Reward model-free</a:t>
            </a:r>
          </a:p>
          <a:p>
            <a:pPr lvl="1"/>
            <a:r>
              <a:rPr lang="en-US" sz="2400"/>
              <a:t>MW is a strict generalization of the CW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lvl="1"/>
            <a:endParaRPr lang="en-US" sz="2400" dirty="0"/>
          </a:p>
          <a:p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8721F-3136-DA88-05C7-3E9244C60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4509-233B-4677-8790-943200C16839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FAE8E5-798A-130C-35F9-769EFF744C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3807"/>
          <a:stretch/>
        </p:blipFill>
        <p:spPr>
          <a:xfrm>
            <a:off x="2553715" y="2612715"/>
            <a:ext cx="5920946" cy="5881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953E3F-0713-81BC-BF68-407C204AE4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695" t="53807"/>
          <a:stretch/>
        </p:blipFill>
        <p:spPr>
          <a:xfrm>
            <a:off x="4148939" y="3558602"/>
            <a:ext cx="4325722" cy="5782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E156D3A-856F-36E0-1C13-B93B681428AA}"/>
              </a:ext>
            </a:extLst>
          </p:cNvPr>
          <p:cNvSpPr/>
          <p:nvPr/>
        </p:nvSpPr>
        <p:spPr>
          <a:xfrm>
            <a:off x="5049517" y="2622587"/>
            <a:ext cx="3296652" cy="57825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3EA6D6-25A7-CC19-70EF-1D9A0A9DBE2D}"/>
              </a:ext>
            </a:extLst>
          </p:cNvPr>
          <p:cNvSpPr/>
          <p:nvPr/>
        </p:nvSpPr>
        <p:spPr>
          <a:xfrm>
            <a:off x="5039043" y="3553666"/>
            <a:ext cx="3296652" cy="57825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D5FCF8C-EE40-9B69-CA3B-7FD34DE55DFE}"/>
                  </a:ext>
                </a:extLst>
              </p:cNvPr>
              <p:cNvSpPr txBox="1"/>
              <p:nvPr/>
            </p:nvSpPr>
            <p:spPr>
              <a:xfrm>
                <a:off x="5252415" y="2274700"/>
                <a:ext cx="28908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7030A0"/>
                    </a:solidFill>
                  </a:rPr>
                  <a:t>Worst case for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>
                    <a:solidFill>
                      <a:srgbClr val="7030A0"/>
                    </a:solidFill>
                  </a:rPr>
                  <a:t>(player 1)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D5FCF8C-EE40-9B69-CA3B-7FD34DE55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415" y="2274700"/>
                <a:ext cx="2890856" cy="369332"/>
              </a:xfrm>
              <a:prstGeom prst="rect">
                <a:avLst/>
              </a:prstGeom>
              <a:blipFill>
                <a:blip r:embed="rId4"/>
                <a:stretch>
                  <a:fillRect l="-189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FE4E2B-A57B-6B7E-4EFE-BB76A9040F11}"/>
                  </a:ext>
                </a:extLst>
              </p:cNvPr>
              <p:cNvSpPr txBox="1"/>
              <p:nvPr/>
            </p:nvSpPr>
            <p:spPr>
              <a:xfrm>
                <a:off x="5203321" y="3210715"/>
                <a:ext cx="28828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7030A0"/>
                    </a:solidFill>
                  </a:rPr>
                  <a:t>Worst case for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b="1">
                    <a:solidFill>
                      <a:srgbClr val="7030A0"/>
                    </a:solidFill>
                  </a:rPr>
                  <a:t> (player 2)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FE4E2B-A57B-6B7E-4EFE-BB76A9040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321" y="3210715"/>
                <a:ext cx="2882840" cy="369332"/>
              </a:xfrm>
              <a:prstGeom prst="rect">
                <a:avLst/>
              </a:prstGeom>
              <a:blipFill>
                <a:blip r:embed="rId5"/>
                <a:stretch>
                  <a:fillRect l="-190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4789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0D376-DCB4-3FFD-B333-121EA46AE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Method – One Player is All You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72B90-4F9F-686F-CCD5-38D2025A1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560" y="1825625"/>
            <a:ext cx="6678685" cy="435133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Traditional approach of 2p0s: </a:t>
            </a:r>
            <a:r>
              <a:rPr lang="en-US" sz="2800"/>
              <a:t>run two no-regret </a:t>
            </a:r>
            <a:r>
              <a:rPr lang="en-US" sz="2800" dirty="0"/>
              <a:t>algorithms (adversarial training)</a:t>
            </a:r>
          </a:p>
          <a:p>
            <a:endParaRPr lang="en-US" sz="2800" dirty="0"/>
          </a:p>
          <a:p>
            <a:r>
              <a:rPr lang="en-US" sz="2800" dirty="0"/>
              <a:t>Challenges: </a:t>
            </a:r>
          </a:p>
          <a:p>
            <a:pPr lvl="1"/>
            <a:r>
              <a:rPr lang="en-US" sz="2400" dirty="0"/>
              <a:t>large memory consumption</a:t>
            </a:r>
          </a:p>
          <a:p>
            <a:pPr lvl="1"/>
            <a:r>
              <a:rPr lang="en-US" sz="2400" dirty="0"/>
              <a:t>unstable behavior</a:t>
            </a:r>
          </a:p>
          <a:p>
            <a:endParaRPr lang="en-US" sz="2800" dirty="0"/>
          </a:p>
          <a:p>
            <a:r>
              <a:rPr lang="en-US" sz="2800" dirty="0"/>
              <a:t>This paper argues that they only need a single player due to the anti-symmetry of preference function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620A5-53E9-164E-E2A9-0847D884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4509-233B-4677-8790-943200C16839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2" descr="Consider a game of rock-paper-scissors. There are two players, player 1 and player  2, and the winner receives $1 from the loser (if they draw, nothing  happens). They play this game simultaneously.">
            <a:extLst>
              <a:ext uri="{FF2B5EF4-FFF2-40B4-BE49-F238E27FC236}">
                <a16:creationId xmlns:a16="http://schemas.microsoft.com/office/drawing/2014/main" id="{664297DA-1A27-A9EB-A7E8-6E112E38E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386" y="1364269"/>
            <a:ext cx="3249805" cy="258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516364-CE0E-A91F-0421-54A83FA95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8663" y="3742567"/>
            <a:ext cx="2196208" cy="5715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83AF77-FE6A-DF9D-0555-A9A4CAAF74D1}"/>
              </a:ext>
            </a:extLst>
          </p:cNvPr>
          <p:cNvSpPr/>
          <p:nvPr/>
        </p:nvSpPr>
        <p:spPr>
          <a:xfrm>
            <a:off x="9142414" y="1783736"/>
            <a:ext cx="437322" cy="34787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6C0668-AE17-3524-2980-16D9FEA7EE56}"/>
              </a:ext>
            </a:extLst>
          </p:cNvPr>
          <p:cNvSpPr/>
          <p:nvPr/>
        </p:nvSpPr>
        <p:spPr>
          <a:xfrm>
            <a:off x="8709990" y="3249990"/>
            <a:ext cx="301803" cy="34787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EF7FDC-1772-17C6-7C21-0093106E7A1F}"/>
              </a:ext>
            </a:extLst>
          </p:cNvPr>
          <p:cNvSpPr/>
          <p:nvPr/>
        </p:nvSpPr>
        <p:spPr>
          <a:xfrm>
            <a:off x="9129163" y="1760629"/>
            <a:ext cx="437322" cy="34787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670790-B1B3-4DF5-2F9F-6816885751FF}"/>
              </a:ext>
            </a:extLst>
          </p:cNvPr>
          <p:cNvSpPr/>
          <p:nvPr/>
        </p:nvSpPr>
        <p:spPr>
          <a:xfrm>
            <a:off x="8676860" y="2718659"/>
            <a:ext cx="301803" cy="34787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C8FE99-D759-F15F-6950-DD8D81727B60}"/>
              </a:ext>
            </a:extLst>
          </p:cNvPr>
          <p:cNvSpPr txBox="1"/>
          <p:nvPr/>
        </p:nvSpPr>
        <p:spPr>
          <a:xfrm>
            <a:off x="8372262" y="4314121"/>
            <a:ext cx="32729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5"/>
                </a:solidFill>
              </a:rPr>
              <a:t>Round 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5"/>
                </a:solidFill>
              </a:rPr>
              <a:t>Player 1: [0.333, 0.333, 0.333]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5"/>
                </a:solidFill>
              </a:rPr>
              <a:t>Player 2: [0.333, 0.333, 0.333]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accent5"/>
              </a:solidFill>
            </a:endParaRPr>
          </a:p>
          <a:p>
            <a:r>
              <a:rPr lang="en-US">
                <a:solidFill>
                  <a:schemeClr val="accent6"/>
                </a:solidFill>
              </a:rPr>
              <a:t>Round 2: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94A088"/>
                </a:solidFill>
              </a:rPr>
              <a:t>Player 1: [0.320, 0.340, 0.340]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94A088"/>
                </a:solidFill>
              </a:rPr>
              <a:t>Player 2: [0.350, 0.325, 0.325]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4170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FF0D7-A7FD-4CA1-A9B0-A282369B9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Method – One Player is All You Need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102D04-7EE6-1F91-B8E2-8AF45728B6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25625"/>
                <a:ext cx="10256520" cy="1841914"/>
              </a:xfrm>
            </p:spPr>
            <p:txBody>
              <a:bodyPr>
                <a:normAutofit fontScale="92500" lnSpcReduction="2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There always exists a symmetric MW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∃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̂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∈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𝑀𝑊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2000" i="1" dirty="0" err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1" dirty="0" err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i="1" dirty="0" err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 dirty="0" err="1" smtClean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̂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endParaRPr lang="en-US" sz="240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/>
                  <a:t>We </a:t>
                </a:r>
                <a:r>
                  <a:rPr lang="en-US" sz="2400" dirty="0"/>
                  <a:t>can compute a symmetric MW by running a </a:t>
                </a:r>
                <a:r>
                  <a:rPr lang="en-US" sz="2400" b="1" dirty="0"/>
                  <a:t>single</a:t>
                </a:r>
                <a:r>
                  <a:rPr lang="en-US" sz="2400" dirty="0"/>
                  <a:t> no-regret algorithm against its own iterates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102D04-7EE6-1F91-B8E2-8AF45728B6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25625"/>
                <a:ext cx="10256520" cy="1841914"/>
              </a:xfrm>
              <a:blipFill>
                <a:blip r:embed="rId3"/>
                <a:stretch>
                  <a:fillRect l="-1664" t="-7261" r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51DA4-2D45-0743-A406-8F7B59B07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4509-233B-4677-8790-943200C16839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59EFF4-31BE-C00D-4ABC-8D9F73B80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260" y="3567957"/>
            <a:ext cx="5084910" cy="27318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71DB69-5A9E-768B-426D-238DBEE145A4}"/>
                  </a:ext>
                </a:extLst>
              </p:cNvPr>
              <p:cNvSpPr txBox="1"/>
              <p:nvPr/>
            </p:nvSpPr>
            <p:spPr>
              <a:xfrm>
                <a:off x="7828285" y="5632810"/>
                <a:ext cx="2907976" cy="6669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Example: Gradient Descent</a:t>
                </a:r>
              </a:p>
              <a:p>
                <a:pPr algn="ctr"/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71DB69-5A9E-768B-426D-238DBEE14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285" y="5632810"/>
                <a:ext cx="2907976" cy="666977"/>
              </a:xfrm>
              <a:prstGeom prst="rect">
                <a:avLst/>
              </a:prstGeom>
              <a:blipFill>
                <a:blip r:embed="rId5"/>
                <a:stretch>
                  <a:fillRect l="-1677" t="-4587" b="-8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Gradient Descent From Scratch- Batch Gradient Descent, Stochastic Gradient  Descent, and Mini-Batch Gradient Descent. | by Jaleel Adejumo | Medium">
            <a:extLst>
              <a:ext uri="{FF2B5EF4-FFF2-40B4-BE49-F238E27FC236}">
                <a16:creationId xmlns:a16="http://schemas.microsoft.com/office/drawing/2014/main" id="{ACA668FF-349F-0664-F2BA-D8BF26AD5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908" y="3650916"/>
            <a:ext cx="3690730" cy="192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01700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C1FE9-1174-318B-846E-D75FAF84D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6EA4-BE31-5787-C40C-11F77F4A0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Method – One Player is All You Need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DA10E0-CA4C-98FE-916E-8989A72032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25625"/>
                <a:ext cx="9724913" cy="4351338"/>
              </a:xfrm>
            </p:spPr>
            <p:txBody>
              <a:bodyPr>
                <a:noAutofit/>
              </a:bodyPr>
              <a:lstStyle/>
              <a:p>
                <a:r>
                  <a:rPr lang="en-US" sz="2400"/>
                  <a:t>Consider </a:t>
                </a:r>
                <a:r>
                  <a:rPr lang="en-US" sz="2400" dirty="0"/>
                  <a:t>a single copy of an </a:t>
                </a:r>
                <a:r>
                  <a:rPr lang="en-US" sz="2400"/>
                  <a:t>algorithm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400"/>
                  <a:t>, </a:t>
                </a:r>
              </a:p>
              <a:p>
                <a:pPr lvl="1"/>
                <a:r>
                  <a:rPr lang="en-US" sz="2000"/>
                  <a:t>Initialize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∈∆(</m:t>
                    </m:r>
                    <m:r>
                      <m:rPr>
                        <m:sty m:val="p"/>
                      </m:rPr>
                      <a:rPr lang="el-GR" sz="2000" i="0" dirty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/>
                  <a:t>and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𝑆𝑃𝑂</m:t>
                        </m:r>
                      </m:sup>
                    </m:sSub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Then,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+ . . . +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)/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𝑅𝑒𝑔</m:t>
                        </m:r>
                        <m:d>
                          <m:d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-approximate </a:t>
                </a:r>
                <a:r>
                  <a:rPr lang="en-US" sz="2000"/>
                  <a:t>Minimax Winner</a:t>
                </a:r>
                <a:endParaRPr lang="en-US" sz="2400"/>
              </a:p>
              <a:p>
                <a:r>
                  <a:rPr lang="en-US" sz="2400"/>
                  <a:t>Intuition: </a:t>
                </a:r>
                <a:endParaRPr lang="en-US" sz="24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/>
                  <a:t>Consider a pair of strategies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0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/>
                  <a:t>Average strategies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+ . . . +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)/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/>
                  <a:t>converge to a Nash equilibrium (Minimax Winner) at the rate of the underlying no-regret algorithm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/>
                  <a:t>If, at some time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00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sz="20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sz="2000"/>
                  <a:t> have the same strategy and perform updates based on the same loss function,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400"/>
                  <a:t>If we run our single no regret algorithm for long enough, we can get arbitrarily close to an exact MW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DA10E0-CA4C-98FE-916E-8989A72032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25625"/>
                <a:ext cx="9724913" cy="4351338"/>
              </a:xfrm>
              <a:blipFill>
                <a:blip r:embed="rId4"/>
                <a:stretch>
                  <a:fillRect l="-940" t="-1961" r="-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E234E-F97E-9056-0DF4-350E39E54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4509-233B-4677-8790-943200C168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8257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A6413-8E62-F1C6-CF0A-EEBD28EA7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SPO: Self-Play Preference Optimization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98F88A-281C-E350-76AB-38E3546BB2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25625"/>
                <a:ext cx="4998721" cy="281702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/>
                  <a:t>What is the right no-regret algorithm to optimize the sequence of SPO losses?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/>
                  <a:t>Compute the reward for the trajectory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/>
                  <a:t>Compute the Q value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under history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/>
                  <a:t> and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/>
                  <a:t>Compute the advantage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of an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/>
                  <a:t>under history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b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/>
                  <a:t>Update the policy based on advantages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98F88A-281C-E350-76AB-38E3546BB2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25625"/>
                <a:ext cx="4998721" cy="2817025"/>
              </a:xfrm>
              <a:blipFill>
                <a:blip r:embed="rId2"/>
                <a:stretch>
                  <a:fillRect l="-3171" t="-3024" b="-2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D9472-CC1B-3F3B-83D0-28C225D4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4509-233B-4677-8790-943200C16839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EC768D-57BD-5036-B0A3-22C14B17C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616" y="1825625"/>
            <a:ext cx="5729254" cy="45184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BC5B1A-5888-8A0B-66A1-686A60219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810" y="4838671"/>
            <a:ext cx="4670687" cy="8601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65E1F3-1760-808D-F024-9594A5C5C1F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5151"/>
          <a:stretch/>
        </p:blipFill>
        <p:spPr>
          <a:xfrm>
            <a:off x="2296160" y="5869590"/>
            <a:ext cx="2161555" cy="36270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C8A746B-0CDA-0EEB-E05E-DAC4C50ED920}"/>
              </a:ext>
            </a:extLst>
          </p:cNvPr>
          <p:cNvSpPr/>
          <p:nvPr/>
        </p:nvSpPr>
        <p:spPr>
          <a:xfrm>
            <a:off x="1097279" y="5301432"/>
            <a:ext cx="1198881" cy="4274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BDB8EFE6-6F41-A373-ECDE-DC4DE9EF6478}"/>
              </a:ext>
            </a:extLst>
          </p:cNvPr>
          <p:cNvCxnSpPr>
            <a:stCxn id="11" idx="1"/>
            <a:endCxn id="12" idx="2"/>
          </p:cNvCxnSpPr>
          <p:nvPr/>
        </p:nvCxnSpPr>
        <p:spPr>
          <a:xfrm rot="10800000">
            <a:off x="1696720" y="5728904"/>
            <a:ext cx="599440" cy="322041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891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A6413-8E62-F1C6-CF0A-EEBD28EA7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SPO: Self-Play Preference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8F88A-281C-E350-76AB-38E3546BB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401" y="1825625"/>
            <a:ext cx="5375524" cy="2218055"/>
          </a:xfrm>
        </p:spPr>
        <p:txBody>
          <a:bodyPr>
            <a:normAutofit lnSpcReduction="10000"/>
          </a:bodyPr>
          <a:lstStyle/>
          <a:p>
            <a:r>
              <a:rPr lang="en-US"/>
              <a:t>In Practice:</a:t>
            </a:r>
          </a:p>
          <a:p>
            <a:pPr lvl="1"/>
            <a:r>
              <a:rPr lang="en-US"/>
              <a:t>Policies </a:t>
            </a:r>
            <a:r>
              <a:rPr lang="en-US" dirty="0"/>
              <a:t>are often represented by a deep network rather than tabular format.</a:t>
            </a:r>
          </a:p>
          <a:p>
            <a:pPr lvl="1"/>
            <a:r>
              <a:rPr lang="en-US" dirty="0"/>
              <a:t>How to do credit assignment with </a:t>
            </a:r>
            <a:r>
              <a:rPr lang="en-US"/>
              <a:t>trajectory-level feedback?</a:t>
            </a:r>
            <a:endParaRPr lang="en-US" dirty="0"/>
          </a:p>
          <a:p>
            <a:r>
              <a:rPr lang="en-US" b="1" dirty="0"/>
              <a:t>Solution</a:t>
            </a:r>
            <a:r>
              <a:rPr lang="en-US" dirty="0"/>
              <a:t>: split the trajectory-level reward equally amongst all </a:t>
            </a:r>
            <a:r>
              <a:rPr lang="en-US"/>
              <a:t>state-action pairs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6F787-1BFA-6C84-37DA-03D5CAA6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4509-233B-4677-8790-943200C16839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338EB1-D1DE-C831-5C32-1B19BBD3D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4200526"/>
            <a:ext cx="4907280" cy="9201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C02BD4-EB89-85FD-10AB-93C6C3234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982" y="5194451"/>
            <a:ext cx="3543795" cy="4858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818C62-B6A9-FEEE-A511-5437C0935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087" y="1785839"/>
            <a:ext cx="5575663" cy="44737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E0B0C4B-60D0-D81C-F67D-D258F1CA9782}"/>
              </a:ext>
            </a:extLst>
          </p:cNvPr>
          <p:cNvSpPr/>
          <p:nvPr/>
        </p:nvSpPr>
        <p:spPr>
          <a:xfrm>
            <a:off x="6850310" y="4474051"/>
            <a:ext cx="2893130" cy="3113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72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C2D2D-1D9E-87B7-25BE-1C0EE93B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Evaluation – 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2D01F-9182-41D4-C937-BE3F39FA1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506720" cy="4023360"/>
          </a:xfrm>
        </p:spPr>
        <p:txBody>
          <a:bodyPr>
            <a:normAutofit fontScale="92500" lnSpcReduction="20000"/>
          </a:bodyPr>
          <a:lstStyle/>
          <a:p>
            <a:r>
              <a:rPr lang="en-US" sz="2800"/>
              <a:t>Run SPO against reward modeling (RM)</a:t>
            </a:r>
          </a:p>
          <a:p>
            <a:endParaRPr lang="en-US" sz="2800"/>
          </a:p>
          <a:p>
            <a:r>
              <a:rPr lang="en-US" sz="2800"/>
              <a:t>Allow both to </a:t>
            </a:r>
            <a:r>
              <a:rPr lang="en-US" sz="2800" dirty="0"/>
              <a:t>query the preference </a:t>
            </a:r>
            <a:r>
              <a:rPr lang="en-US" sz="2800"/>
              <a:t>function online</a:t>
            </a:r>
          </a:p>
          <a:p>
            <a:endParaRPr lang="en-US" sz="2800"/>
          </a:p>
          <a:p>
            <a:r>
              <a:rPr lang="en-US" sz="2800" b="1"/>
              <a:t>Task</a:t>
            </a:r>
            <a:r>
              <a:rPr lang="en-US" sz="2800"/>
              <a:t>: Continuous control tasks from the MuJoCo environments</a:t>
            </a:r>
          </a:p>
          <a:p>
            <a:endParaRPr lang="en-US" sz="2800"/>
          </a:p>
          <a:p>
            <a:r>
              <a:rPr lang="en-US" sz="2800" b="1"/>
              <a:t>Evaluation metrics</a:t>
            </a:r>
            <a:r>
              <a:rPr lang="en-US" sz="2800"/>
              <a:t>: Accumulated rewards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7CA7D-DBBA-2698-5E35-71A4C4360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4509-233B-4677-8790-943200C16839}" type="slidenum">
              <a:rPr lang="en-US" smtClean="0"/>
              <a:t>18</a:t>
            </a:fld>
            <a:endParaRPr lang="en-US"/>
          </a:p>
        </p:txBody>
      </p:sp>
      <p:pic>
        <p:nvPicPr>
          <p:cNvPr id="4098" name="Picture 2" descr="DeepMind Releases MuJoCo Menagerie: Collection of Simulated Robots for  Machine Learning">
            <a:extLst>
              <a:ext uri="{FF2B5EF4-FFF2-40B4-BE49-F238E27FC236}">
                <a16:creationId xmlns:a16="http://schemas.microsoft.com/office/drawing/2014/main" id="{FC9C3599-0838-7E37-CB73-71B114F30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683" y="2531534"/>
            <a:ext cx="4692142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146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EC397-7CFC-A9EF-98B3-6F966FFA8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B0D61-A640-5000-29A3-9E875ED7E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25624"/>
            <a:ext cx="7193280" cy="4584411"/>
          </a:xfrm>
        </p:spPr>
        <p:txBody>
          <a:bodyPr>
            <a:normAutofit/>
          </a:bodyPr>
          <a:lstStyle/>
          <a:p>
            <a:r>
              <a:rPr lang="en-US" sz="2400" b="1"/>
              <a:t>Question</a:t>
            </a:r>
            <a:r>
              <a:rPr lang="en-US" sz="2400"/>
              <a:t>: </a:t>
            </a:r>
            <a:r>
              <a:rPr lang="en-US" sz="2400" dirty="0"/>
              <a:t>Can SPO compute MWs when faced with intransitive preferences?</a:t>
            </a:r>
          </a:p>
          <a:p>
            <a:r>
              <a:rPr lang="en-US" sz="2400" b="1" dirty="0"/>
              <a:t>Setup</a:t>
            </a:r>
            <a:r>
              <a:rPr lang="en-US" sz="2400" dirty="0"/>
              <a:t>: </a:t>
            </a:r>
          </a:p>
          <a:p>
            <a:pPr lvl="1"/>
            <a:r>
              <a:rPr lang="en-US" sz="2000" dirty="0"/>
              <a:t>Consider 3 populations, each of which has internally transitive preference over a discrete set of </a:t>
            </a:r>
            <a:r>
              <a:rPr lang="en-US" sz="2000"/>
              <a:t>3 options, but intransitive </a:t>
            </a:r>
            <a:r>
              <a:rPr lang="en-US" sz="2000" dirty="0"/>
              <a:t>when combined</a:t>
            </a:r>
          </a:p>
          <a:p>
            <a:r>
              <a:rPr lang="en-US" sz="2400" b="1" dirty="0"/>
              <a:t>Result</a:t>
            </a:r>
            <a:r>
              <a:rPr lang="en-US" sz="2400" dirty="0"/>
              <a:t>: </a:t>
            </a:r>
          </a:p>
          <a:p>
            <a:pPr lvl="1"/>
            <a:r>
              <a:rPr lang="en-US" sz="2000" dirty="0"/>
              <a:t>SPO almost exactly computes the MW across a range of sub-population weightings</a:t>
            </a:r>
          </a:p>
          <a:p>
            <a:pPr lvl="1"/>
            <a:r>
              <a:rPr lang="en-US" sz="2000" dirty="0"/>
              <a:t>RM forces a total order over the actions, and the policy typically converges to a corner far from the MW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2A2C8-52AA-AB40-0D79-DE41DA0D0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4509-233B-4677-8790-943200C16839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FD1A89-F475-22D7-A9A1-17FD87C5A5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015" r="52518"/>
          <a:stretch/>
        </p:blipFill>
        <p:spPr>
          <a:xfrm>
            <a:off x="8810769" y="713982"/>
            <a:ext cx="2939012" cy="24110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143514-6557-2E0A-7FED-76A610652C8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6323" r="52466"/>
          <a:stretch/>
        </p:blipFill>
        <p:spPr>
          <a:xfrm>
            <a:off x="8720974" y="3650384"/>
            <a:ext cx="3118602" cy="25772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198651-17EC-4974-39D7-2661771A91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992" t="2908" r="31625" b="84924"/>
          <a:stretch/>
        </p:blipFill>
        <p:spPr>
          <a:xfrm>
            <a:off x="8792094" y="309422"/>
            <a:ext cx="3118602" cy="3452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4A4178-F961-145C-4055-BE345EE7566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048" t="1947" r="31242" b="83677"/>
          <a:stretch/>
        </p:blipFill>
        <p:spPr>
          <a:xfrm>
            <a:off x="8578216" y="3212044"/>
            <a:ext cx="3261360" cy="44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1846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D2D13-1DEF-4662-922A-E720D049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41A73-B643-05F2-6DB7-DEE78C27A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Introduction</a:t>
            </a:r>
          </a:p>
          <a:p>
            <a:r>
              <a:rPr lang="en-US" sz="2800" dirty="0"/>
              <a:t>Literature Review</a:t>
            </a:r>
          </a:p>
          <a:p>
            <a:r>
              <a:rPr lang="en-US" sz="2800" dirty="0"/>
              <a:t>Proposed Method</a:t>
            </a:r>
          </a:p>
          <a:p>
            <a:r>
              <a:rPr lang="en-US" sz="2800" dirty="0"/>
              <a:t>Experimental Evaluations</a:t>
            </a:r>
          </a:p>
          <a:p>
            <a:r>
              <a:rPr lang="en-US" sz="2800" dirty="0"/>
              <a:t>Conclusion</a:t>
            </a:r>
          </a:p>
          <a:p>
            <a:r>
              <a:rPr lang="en-US" sz="2800" dirty="0"/>
              <a:t>Limitations and Future Works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FC4AF-EB2A-D3CF-9B33-EA552655F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4509-233B-4677-8790-943200C168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29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1A0D1-AAA2-D537-F4DE-CD3EB61C6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Experimental Evaluation – Environment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CE703-204B-02D7-5058-1726ADCD7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638800" cy="4023360"/>
          </a:xfrm>
        </p:spPr>
        <p:txBody>
          <a:bodyPr/>
          <a:lstStyle/>
          <a:p>
            <a:r>
              <a:rPr lang="en-US" b="1"/>
              <a:t>Quadruped</a:t>
            </a:r>
            <a:r>
              <a:rPr lang="en-US"/>
              <a:t>: four-legged robot (quadruped) learns to perform locomotion tasks, such as walking, running, or balancing</a:t>
            </a:r>
            <a:endParaRPr lang="en-US" b="1"/>
          </a:p>
          <a:p>
            <a:pPr lvl="1"/>
            <a:r>
              <a:rPr lang="en-US" b="1"/>
              <a:t>State</a:t>
            </a:r>
            <a:r>
              <a:rPr lang="en-US"/>
              <a:t>: quadruped's joint angles, velocities, body orientation, and position.</a:t>
            </a:r>
          </a:p>
          <a:p>
            <a:pPr lvl="1"/>
            <a:r>
              <a:rPr lang="en-US" b="1"/>
              <a:t>Action</a:t>
            </a:r>
            <a:r>
              <a:rPr lang="en-US"/>
              <a:t>: movement applied to each joint to control limb movement.</a:t>
            </a:r>
          </a:p>
          <a:p>
            <a:pPr lvl="1"/>
            <a:r>
              <a:rPr lang="en-US" b="1"/>
              <a:t>Reward</a:t>
            </a:r>
            <a:r>
              <a:rPr lang="en-US"/>
              <a:t>: Based on forward velocity and stability, with penalties for instability.</a:t>
            </a:r>
          </a:p>
          <a:p>
            <a:pPr lvl="1"/>
            <a:r>
              <a:rPr lang="en-US" b="1"/>
              <a:t>Transition</a:t>
            </a:r>
            <a:r>
              <a:rPr lang="en-US"/>
              <a:t>: MuJoCo’s physics engine, simulating realistic physical interactions.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903F0-EE71-84A9-C1CC-171544F5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4509-233B-4677-8790-943200C16839}" type="slidenum">
              <a:rPr lang="en-US" smtClean="0"/>
              <a:t>20</a:t>
            </a:fld>
            <a:endParaRPr lang="en-US"/>
          </a:p>
        </p:txBody>
      </p:sp>
      <p:pic>
        <p:nvPicPr>
          <p:cNvPr id="3074" name="Picture 2" descr="Model Gallery - MuJoCo Documentation">
            <a:extLst>
              <a:ext uri="{FF2B5EF4-FFF2-40B4-BE49-F238E27FC236}">
                <a16:creationId xmlns:a16="http://schemas.microsoft.com/office/drawing/2014/main" id="{ED31949C-BAB0-A48A-AB42-8E44CEF5F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40" y="2495656"/>
            <a:ext cx="3688080" cy="207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014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639F-4EFB-A0BA-86CA-3FC46D447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97858-1FA3-28B1-2C30-A7BD9A358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399" y="1825625"/>
            <a:ext cx="10044084" cy="4351338"/>
          </a:xfrm>
        </p:spPr>
        <p:txBody>
          <a:bodyPr/>
          <a:lstStyle/>
          <a:p>
            <a:r>
              <a:rPr lang="en-US" b="1"/>
              <a:t>Question</a:t>
            </a:r>
            <a:r>
              <a:rPr lang="en-US"/>
              <a:t>: </a:t>
            </a:r>
            <a:r>
              <a:rPr lang="en-US" dirty="0"/>
              <a:t>How sample efficient is SPO on problems with unique Copeland Winners / </a:t>
            </a:r>
            <a:r>
              <a:rPr lang="en-US"/>
              <a:t>optimal policies (favors RM)?</a:t>
            </a:r>
            <a:endParaRPr lang="en-US" dirty="0"/>
          </a:p>
          <a:p>
            <a:r>
              <a:rPr lang="en-US" b="1" dirty="0"/>
              <a:t>Setting</a:t>
            </a:r>
            <a:r>
              <a:rPr lang="en-US" dirty="0"/>
              <a:t>: consider tasks where the preferences are determined according to comparisons based on the underlying ground truth reward function</a:t>
            </a:r>
          </a:p>
          <a:p>
            <a:r>
              <a:rPr lang="en-US" b="1" dirty="0"/>
              <a:t>Result</a:t>
            </a:r>
            <a:r>
              <a:rPr lang="en-US"/>
              <a:t>: SPO converges fast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19561-D9AC-9075-29D3-AE07E883F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4509-233B-4677-8790-943200C16839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7A5034-6A2A-B5E7-8453-C486D3A4ED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199" r="50167" b="49110"/>
          <a:stretch/>
        </p:blipFill>
        <p:spPr>
          <a:xfrm>
            <a:off x="2799289" y="3942080"/>
            <a:ext cx="3296712" cy="21403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273E83-B604-3A53-5E17-38D5C17A77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167" t="575" b="74734"/>
          <a:stretch/>
        </p:blipFill>
        <p:spPr>
          <a:xfrm>
            <a:off x="6126480" y="3813321"/>
            <a:ext cx="3495040" cy="22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2741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8D565-8E0F-04AB-6958-C2D55EB2A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Evaluation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8C3E78-2E84-9B85-F1B1-7B38ABB927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082" y="1825625"/>
                <a:ext cx="10058400" cy="4351338"/>
              </a:xfrm>
            </p:spPr>
            <p:txBody>
              <a:bodyPr/>
              <a:lstStyle/>
              <a:p>
                <a:r>
                  <a:rPr lang="en-US" b="1"/>
                  <a:t>Question</a:t>
                </a:r>
                <a:r>
                  <a:rPr lang="en-US"/>
                  <a:t>: </a:t>
                </a:r>
                <a:r>
                  <a:rPr lang="en-US" dirty="0"/>
                  <a:t>How robust is SPO to stochastic preferences?</a:t>
                </a:r>
              </a:p>
              <a:p>
                <a:r>
                  <a:rPr lang="en-US" b="1" dirty="0"/>
                  <a:t>Setting</a:t>
                </a:r>
                <a:r>
                  <a:rPr lang="en-US" dirty="0"/>
                  <a:t>: Flip the maximum reward preference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1(·) </m:t>
                    </m:r>
                  </m:oMath>
                </a14:m>
                <a:r>
                  <a:rPr lang="en-US" dirty="0"/>
                  <a:t>according to </a:t>
                </a:r>
                <a:r>
                  <a:rPr lang="en-US" i="1" dirty="0" err="1"/>
                  <a:t>i.i.d</a:t>
                </a:r>
                <a:r>
                  <a:rPr lang="en-US" dirty="0"/>
                  <a:t> Bernoulli noise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lang="el-GR" i="1" dirty="0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l-GR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l-GR" i="1" dirty="0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l-GR" i="1" dirty="0" smtClean="0">
                          <a:latin typeface="Cambria Math" panose="02040503050406030204" pitchFamily="18" charset="0"/>
                        </a:rPr>
                        <m:t>′ ) = (1 −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1(</m:t>
                      </m:r>
                      <m:r>
                        <a:rPr lang="el-GR" i="1" dirty="0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l-GR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l-GR" i="1" dirty="0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l-GR" i="1" dirty="0" smtClean="0">
                          <a:latin typeface="Cambria Math" panose="02040503050406030204" pitchFamily="18" charset="0"/>
                        </a:rPr>
                        <m:t>′ ) +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·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1(</m:t>
                      </m:r>
                      <m:r>
                        <a:rPr lang="el-GR" i="1" dirty="0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l-GR" i="1" dirty="0" smtClean="0">
                          <a:latin typeface="Cambria Math" panose="02040503050406030204" pitchFamily="18" charset="0"/>
                        </a:rPr>
                        <m:t> ′ , </m:t>
                      </m:r>
                      <m:r>
                        <a:rPr lang="el-GR" i="1" dirty="0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l-GR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Result</a:t>
                </a:r>
                <a:r>
                  <a:rPr lang="en-US" dirty="0"/>
                  <a:t>: SPO performs equally or worse than RM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8C3E78-2E84-9B85-F1B1-7B38ABB927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082" y="1825625"/>
                <a:ext cx="10058400" cy="4351338"/>
              </a:xfrm>
              <a:blipFill>
                <a:blip r:embed="rId2"/>
                <a:stretch>
                  <a:fillRect l="-606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728C7-E578-9F81-5DD6-D3E0895FD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4509-233B-4677-8790-943200C16839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1BF501-C2F9-7DAC-7542-C39472F855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8383" b="26775"/>
          <a:stretch/>
        </p:blipFill>
        <p:spPr>
          <a:xfrm>
            <a:off x="2118212" y="3666272"/>
            <a:ext cx="7782246" cy="25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56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2EADF-42A8-D675-E0D0-F8300DFEE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Evaluation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528E62-F792-E90E-AD9B-E77D83C135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6160" y="1825625"/>
                <a:ext cx="10058400" cy="1781175"/>
              </a:xfrm>
            </p:spPr>
            <p:txBody>
              <a:bodyPr>
                <a:normAutofit/>
              </a:bodyPr>
              <a:lstStyle/>
              <a:p>
                <a:r>
                  <a:rPr lang="en-US" b="1"/>
                  <a:t>Question</a:t>
                </a:r>
                <a:r>
                  <a:rPr lang="en-US"/>
                  <a:t>: </a:t>
                </a:r>
                <a:r>
                  <a:rPr lang="en-US" dirty="0"/>
                  <a:t>Can SPO handle Non-Markovian </a:t>
                </a:r>
                <a:r>
                  <a:rPr lang="en-US"/>
                  <a:t>preferences?</a:t>
                </a:r>
                <a:endParaRPr lang="en-US" b="1" dirty="0"/>
              </a:p>
              <a:p>
                <a:r>
                  <a:rPr lang="en-US" b="1" dirty="0"/>
                  <a:t>Settings</a:t>
                </a:r>
                <a:r>
                  <a:rPr lang="en-US"/>
                  <a:t>: Agent’s </a:t>
                </a:r>
                <a:r>
                  <a:rPr lang="en-US" dirty="0"/>
                  <a:t>total reward in the last quarter of a trajectory is below a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endParaRPr lang="en-US" b="1" dirty="0"/>
              </a:p>
              <a:p>
                <a:r>
                  <a:rPr lang="en-US" b="1" dirty="0"/>
                  <a:t>Result</a:t>
                </a:r>
                <a:r>
                  <a:rPr lang="en-US" dirty="0"/>
                  <a:t>: SPO is consistently able to cross the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r>
                  <a:rPr lang="en-US" dirty="0"/>
                  <a:t> threshold that corresponds to exhibiting qualitatively non-Markovian behavior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528E62-F792-E90E-AD9B-E77D83C135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6160" y="1825625"/>
                <a:ext cx="10058400" cy="1781175"/>
              </a:xfrm>
              <a:blipFill>
                <a:blip r:embed="rId2"/>
                <a:stretch>
                  <a:fillRect l="-606" t="-3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64108-25E3-07B8-C11A-D4BC36EB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4509-233B-4677-8790-943200C16839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F71DF-8990-91AC-0E7A-A7A5D1E8E0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6667"/>
          <a:stretch/>
        </p:blipFill>
        <p:spPr>
          <a:xfrm>
            <a:off x="2268898" y="3606800"/>
            <a:ext cx="7093533" cy="24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76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D3D69-EDE9-7E3D-D88C-0AA8D1A18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FC67F-B1E0-CF7F-30FA-EE16118F2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/>
              <a:t>Propose the SPO that </a:t>
            </a:r>
            <a:r>
              <a:rPr lang="en-US" sz="2800" b="1"/>
              <a:t>avoids reward modeling</a:t>
            </a:r>
            <a:r>
              <a:rPr lang="en-US" sz="2800"/>
              <a:t>, </a:t>
            </a:r>
            <a:r>
              <a:rPr lang="en-US" sz="2800" b="1"/>
              <a:t>compounding errors</a:t>
            </a:r>
            <a:r>
              <a:rPr lang="en-US" sz="2800"/>
              <a:t>, and </a:t>
            </a:r>
            <a:r>
              <a:rPr lang="en-US" sz="2800" b="1"/>
              <a:t>adversarial training</a:t>
            </a:r>
          </a:p>
          <a:p>
            <a:endParaRPr lang="en-US" sz="2800" b="1"/>
          </a:p>
          <a:p>
            <a:r>
              <a:rPr lang="en-US" sz="2800"/>
              <a:t>Use a reduction-based analysis to investigate the convergence properties of SPO</a:t>
            </a:r>
          </a:p>
          <a:p>
            <a:endParaRPr lang="en-US" sz="2800"/>
          </a:p>
          <a:p>
            <a:r>
              <a:rPr lang="en-US" sz="2800"/>
              <a:t>Demonstrate that on continuous control tasks with realistic preference functions, SPO is more performant than reward-model based approaches.</a:t>
            </a:r>
          </a:p>
          <a:p>
            <a:endParaRPr lang="en-US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09DA2-AA73-EC25-0601-F2F8AC695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4509-233B-4677-8790-943200C1683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47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CD5FD-6B6E-6690-213A-8549A1194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E688B-C0C9-0442-54CA-AF7EBE4F8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Limitations:</a:t>
            </a:r>
          </a:p>
          <a:p>
            <a:pPr lvl="1"/>
            <a:r>
              <a:rPr lang="en-US" sz="2000"/>
              <a:t>The current SPO does not properly handle noisy preference</a:t>
            </a:r>
          </a:p>
          <a:p>
            <a:pPr lvl="1"/>
            <a:r>
              <a:rPr lang="en-US" sz="2000"/>
              <a:t>Depend on frequent oracle queries</a:t>
            </a:r>
          </a:p>
          <a:p>
            <a:pPr lvl="1"/>
            <a:endParaRPr lang="en-US" sz="2000"/>
          </a:p>
          <a:p>
            <a:r>
              <a:rPr lang="en-US" sz="2400"/>
              <a:t>Future work:</a:t>
            </a:r>
          </a:p>
          <a:p>
            <a:pPr lvl="1"/>
            <a:r>
              <a:rPr lang="en-US" sz="2000"/>
              <a:t>Develope an iterative preference model to capture and generalize noisy or stochastic preferences could improve SPO’s robustness</a:t>
            </a:r>
          </a:p>
          <a:p>
            <a:pPr lvl="1"/>
            <a:r>
              <a:rPr lang="en-US" sz="2000"/>
              <a:t>Develop batch query mechanism to reduce the frequency for orcle queries</a:t>
            </a:r>
          </a:p>
          <a:p>
            <a:pPr lvl="1"/>
            <a:r>
              <a:rPr lang="en-US" sz="2000"/>
              <a:t>Apply SPO to fine-tuning generative models with AI feedback from large models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CF90C-F37A-189C-16F1-62663D9DC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4509-233B-4677-8790-943200C1683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69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2727EF-DA66-D3ED-B76C-EFAF9C8F56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/>
              <a:t>Thank you for your attention</a:t>
            </a:r>
            <a:br>
              <a:rPr lang="en-US" sz="6600"/>
            </a:br>
            <a:endParaRPr lang="en-US" sz="660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603B631-555B-4ADC-24ED-27B8C2AEA9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r>
              <a:rPr lang="en-US"/>
              <a:t>Questions and Discussions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58316-C7F3-D9A0-94D3-5B77C44F5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4509-233B-4677-8790-943200C1683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14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CC2EC-EA4C-BB42-20A4-C9E575B3B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– Reinforcement Learning from Human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3BC0F-C198-1E7B-A1A1-B733E736D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447" y="1825625"/>
            <a:ext cx="5194234" cy="4351338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Reinforcement Learning from Human Feedback </a:t>
            </a:r>
            <a:r>
              <a:rPr lang="en-US" sz="2400" dirty="0"/>
              <a:t>(RLHF</a:t>
            </a:r>
            <a:r>
              <a:rPr lang="en-US" sz="2400"/>
              <a:t>) optimizes </a:t>
            </a:r>
            <a:r>
              <a:rPr lang="en-US" sz="2400" dirty="0"/>
              <a:t>agent behavior based on </a:t>
            </a:r>
            <a:r>
              <a:rPr lang="en-US" sz="2400"/>
              <a:t>human feedback </a:t>
            </a:r>
            <a:r>
              <a:rPr lang="en-US" sz="2400" dirty="0"/>
              <a:t>rather than predefined reward functions.</a:t>
            </a:r>
          </a:p>
          <a:p>
            <a:endParaRPr lang="en-US" sz="2400"/>
          </a:p>
          <a:p>
            <a:r>
              <a:rPr lang="en-US" sz="2400"/>
              <a:t>Example: ChatGPT fine-tuning</a:t>
            </a:r>
          </a:p>
          <a:p>
            <a:pPr lvl="1"/>
            <a:r>
              <a:rPr lang="en-US" sz="2000" b="1"/>
              <a:t>State</a:t>
            </a:r>
            <a:r>
              <a:rPr lang="en-US" sz="2000"/>
              <a:t> space: Chat history</a:t>
            </a:r>
          </a:p>
          <a:p>
            <a:pPr lvl="1"/>
            <a:r>
              <a:rPr lang="en-US" sz="2000" b="1"/>
              <a:t>Action</a:t>
            </a:r>
            <a:r>
              <a:rPr lang="en-US" sz="2000"/>
              <a:t> space: Generated text</a:t>
            </a:r>
          </a:p>
          <a:p>
            <a:pPr lvl="1"/>
            <a:r>
              <a:rPr lang="en-US" sz="2000" b="1"/>
              <a:t>Reward</a:t>
            </a:r>
            <a:r>
              <a:rPr lang="en-US" sz="2000"/>
              <a:t>: Reward model trained from human scoring</a:t>
            </a:r>
          </a:p>
          <a:p>
            <a:pPr lvl="1"/>
            <a:r>
              <a:rPr lang="en-US" sz="2000"/>
              <a:t>State </a:t>
            </a:r>
            <a:r>
              <a:rPr lang="en-US" sz="2000" b="1"/>
              <a:t>Transition</a:t>
            </a:r>
            <a:r>
              <a:rPr lang="en-US" sz="2000"/>
              <a:t>: Include the newly generated text into chat history</a:t>
            </a:r>
          </a:p>
          <a:p>
            <a:pPr lvl="1"/>
            <a:endParaRPr lang="en-US" sz="2000"/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B1BDF-81A8-8880-3463-41281D91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4509-233B-4677-8790-943200C16839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What is Reinforcement Learning from Human Feedback? | DataCamp">
            <a:extLst>
              <a:ext uri="{FF2B5EF4-FFF2-40B4-BE49-F238E27FC236}">
                <a16:creationId xmlns:a16="http://schemas.microsoft.com/office/drawing/2014/main" id="{6686A296-C2E3-30C5-D3BF-9A3EE64B3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619" y="1825625"/>
            <a:ext cx="5421765" cy="40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92426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90DB7-B670-0EAC-7ACB-403866E6F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– RLHF Challenges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83BD-81DD-467D-7BBD-7F15B8C86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857" y="1825625"/>
            <a:ext cx="6288144" cy="238355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Several challenges exist in RLHF:</a:t>
            </a:r>
          </a:p>
          <a:p>
            <a:pPr lvl="1"/>
            <a:r>
              <a:rPr lang="en-US" sz="2400" b="1" dirty="0"/>
              <a:t>Error Propagation</a:t>
            </a:r>
            <a:r>
              <a:rPr lang="en-US" sz="2400" dirty="0"/>
              <a:t>: Reward model errors can accumulate </a:t>
            </a:r>
            <a:r>
              <a:rPr lang="en-US" sz="2400"/>
              <a:t>over time.</a:t>
            </a:r>
          </a:p>
          <a:p>
            <a:pPr lvl="1"/>
            <a:r>
              <a:rPr lang="en-US" sz="2400" b="1"/>
              <a:t>Preference </a:t>
            </a:r>
            <a:r>
              <a:rPr lang="en-US" sz="2400" b="1" dirty="0"/>
              <a:t>Noise and Intransitivity</a:t>
            </a:r>
            <a:r>
              <a:rPr lang="en-US" sz="2400" dirty="0"/>
              <a:t>: Human </a:t>
            </a:r>
            <a:r>
              <a:rPr lang="en-US" sz="2400"/>
              <a:t>feedback can </a:t>
            </a:r>
            <a:r>
              <a:rPr lang="en-US" sz="2400" dirty="0"/>
              <a:t>be cyclic or stochastic.</a:t>
            </a:r>
          </a:p>
          <a:p>
            <a:pPr lvl="1"/>
            <a:r>
              <a:rPr lang="en-US" sz="2400" b="1" dirty="0"/>
              <a:t>Non-Markovian Feedback</a:t>
            </a:r>
            <a:r>
              <a:rPr lang="en-US" sz="2400" dirty="0"/>
              <a:t>: Human feedback can depend on entire </a:t>
            </a:r>
            <a:r>
              <a:rPr lang="en-US" sz="2400"/>
              <a:t>trajectory contexts</a:t>
            </a:r>
            <a:endParaRPr lang="en-US" sz="24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94A388B-93B2-70AF-145E-76972C48F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4509-233B-4677-8790-943200C16839}" type="slidenum">
              <a:rPr lang="en-US" smtClean="0"/>
              <a:t>4</a:t>
            </a:fld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36C131-1A13-BE82-1D83-46288201D88D}"/>
              </a:ext>
            </a:extLst>
          </p:cNvPr>
          <p:cNvSpPr/>
          <p:nvPr/>
        </p:nvSpPr>
        <p:spPr>
          <a:xfrm>
            <a:off x="8530389" y="1980070"/>
            <a:ext cx="890337" cy="563938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A</a:t>
            </a:r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39B3698-FADD-4853-42F0-83904249BA1B}"/>
              </a:ext>
            </a:extLst>
          </p:cNvPr>
          <p:cNvSpPr/>
          <p:nvPr/>
        </p:nvSpPr>
        <p:spPr>
          <a:xfrm>
            <a:off x="9994231" y="2005436"/>
            <a:ext cx="890337" cy="563938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F7E768-1D32-855D-5B9A-92649BF5ADB9}"/>
              </a:ext>
            </a:extLst>
          </p:cNvPr>
          <p:cNvSpPr/>
          <p:nvPr/>
        </p:nvSpPr>
        <p:spPr>
          <a:xfrm>
            <a:off x="8530389" y="2809164"/>
            <a:ext cx="890337" cy="563938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86C63D-237C-9BFE-BD2D-088C453EA461}"/>
              </a:ext>
            </a:extLst>
          </p:cNvPr>
          <p:cNvSpPr/>
          <p:nvPr/>
        </p:nvSpPr>
        <p:spPr>
          <a:xfrm>
            <a:off x="9994231" y="2834530"/>
            <a:ext cx="890337" cy="563938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88BA97-EE3E-4459-8476-EE89D2A05EE7}"/>
              </a:ext>
            </a:extLst>
          </p:cNvPr>
          <p:cNvSpPr/>
          <p:nvPr/>
        </p:nvSpPr>
        <p:spPr>
          <a:xfrm>
            <a:off x="8530389" y="3635083"/>
            <a:ext cx="890337" cy="563938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35AEE2C-E9F9-9657-6139-6DC318ADFD2C}"/>
              </a:ext>
            </a:extLst>
          </p:cNvPr>
          <p:cNvSpPr/>
          <p:nvPr/>
        </p:nvSpPr>
        <p:spPr>
          <a:xfrm>
            <a:off x="9994231" y="3645242"/>
            <a:ext cx="890337" cy="563938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58BD36-EB85-3D00-F745-F61C5CD5E39F}"/>
                  </a:ext>
                </a:extLst>
              </p:cNvPr>
              <p:cNvSpPr txBox="1"/>
              <p:nvPr/>
            </p:nvSpPr>
            <p:spPr>
              <a:xfrm>
                <a:off x="9384776" y="1923043"/>
                <a:ext cx="6174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≻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58BD36-EB85-3D00-F745-F61C5CD5E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776" y="1923043"/>
                <a:ext cx="61747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0BA093-6C9B-7202-FA47-478052A069E9}"/>
                  </a:ext>
                </a:extLst>
              </p:cNvPr>
              <p:cNvSpPr txBox="1"/>
              <p:nvPr/>
            </p:nvSpPr>
            <p:spPr>
              <a:xfrm>
                <a:off x="9384776" y="2750550"/>
                <a:ext cx="6174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≻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0BA093-6C9B-7202-FA47-478052A06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776" y="2750550"/>
                <a:ext cx="61747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BC44EE-CE72-11EB-4527-F87D735439D0}"/>
                  </a:ext>
                </a:extLst>
              </p:cNvPr>
              <p:cNvSpPr txBox="1"/>
              <p:nvPr/>
            </p:nvSpPr>
            <p:spPr>
              <a:xfrm>
                <a:off x="9384776" y="3562849"/>
                <a:ext cx="6174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≻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BC44EE-CE72-11EB-4527-F87D73543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776" y="3562849"/>
                <a:ext cx="61747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5FD1930-4DFE-340E-ED1D-756DDAEBC7BD}"/>
              </a:ext>
            </a:extLst>
          </p:cNvPr>
          <p:cNvSpPr txBox="1"/>
          <p:nvPr/>
        </p:nvSpPr>
        <p:spPr>
          <a:xfrm>
            <a:off x="2275840" y="4270302"/>
            <a:ext cx="3967176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I want to go somewhere relaxing in Italy.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1E5683-2423-5EDD-5339-0FEF5E70EC99}"/>
              </a:ext>
            </a:extLst>
          </p:cNvPr>
          <p:cNvSpPr txBox="1"/>
          <p:nvPr/>
        </p:nvSpPr>
        <p:spPr>
          <a:xfrm>
            <a:off x="5703540" y="4714096"/>
            <a:ext cx="4196918" cy="36933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Italy has many cities, like Rome and Milan.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0C95AB-E725-6250-B14B-5E37F0383015}"/>
              </a:ext>
            </a:extLst>
          </p:cNvPr>
          <p:cNvSpPr txBox="1"/>
          <p:nvPr/>
        </p:nvSpPr>
        <p:spPr>
          <a:xfrm>
            <a:off x="2275840" y="5208082"/>
            <a:ext cx="5799216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I meant somewhere quieter, maybe with nature or beaches.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8F4941-2256-A7D9-438C-657DD7F2D374}"/>
              </a:ext>
            </a:extLst>
          </p:cNvPr>
          <p:cNvSpPr txBox="1"/>
          <p:nvPr/>
        </p:nvSpPr>
        <p:spPr>
          <a:xfrm>
            <a:off x="3000602" y="5658464"/>
            <a:ext cx="6899856" cy="64633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Got it! For a relaxing, nature-focused trip, consider the Amalfi Coast for beautiful beaches or Lake Como for a peaceful lakeside retreat</a:t>
            </a:r>
          </a:p>
        </p:txBody>
      </p:sp>
    </p:spTree>
    <p:extLst>
      <p:ext uri="{BB962C8B-B14F-4D97-AF65-F5344CB8AC3E}">
        <p14:creationId xmlns:p14="http://schemas.microsoft.com/office/powerpoint/2010/main" val="9486250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1B08F-C073-1C01-7912-77368192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EFAD0-BB6E-202C-B2EC-1E7A57D6B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This paper propose </a:t>
            </a:r>
            <a:r>
              <a:rPr lang="en-US" b="1"/>
              <a:t>Self-Play Preference Optimization (SPO)</a:t>
            </a:r>
          </a:p>
          <a:p>
            <a:pPr lvl="1"/>
            <a:r>
              <a:rPr lang="en-US"/>
              <a:t>Use preference instead of reward model </a:t>
            </a:r>
            <a:r>
              <a:rPr lang="en-US">
                <a:sym typeface="Wingdings" panose="05000000000000000000" pitchFamily="2" charset="2"/>
              </a:rPr>
              <a:t> No error propagation</a:t>
            </a:r>
          </a:p>
          <a:p>
            <a:pPr lvl="1"/>
            <a:r>
              <a:rPr lang="en-US"/>
              <a:t>Converge on intransitive preference and non markovian feedback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D4BE1-A77E-1E4D-CBE6-8C6F4DD79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4509-233B-4677-8790-943200C16839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001130-0B54-215A-C64E-A1F1E4289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971" y="2891763"/>
            <a:ext cx="5169568" cy="33891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850DA8-551E-640F-318C-F37F2D426AD8}"/>
              </a:ext>
            </a:extLst>
          </p:cNvPr>
          <p:cNvSpPr/>
          <p:nvPr/>
        </p:nvSpPr>
        <p:spPr>
          <a:xfrm>
            <a:off x="4955171" y="4371031"/>
            <a:ext cx="733926" cy="11790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F21C25-631F-1A5E-03AC-ABA1ECA4099E}"/>
              </a:ext>
            </a:extLst>
          </p:cNvPr>
          <p:cNvSpPr/>
          <p:nvPr/>
        </p:nvSpPr>
        <p:spPr>
          <a:xfrm>
            <a:off x="3773010" y="3135855"/>
            <a:ext cx="193760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Tradditional RLHF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342784-97E8-A5FC-2019-0E97F4E7C1FB}"/>
              </a:ext>
            </a:extLst>
          </p:cNvPr>
          <p:cNvSpPr/>
          <p:nvPr/>
        </p:nvSpPr>
        <p:spPr>
          <a:xfrm>
            <a:off x="6236533" y="3138544"/>
            <a:ext cx="1905001" cy="347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Proposed SPO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53F03D-520E-1E90-E5BB-A359388724A6}"/>
              </a:ext>
            </a:extLst>
          </p:cNvPr>
          <p:cNvSpPr/>
          <p:nvPr/>
        </p:nvSpPr>
        <p:spPr>
          <a:xfrm>
            <a:off x="7407609" y="4364263"/>
            <a:ext cx="733926" cy="11790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266F08-3EC6-8ACB-28BA-F9CBA74F67C9}"/>
              </a:ext>
            </a:extLst>
          </p:cNvPr>
          <p:cNvSpPr txBox="1"/>
          <p:nvPr/>
        </p:nvSpPr>
        <p:spPr>
          <a:xfrm>
            <a:off x="4109138" y="5804230"/>
            <a:ext cx="1692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Reward 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79D16F-7C61-8168-7D88-3A912D00924A}"/>
              </a:ext>
            </a:extLst>
          </p:cNvPr>
          <p:cNvSpPr txBox="1"/>
          <p:nvPr/>
        </p:nvSpPr>
        <p:spPr>
          <a:xfrm>
            <a:off x="8167981" y="5138432"/>
            <a:ext cx="1453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Preferences</a:t>
            </a:r>
          </a:p>
        </p:txBody>
      </p:sp>
    </p:spTree>
    <p:extLst>
      <p:ext uri="{BB962C8B-B14F-4D97-AF65-F5344CB8AC3E}">
        <p14:creationId xmlns:p14="http://schemas.microsoft.com/office/powerpoint/2010/main" val="3720297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DCE0D-41D7-C419-8087-25A47D7DB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9032240" cy="1450757"/>
          </a:xfrm>
        </p:spPr>
        <p:txBody>
          <a:bodyPr/>
          <a:lstStyle/>
          <a:p>
            <a:r>
              <a:rPr lang="en-US" dirty="0"/>
              <a:t>Literature Review – Dueling Bandits </a:t>
            </a:r>
            <a:r>
              <a:rPr lang="en-US"/>
              <a:t>and RL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6CE1D-F5AC-3FB7-3811-0063B29DA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675" y="1845734"/>
            <a:ext cx="6131860" cy="4023360"/>
          </a:xfrm>
        </p:spPr>
        <p:txBody>
          <a:bodyPr>
            <a:normAutofit/>
          </a:bodyPr>
          <a:lstStyle/>
          <a:p>
            <a:endParaRPr lang="en-US" b="1"/>
          </a:p>
          <a:p>
            <a:r>
              <a:rPr lang="en-US" b="1"/>
              <a:t>Dueling </a:t>
            </a:r>
            <a:r>
              <a:rPr lang="en-US" b="1" dirty="0"/>
              <a:t>Bandits</a:t>
            </a:r>
            <a:r>
              <a:rPr lang="en-US" dirty="0"/>
              <a:t>: Optimizes based on pairwise comparisons, used in simpler </a:t>
            </a:r>
            <a:r>
              <a:rPr lang="en-US"/>
              <a:t>decision-making tasks</a:t>
            </a:r>
          </a:p>
          <a:p>
            <a:r>
              <a:rPr lang="en-US" b="1"/>
              <a:t>Dueling </a:t>
            </a:r>
            <a:r>
              <a:rPr lang="en-US" b="1" dirty="0"/>
              <a:t>RL</a:t>
            </a:r>
            <a:r>
              <a:rPr lang="en-US" dirty="0"/>
              <a:t>: Expands dueling bandits to RL settings, pairing policies to determine preferred actions over </a:t>
            </a:r>
            <a:r>
              <a:rPr lang="en-US"/>
              <a:t>long horizons.</a:t>
            </a:r>
            <a:endParaRPr lang="en-US" dirty="0"/>
          </a:p>
          <a:p>
            <a:endParaRPr lang="en-US" b="1"/>
          </a:p>
          <a:p>
            <a:r>
              <a:rPr lang="en-US" b="1"/>
              <a:t>Limitations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Scalability</a:t>
            </a:r>
            <a:r>
              <a:rPr lang="en-US" dirty="0"/>
              <a:t>: Effective for simple tasks but challenging to extend to complex RL settings.</a:t>
            </a:r>
          </a:p>
          <a:p>
            <a:pPr lvl="1"/>
            <a:r>
              <a:rPr lang="en-US" b="1" dirty="0"/>
              <a:t>Data Inefficiency</a:t>
            </a:r>
            <a:r>
              <a:rPr lang="en-US" dirty="0"/>
              <a:t>: Requires extensive feedback to converge on an optimal policy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CBAD2-6835-8DBF-E2F5-0895254A7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4509-233B-4677-8790-943200C16839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 descr="Conversational Dueling Bandits in Generalized Linear Models | AI Research  Paper Details">
            <a:extLst>
              <a:ext uri="{FF2B5EF4-FFF2-40B4-BE49-F238E27FC236}">
                <a16:creationId xmlns:a16="http://schemas.microsoft.com/office/drawing/2014/main" id="{829F8230-753D-029E-C56B-48C75F555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293" y="2217765"/>
            <a:ext cx="3613299" cy="327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4709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1ECA2-8E2E-2107-784E-C9E9E452A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  - RLHF without Reward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EADF6-E6A2-CAFC-BD37-6CF8CE2D0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4509-233B-4677-8790-943200C16839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7B24B8-971B-2CCD-733E-910C32E848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7020" b="3348"/>
          <a:stretch/>
        </p:blipFill>
        <p:spPr>
          <a:xfrm>
            <a:off x="1188559" y="3209925"/>
            <a:ext cx="9814881" cy="209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92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5EC6F-BDF2-608D-00F9-22B163D5E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Method – </a:t>
            </a:r>
            <a:r>
              <a:rPr lang="en-US"/>
              <a:t>Problem </a:t>
            </a:r>
            <a:r>
              <a:rPr lang="en-US" dirty="0"/>
              <a:t>Setup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1">
                <a:extLst>
                  <a:ext uri="{FF2B5EF4-FFF2-40B4-BE49-F238E27FC236}">
                    <a16:creationId xmlns:a16="http://schemas.microsoft.com/office/drawing/2014/main" id="{70E6C7BE-15EC-6261-1A1D-0A2D38DF3D86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 bwMode="auto">
              <a:xfrm>
                <a:off x="1097279" y="1889753"/>
                <a:ext cx="10115203" cy="42230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4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ptos (body)"/>
                  </a:rPr>
                  <a:t>Markov Decision Process (MDP)</a:t>
                </a:r>
                <a:r>
                  <a:rPr lang="en-US" altLang="en-US" sz="2400">
                    <a:latin typeface="Aptos (body)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⟨</m:t>
                    </m:r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𝐻</m:t>
                    </m:r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kumimoji="0" lang="en-US" alt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ptos (body)"/>
                  </a:rPr>
                  <a:t> with </a:t>
                </a:r>
                <a:r>
                  <a:rPr kumimoji="0" lang="en-US" altLang="en-US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ptos (body)"/>
                  </a:rPr>
                  <a:t>finite horizon </a:t>
                </a:r>
                <a:r>
                  <a:rPr kumimoji="0" lang="en-US" alt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ptos (body)"/>
                  </a:rPr>
                  <a:t>and </a:t>
                </a:r>
                <a:r>
                  <a:rPr kumimoji="0" lang="en-US" altLang="en-US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ptos (body)"/>
                  </a:rPr>
                  <a:t>reward-free</a:t>
                </a:r>
                <a:r>
                  <a:rPr kumimoji="0" lang="en-US" alt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ptos (body)"/>
                  </a:rPr>
                  <a:t>:</a:t>
                </a:r>
              </a:p>
              <a:p>
                <a:pPr lvl="1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kumimoji="0" lang="en-US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ptos (body)"/>
                  </a:rPr>
                  <a:t>: State space</a:t>
                </a:r>
              </a:p>
              <a:p>
                <a:pPr lvl="1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kumimoji="0" lang="en-US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ptos (body)"/>
                  </a:rPr>
                  <a:t>: Action space</a:t>
                </a:r>
              </a:p>
              <a:p>
                <a:pPr lvl="1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kumimoji="0" lang="en-US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0" lang="en-US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: </m:t>
                    </m:r>
                    <m:r>
                      <a:rPr kumimoji="0" lang="en-US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0" lang="en-US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× </m:t>
                    </m:r>
                    <m:r>
                      <a:rPr kumimoji="0" lang="en-US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0" lang="en-US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Δ</m:t>
                    </m:r>
                    <m:r>
                      <a:rPr kumimoji="0" lang="en-US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0" lang="en-US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ptos (body)"/>
                  </a:rPr>
                  <a:t> : Transition function</a:t>
                </a:r>
              </a:p>
              <a:p>
                <a:pPr lvl="1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kumimoji="0" lang="en-US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ptos (body)"/>
                  </a:rPr>
                  <a:t>: Horizon (number of steps per episode)</a:t>
                </a: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alt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ptos (body)"/>
                </a:endParaRP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4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ptos (body)"/>
                  </a:rPr>
                  <a:t>Trajectory Space</a:t>
                </a:r>
                <a:r>
                  <a:rPr lang="en-US" altLang="en-US" sz="2400">
                    <a:latin typeface="Aptos (body)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Ξ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≜</m:t>
                    </m:r>
                    <m:sSup>
                      <m:sSupPr>
                        <m:ctrlPr>
                          <a:rPr kumimoji="0" lang="en-US" altLang="en-US" sz="240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en-US" sz="240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en-US" sz="2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kumimoji="0" lang="en-US" altLang="en-US" sz="2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× </m:t>
                            </m:r>
                            <m:r>
                              <a:rPr kumimoji="0" lang="en-US" altLang="en-US" sz="2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kumimoji="0" lang="en-US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</m:oMath>
                </a14:m>
                <a:endParaRPr kumimoji="0" lang="en-US" altLang="en-US" sz="24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ptos (body)"/>
                </a:endParaRP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altLang="en-US" sz="24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ptos (body)"/>
                </a:endParaRP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4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ptos (body)"/>
                  </a:rPr>
                  <a:t>History Space: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240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altLang="en-US" sz="2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altLang="en-US" sz="2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≜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×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b="0" i="0">
                  <a:latin typeface="Aptos (body)"/>
                </a:endParaRPr>
              </a:p>
              <a:p>
                <a:pPr lvl="1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kumimoji="0" lang="en-US" alt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ptos (body)"/>
                  </a:rPr>
                  <a:t>: th</a:t>
                </a:r>
                <a:r>
                  <a:rPr lang="en-US" altLang="en-US" sz="2000">
                    <a:solidFill>
                      <a:schemeClr val="tx1"/>
                    </a:solidFill>
                    <a:latin typeface="Aptos (body)"/>
                  </a:rPr>
                  <a:t>e length of history</a:t>
                </a:r>
                <a:endParaRPr kumimoji="0" lang="en-US" altLang="en-US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ptos (body)"/>
                </a:endParaRP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ptos (body)"/>
                </a:endParaRPr>
              </a:p>
            </p:txBody>
          </p:sp>
        </mc:Choice>
        <mc:Fallback>
          <p:sp>
            <p:nvSpPr>
              <p:cNvPr id="7" name="Rectangle 1">
                <a:extLst>
                  <a:ext uri="{FF2B5EF4-FFF2-40B4-BE49-F238E27FC236}">
                    <a16:creationId xmlns:a16="http://schemas.microsoft.com/office/drawing/2014/main" id="{70E6C7BE-15EC-6261-1A1D-0A2D38DF3D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1097279" y="1889753"/>
                <a:ext cx="10115203" cy="4223079"/>
              </a:xfrm>
              <a:prstGeom prst="rect">
                <a:avLst/>
              </a:prstGeom>
              <a:blipFill>
                <a:blip r:embed="rId3"/>
                <a:stretch>
                  <a:fillRect t="-7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36FD66-9D95-E32C-8C56-85705A865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4509-233B-4677-8790-943200C16839}" type="slidenum">
              <a:rPr lang="en-US" smtClean="0"/>
              <a:t>8</a:t>
            </a:fld>
            <a:endParaRPr lang="en-US"/>
          </a:p>
        </p:txBody>
      </p:sp>
      <p:pic>
        <p:nvPicPr>
          <p:cNvPr id="5122" name="Picture 2" descr="Reinforcement Learning: All About Markov Decision Processes | Paperspace">
            <a:extLst>
              <a:ext uri="{FF2B5EF4-FFF2-40B4-BE49-F238E27FC236}">
                <a16:creationId xmlns:a16="http://schemas.microsoft.com/office/drawing/2014/main" id="{E5CB4176-99EA-0454-A06A-D36DDAF90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619" y="3262313"/>
            <a:ext cx="4503102" cy="212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103652-8331-7F47-0886-5E2CC1836FA7}"/>
              </a:ext>
            </a:extLst>
          </p:cNvPr>
          <p:cNvSpPr/>
          <p:nvPr/>
        </p:nvSpPr>
        <p:spPr>
          <a:xfrm>
            <a:off x="8432800" y="4897120"/>
            <a:ext cx="1087120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06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0946-5B1E-A6F3-6D64-318855F72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41695" cy="1325563"/>
          </a:xfrm>
        </p:spPr>
        <p:txBody>
          <a:bodyPr>
            <a:normAutofit fontScale="90000"/>
          </a:bodyPr>
          <a:lstStyle/>
          <a:p>
            <a:r>
              <a:rPr lang="en-US"/>
              <a:t>Proposed Method – Problem Setup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C07C9B-4BB4-0B13-69EE-0C5EDA16FD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6513829" cy="4667250"/>
              </a:xfrm>
            </p:spPr>
            <p:txBody>
              <a:bodyPr>
                <a:normAutofit/>
              </a:bodyPr>
              <a:lstStyle/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8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ptos (body)"/>
                  </a:rPr>
                  <a:t>Preference Oracle Function</a:t>
                </a:r>
                <a14:m>
                  <m:oMath xmlns:m="http://schemas.openxmlformats.org/officeDocument/2006/math">
                    <m:r>
                      <a: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0" lang="en-US" altLang="en-US" sz="2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</a:endParaRPr>
              </a:p>
              <a:p>
                <a:pPr mar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kumimoji="0" lang="en-US" alt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Ξ</m:t>
                      </m:r>
                      <m:r>
                        <a:rPr kumimoji="0" lang="en-US" alt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Ξ</m:t>
                      </m:r>
                      <m:r>
                        <a:rPr kumimoji="0" lang="en-US" alt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→ [−1, 1]</m:t>
                      </m:r>
                    </m:oMath>
                  </m:oMathPara>
                </a14:m>
                <a:endPara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ptos (body)"/>
                </a:endParaRPr>
              </a:p>
              <a:p>
                <a:pPr mar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kumimoji="0" lang="en-US" alt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ptos (body)"/>
                </a:endParaRP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ptos (body)"/>
                  </a:rPr>
                  <a:t>For trajectories,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ptos (body)"/>
                  </a:rPr>
                  <a:t>​,</a:t>
                </a:r>
                <a:r>
                  <a:rPr kumimoji="0" lang="en-US" altLang="en-US" sz="2800" b="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ptos (body)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2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en-US" sz="2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kumimoji="0" lang="en-US" altLang="en-US" sz="2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0" lang="en-US" alt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Ξ</m:t>
                    </m:r>
                    <m:r>
                      <a:rPr kumimoji="0" lang="en-US" alt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Ξ</m:t>
                    </m:r>
                  </m:oMath>
                </a14:m>
                <a:r>
                  <a:rPr kumimoji="0" lang="en-US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ptos (body)"/>
                  </a:rPr>
                  <a:t>​</a:t>
                </a:r>
                <a:endParaRPr lang="en-US" altLang="en-US" sz="2800">
                  <a:latin typeface="Aptos (body)"/>
                </a:endParaRPr>
              </a:p>
              <a:p>
                <a:pPr marL="457200" lvl="1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kumimoji="0" lang="en-US" altLang="en-US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en-US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en-US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kumimoji="0" lang="en-US" altLang="en-US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altLang="en-US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altLang="en-US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en-US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kumimoji="0" lang="en-US" altLang="en-US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0" lang="en-US" altLang="en-US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 2</m:t>
                      </m:r>
                      <m:r>
                        <a:rPr kumimoji="0" lang="en-US" altLang="en-US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0" lang="en-US" altLang="en-US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0" lang="en-US" altLang="en-US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en-US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kumimoji="0" lang="en-US" altLang="en-US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altLang="en-US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≻</m:t>
                      </m:r>
                      <m:sSub>
                        <m:sSubPr>
                          <m:ctrlPr>
                            <a:rPr kumimoji="0" lang="en-US" altLang="en-US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en-US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kumimoji="0" lang="en-US" altLang="en-US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altLang="en-US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) −1</m:t>
                      </m:r>
                    </m:oMath>
                  </m:oMathPara>
                </a14:m>
                <a:endParaRPr lang="en-US">
                  <a:latin typeface="Aptos (body)"/>
                </a:endParaRP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600">
                  <a:latin typeface="Aptos (body)"/>
                </a:endParaRP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600">
                    <a:latin typeface="Aptos (body)"/>
                  </a:rPr>
                  <a:t>Anti-symmetric:</a:t>
                </a:r>
              </a:p>
              <a:p>
                <a:pPr marL="457200" lvl="1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</a:rPr>
                        <m:t> ∈ </m:t>
                      </m:r>
                      <m:r>
                        <m:rPr>
                          <m:sty m:val="p"/>
                        </m:rPr>
                        <a:rPr lang="el-GR" i="0" smtClean="0">
                          <a:latin typeface="Cambria Math" panose="02040503050406030204" pitchFamily="18" charset="0"/>
                        </a:rPr>
                        <m:t>Ξ</m:t>
                      </m:r>
                      <m:r>
                        <a:rPr lang="el-GR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l-GR" i="0" smtClean="0">
                          <a:latin typeface="Cambria Math" panose="02040503050406030204" pitchFamily="18" charset="0"/>
                        </a:rPr>
                        <m:t>Ξ</m:t>
                      </m:r>
                      <m:r>
                        <a:rPr lang="el-GR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</a:rPr>
                        <m:t>)=−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>
                  <a:latin typeface="Aptos (body)"/>
                </a:endParaRP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600">
                  <a:latin typeface="Aptos (body)"/>
                </a:endParaRP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600">
                    <a:latin typeface="Aptos (body)"/>
                  </a:rPr>
                  <a:t>Work in both online and offline settings</a:t>
                </a:r>
              </a:p>
              <a:p>
                <a:endParaRPr lang="en-US" sz="220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C07C9B-4BB4-0B13-69EE-0C5EDA16FD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6513829" cy="4667250"/>
              </a:xfrm>
              <a:blipFill>
                <a:blip r:embed="rId3"/>
                <a:stretch>
                  <a:fillRect l="-1871" t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99343-2751-0D75-F790-9F515700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4509-233B-4677-8790-943200C16839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16332C-72E0-BA40-A5F6-5A14807E24D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8075"/>
          <a:stretch/>
        </p:blipFill>
        <p:spPr>
          <a:xfrm>
            <a:off x="7688179" y="525462"/>
            <a:ext cx="4001771" cy="30752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1835F7-3761-F918-40E5-C266F35181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1041"/>
          <a:stretch/>
        </p:blipFill>
        <p:spPr>
          <a:xfrm>
            <a:off x="7916779" y="3257273"/>
            <a:ext cx="3773171" cy="307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922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779</TotalTime>
  <Words>1782</Words>
  <Application>Microsoft Office PowerPoint</Application>
  <PresentationFormat>Widescreen</PresentationFormat>
  <Paragraphs>273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Aptos (body)</vt:lpstr>
      <vt:lpstr>Aptos</vt:lpstr>
      <vt:lpstr>Arial</vt:lpstr>
      <vt:lpstr>Calibri</vt:lpstr>
      <vt:lpstr>Calibri Light</vt:lpstr>
      <vt:lpstr>Cambria Math</vt:lpstr>
      <vt:lpstr>Wingdings</vt:lpstr>
      <vt:lpstr>Retrospect</vt:lpstr>
      <vt:lpstr>A Minimaximalist Approach to Reinforcement Learning from Human Feedback</vt:lpstr>
      <vt:lpstr>Agenda</vt:lpstr>
      <vt:lpstr>Introduction – Reinforcement Learning from Human Feedback</vt:lpstr>
      <vt:lpstr>Introduction – RLHF Challenges </vt:lpstr>
      <vt:lpstr>Introduction</vt:lpstr>
      <vt:lpstr>Literature Review – Dueling Bandits and RL</vt:lpstr>
      <vt:lpstr>Literature Review  - RLHF without Reward Models</vt:lpstr>
      <vt:lpstr>Proposed Method – Problem Setup</vt:lpstr>
      <vt:lpstr>Proposed Method – Problem Setup</vt:lpstr>
      <vt:lpstr>Proposed Method – Social Choice Theory</vt:lpstr>
      <vt:lpstr>Proposed Method – Social Choice Theory</vt:lpstr>
      <vt:lpstr>Proposed Method – Social Choice Theory</vt:lpstr>
      <vt:lpstr>Proposed Method – One Player is All You Need</vt:lpstr>
      <vt:lpstr>Proposed Method – One Player is All You Need</vt:lpstr>
      <vt:lpstr>Proposed Method – One Player is All You Need</vt:lpstr>
      <vt:lpstr>SPO: Self-Play Preference Optimization</vt:lpstr>
      <vt:lpstr>SPO: Self-Play Preference Optimization</vt:lpstr>
      <vt:lpstr>Experimental Evaluation – Overview </vt:lpstr>
      <vt:lpstr>Experimental Evaluation</vt:lpstr>
      <vt:lpstr>Experimental Evaluation – Environment </vt:lpstr>
      <vt:lpstr>Experimental Evaluation</vt:lpstr>
      <vt:lpstr>Experimental Evaluation</vt:lpstr>
      <vt:lpstr>Experimental Evaluation</vt:lpstr>
      <vt:lpstr>Conclusion</vt:lpstr>
      <vt:lpstr>Limitations and Future work</vt:lpstr>
      <vt:lpstr>Thank you for your attention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Yang, Chi-Heng - (chihengyang)</dc:creator>
  <cp:lastModifiedBy>Yang, Chi-Heng - (chihengyang)</cp:lastModifiedBy>
  <cp:revision>2</cp:revision>
  <dcterms:created xsi:type="dcterms:W3CDTF">2024-10-30T07:22:22Z</dcterms:created>
  <dcterms:modified xsi:type="dcterms:W3CDTF">2024-11-01T21:48:57Z</dcterms:modified>
</cp:coreProperties>
</file>