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4" name="Chicheng Zhang"/>
  <p:cmAuthor clrIdx="1" id="1" initials="" lastIdx="4" name="Chenyi Wang"/>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12-02T18:29:07.068">
    <p:pos x="359" y="1579"/>
    <p:text>I think Laurent series is power series with negative powers. This terminology usage is a bit strange..</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4-12-04T02:01:39.042">
    <p:pos x="96" y="659"/>
    <p:text>I think \tilde{v}_\pi(s) and e_\pi^\gamma(s) is undefined at this point?</p:text>
  </p:cm>
  <p:cm authorId="1" idx="1" dt="2024-12-04T02:01:27.863">
    <p:pos x="96" y="659"/>
    <p:text>That's true, but they are not important as they are not involved in the main discussion as tilde v gamma pi(s)</p:text>
  </p:cm>
  <p:cm authorId="1" idx="2" dt="2024-12-04T02:01:39.042">
    <p:pos x="96" y="659"/>
    <p:text>I will briefly explain in words what they are</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4-12-04T02:13:36.654">
    <p:pos x="48" y="1567"/>
    <p:text>I thought we now estimate the (uncentered) value function, so I am not sure why we still use \tilde{V}_t^\gamma (a centered value function estimate) to estimate it.</p:text>
  </p:cm>
  <p:cm authorId="1" idx="3" dt="2024-12-04T02:13:36.654">
    <p:pos x="48" y="1567"/>
    <p:text>These two are in equal in this case. I believe it's for the sake of consistent notation on the figure.</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4-12-04T01:52:46.234">
    <p:pos x="6000" y="0"/>
    <p:text>Have you seen 'policy gradient with baseline' or 'actor critic with baseline': e.g. https://rail.eecs.berkeley.edu/deeprlcourse/deeprlcourse/static/slides/lec-5.pdf 
Perhaps it may be good to discuss the relationship to these.</p:text>
  </p:cm>
  <p:cm authorId="1" idx="4" dt="2024-12-04T01:52:46.234">
    <p:pos x="6000" y="0"/>
    <p:text>Indeed has a very similar flavor, I will see if I'm able to squeeze in some discussion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ancaster.ac.uk/stor-i-student-sites/jordan-j-hood/2021/04/12/reinforcement-learning-temporal-difference-td-learning/"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178c03ec6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178c03ec6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19a3d75e3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19a3d75e3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Sample-efficient compared to Monte Carlo methods because it updates the value estimates after every time step.</a:t>
            </a:r>
            <a:endParaRPr/>
          </a:p>
          <a:p>
            <a:pPr indent="0" lvl="0" marL="0" rtl="0" algn="l">
              <a:spcBef>
                <a:spcPts val="0"/>
              </a:spcBef>
              <a:spcAft>
                <a:spcPts val="0"/>
              </a:spcAft>
              <a:buClr>
                <a:schemeClr val="dk1"/>
              </a:buClr>
              <a:buSzPts val="1100"/>
              <a:buFont typeface="Arial"/>
              <a:buNone/>
            </a:pPr>
            <a:r>
              <a:rPr lang="en"/>
              <a:t>Suitable for tasks where episodes are long or never-ending.</a:t>
            </a:r>
            <a:endParaRPr/>
          </a:p>
          <a:p>
            <a:pPr indent="0" lvl="0" marL="0" rtl="0" algn="l">
              <a:spcBef>
                <a:spcPts val="0"/>
              </a:spcBef>
              <a:spcAft>
                <a:spcPts val="0"/>
              </a:spcAft>
              <a:buClr>
                <a:schemeClr val="dk1"/>
              </a:buClr>
              <a:buSzPts val="1100"/>
              <a:buFont typeface="Arial"/>
              <a:buNone/>
            </a:pPr>
            <a:r>
              <a:rPr lang="en"/>
              <a:t>Does not require a complete model of the environment, unlike dynamic programming.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1eea91923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1eea91923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Sample-efficient compared to Monte Carlo methods because it updates the value estimates after every time step.</a:t>
            </a:r>
            <a:endParaRPr/>
          </a:p>
          <a:p>
            <a:pPr indent="0" lvl="0" marL="0" rtl="0" algn="l">
              <a:spcBef>
                <a:spcPts val="0"/>
              </a:spcBef>
              <a:spcAft>
                <a:spcPts val="0"/>
              </a:spcAft>
              <a:buClr>
                <a:schemeClr val="dk1"/>
              </a:buClr>
              <a:buSzPts val="1100"/>
              <a:buFont typeface="Arial"/>
              <a:buNone/>
            </a:pPr>
            <a:r>
              <a:rPr lang="en"/>
              <a:t>Suitable for tasks where episodes are long or never-ending.</a:t>
            </a:r>
            <a:endParaRPr/>
          </a:p>
          <a:p>
            <a:pPr indent="0" lvl="0" marL="0" rtl="0" algn="l">
              <a:spcBef>
                <a:spcPts val="0"/>
              </a:spcBef>
              <a:spcAft>
                <a:spcPts val="0"/>
              </a:spcAft>
              <a:buClr>
                <a:schemeClr val="dk1"/>
              </a:buClr>
              <a:buSzPts val="1100"/>
              <a:buFont typeface="Arial"/>
              <a:buNone/>
            </a:pPr>
            <a:r>
              <a:rPr lang="en"/>
              <a:t>Does not require a complete model of the environment, unlike dynamic programming.</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19a3d75e3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319a3d75e3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Can learn the optimal policy without requiring a model of the environment.</a:t>
            </a:r>
            <a:endParaRPr/>
          </a:p>
          <a:p>
            <a:pPr indent="0" lvl="0" marL="0" rtl="0" algn="l">
              <a:spcBef>
                <a:spcPts val="0"/>
              </a:spcBef>
              <a:spcAft>
                <a:spcPts val="0"/>
              </a:spcAft>
              <a:buClr>
                <a:schemeClr val="dk1"/>
              </a:buClr>
              <a:buSzPts val="1100"/>
              <a:buFont typeface="Arial"/>
              <a:buNone/>
            </a:pPr>
            <a:r>
              <a:rPr lang="en"/>
              <a:t>Robust to exploration strategies since it separates the policy used for learning from the policy being optimized.</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1b181b6f7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31b181b6f7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essence, TD learning focuses on evaluating a policy (what is the value of being in a state), while Q-learning focuses on finding an optimal policy (what is the value of taking an action in a state).</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19a3d75e34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319a3d75e34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https://www.lancaster.ac.uk/stor-i-student-sites/jordan-j-hood/2021/04/12/reinforcement-learning-temporal-difference-td-learning/</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1eea91923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31eea91923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https://www.lancaster.ac.uk/stor-i-student-sites/jordan-j-hood/2021/04/12/reinforcement-learning-temporal-difference-td-learning/</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 One algorithm used R¯ t = 0, ∀t, and thus involves no reward centering. The second algorithm used the best possible estimate of the average reward: R¯ t = r(π), ∀t; we call this oracle centering. The third algorithm used simple reward centering as in (4). The fourth algorithm used a more sophisticated kind of reward centering which we discuss in the next section.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17c2c94497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317c2c9449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1b181b6f7b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31b181b6f7b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note that the learning curves start much lower when the rewards are centered by an oracle; for the other algorithms, the first error is of the order r(π)/(1 − γ). TD-learning without centering (blue) eventually reached the same error rate as the oracle-centered algorithm (orange), as expected. Learning the average reward and subtracting it (green) indeed helps reduce the RMSVE much faster compared to when there is no centering. However, the eventual error rate is slightly higher, which is expected because the average-reward estimate is changing over time, leading to more variance in the updates compared to the uncentered or oracle-centered version. Similar trends hold for the larger discount factor (lower left), with the uncentered approach appearing much slower in comparison (note the difference in axes’ scales). In both cases, we verified that the average-reward estimate across the runs was around 0.25. These experiments show that the simple reward-centering technique can be quite effective in the on-policy setting, and the effect is more pronounced for larger discount factors.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1b181b6f7b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31b181b6f7b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19a3d75e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319a3d75e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However, note that an inaccurate estimation of the average reward is not a deal-breaker: standard algorithms that do not center the rewards can be perceived as using a fixed inaccurate estimate of the average reward (zero), yet they are guaranteed to converge to the true values of the target policy in the tabular case. So the issue is less about convergence and more about the rate of learning. Estimating the average reward accurately may yield better sample-complexity bounds when using standard methods than simply estimating the uncentered values (e.g., the bounds for Q-learning involve powers of 1/(1 −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2320587e74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2320587e74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319a3d75e34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319a3d75e3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Since this centering approach involves values in addition to the reward, we call it value-based centering. Unlike with simple centering, the convergence of the average-reward estimate and the value estimates is now interdependent.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1b181b6f7b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31b181b6f7b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Corresponding to b1, we saw that value-based centering resulted in a lower RMSVE faster than simple centering for both values of γ, and the final error rate was roughly the same. As expected, the simple approach estimated the average reward incorrectly and hence the learned values were relatively larger than with value-based centering (but not as large as when there was no centering). The results with b2 were more interesting. The RMSVE reduced rapidly at first with simple centering, then rose sharply, and then reduced again. This is because the average-reward estimate was initialized to zero and it converged to around 0.5 (because b2 skews the agent’s state distribution towards the more-rewarding right side). When the estimate passed the true value of 0.25, the RMSVE was quite low, however, the estimate quickly climbed to 0.5, resulting in the peak in RMSVE. Eventually the value estimates settled to values corresponding to an average-reward estimate of around 0.5. In contrast, the average-reward estimate was much closer to the true value when using value-based centering, resulting in a smoother learning curve. The effects were amplified with the larger discount factor</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317c2c9449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317c2c9449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31eea919236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31eea919236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1eea919236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31eea919236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1b181b6f7b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31b181b6f7b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31b181b6f7b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31b181b6f7b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319a3d75e34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319a3d75e3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319a3d75e3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319a3d75e3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 For Q-learning, the curves correspond to the step-size parameters that resulted in the fastest learning over the training period (quantified by the area under the learning curve). For Q-learning with centering, they correspond to the best step-size parameters for a fixed value of η (shown in grey in the figure); this does not always mean the best (α, η) pair but that is okay since the results were robust to the choice of η. Throughout this section we followed this same practice of picking hyperparameters to plot learning curves. The performance of Q-learning with centering did not degrade when the discount factor was close to one, unlike when there was no centering. For each discount factor, the performance with centering matched or exceeded that of the standard uncentered method. To verify if centering indeed helped remove the potentially large state-independent term, we checked the magnitude of the learned values.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31b181b6f7b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31b181b6f7b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 For Q-learning, the curves correspond to the step-size parameters that resulted in the fastest learning over the training period (quantified by the area under the learning curve). For Q-learning with centering, they correspond to the best step-size parameters for a fixed value of η (shown in grey in the figure); this does not always mean the best (α, η) pair but that is okay since the results were robust to the choice of η. Throughout this section we followed this same practice of picking hyperparameters to plot learning curves. The performance of Q-learning with centering did not degrade when the discount factor was close to one, unlike when there was no centering. For each discount factor, the performance with centering matched or exceeded that of the standard uncentered method. To verify if centering indeed helped remove the potentially large state-independent term, we checked the magnitude of the learned values.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178c03ec6b_1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178c03ec6b_1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31b181b6f7b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31b181b6f7b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 For Q-learning, the curves correspond to the step-size parameters that resulted in the fastest learning over the training period (quantified by the area under the learning curve). For Q-learning with centering, they correspond to the best step-size parameters for a fixed value of η (shown in grey in the figure); this does not always mean the best (α, η) pair but that is okay since the results were robust to the choice of η. Throughout this section we followed this same practice of picking hyperparameters to plot learning curves. The performance of Q-learning with centering did not degrade when the discount factor was close to one, unlike when there was no centering. For each discount factor, the performance with centering matched or exceeded that of the standard uncentered method. To verify if centering indeed helped remove the potentially large state-independent term, we checked the magnitude of the learned values.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3178c03ec6b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3178c03ec6b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178c03ec6b_1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178c03ec6b_1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Gamma is not part of the problem but an algorithm parameter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178c03ec6b_1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178c03ec6b_1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Gamma is not part of the problem but an algorithm parameter. Change t=0 to t=1 in the centered discounted value makes it the differential value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178c03ec6b_1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3178c03ec6b_1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178c03ec6b_1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178c03ec6b_1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178c03ec6b_1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178c03ec6b_1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gamma -&gt; 1 the discounted values tend to explode but the centered discounted values remain small and stable. Change of discount factor becomes efficient.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17c2c94497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317c2c94497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b="0" l="0" r="0" t="0"/>
          <a:stretch/>
        </p:blipFill>
        <p:spPr>
          <a:xfrm>
            <a:off x="8040773" y="4215733"/>
            <a:ext cx="648595" cy="608310"/>
          </a:xfrm>
          <a:prstGeom prst="rect">
            <a:avLst/>
          </a:prstGeom>
          <a:noFill/>
          <a:ln>
            <a:noFill/>
          </a:ln>
        </p:spPr>
      </p:pic>
      <p:sp>
        <p:nvSpPr>
          <p:cNvPr id="8" name="Google Shape;8;p2"/>
          <p:cNvSpPr/>
          <p:nvPr/>
        </p:nvSpPr>
        <p:spPr>
          <a:xfrm>
            <a:off x="3430263" y="4917799"/>
            <a:ext cx="2307300" cy="247800"/>
          </a:xfrm>
          <a:prstGeom prst="rect">
            <a:avLst/>
          </a:prstGeom>
          <a:solidFill>
            <a:srgbClr val="AB0520"/>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b="0" i="0" sz="900" u="none" cap="none" strike="noStrike">
              <a:solidFill>
                <a:schemeClr val="lt1"/>
              </a:solidFill>
              <a:latin typeface="Calibri"/>
              <a:ea typeface="Calibri"/>
              <a:cs typeface="Calibri"/>
              <a:sym typeface="Calibri"/>
            </a:endParaRPr>
          </a:p>
        </p:txBody>
      </p:sp>
      <p:sp>
        <p:nvSpPr>
          <p:cNvPr id="9" name="Google Shape;9;p2"/>
          <p:cNvSpPr/>
          <p:nvPr/>
        </p:nvSpPr>
        <p:spPr>
          <a:xfrm>
            <a:off x="-227012" y="361950"/>
            <a:ext cx="454025" cy="454025"/>
          </a:xfrm>
          <a:custGeom>
            <a:rect b="b" l="l" r="r" t="t"/>
            <a:pathLst>
              <a:path extrusionOk="0" h="908050" w="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pic>
        <p:nvPicPr>
          <p:cNvPr id="10" name="Google Shape;10;p2"/>
          <p:cNvPicPr preferRelativeResize="0"/>
          <p:nvPr/>
        </p:nvPicPr>
        <p:blipFill rotWithShape="1">
          <a:blip r:embed="rId2">
            <a:alphaModFix/>
          </a:blip>
          <a:srcRect b="0" l="0" r="0" t="0"/>
          <a:stretch/>
        </p:blipFill>
        <p:spPr>
          <a:xfrm>
            <a:off x="8040773" y="4215733"/>
            <a:ext cx="648595" cy="608310"/>
          </a:xfrm>
          <a:prstGeom prst="rect">
            <a:avLst/>
          </a:prstGeom>
          <a:noFill/>
          <a:ln>
            <a:noFill/>
          </a:ln>
        </p:spPr>
      </p:pic>
      <p:sp>
        <p:nvSpPr>
          <p:cNvPr id="11" name="Google Shape;11;p2"/>
          <p:cNvSpPr/>
          <p:nvPr/>
        </p:nvSpPr>
        <p:spPr>
          <a:xfrm>
            <a:off x="3430263" y="4917799"/>
            <a:ext cx="2307300" cy="247800"/>
          </a:xfrm>
          <a:prstGeom prst="rect">
            <a:avLst/>
          </a:prstGeom>
          <a:solidFill>
            <a:srgbClr val="AB0520"/>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12" name="Google Shape;12;p2"/>
          <p:cNvSpPr/>
          <p:nvPr/>
        </p:nvSpPr>
        <p:spPr>
          <a:xfrm>
            <a:off x="-227012" y="361950"/>
            <a:ext cx="454025" cy="454025"/>
          </a:xfrm>
          <a:custGeom>
            <a:rect b="b" l="l" r="r" t="t"/>
            <a:pathLst>
              <a:path extrusionOk="0" h="908050" w="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132" name="Shape 132"/>
        <p:cNvGrpSpPr/>
        <p:nvPr/>
      </p:nvGrpSpPr>
      <p:grpSpPr>
        <a:xfrm>
          <a:off x="0" y="0"/>
          <a:ext cx="0" cy="0"/>
          <a:chOff x="0" y="0"/>
          <a:chExt cx="0" cy="0"/>
        </a:xfrm>
      </p:grpSpPr>
      <p:sp>
        <p:nvSpPr>
          <p:cNvPr id="133" name="Google Shape;133;p11"/>
          <p:cNvSpPr/>
          <p:nvPr/>
        </p:nvSpPr>
        <p:spPr>
          <a:xfrm>
            <a:off x="0" y="0"/>
            <a:ext cx="9144000" cy="51435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E2E8E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34" name="Google Shape;134;p11"/>
          <p:cNvSpPr/>
          <p:nvPr/>
        </p:nvSpPr>
        <p:spPr>
          <a:xfrm>
            <a:off x="4421037" y="3059142"/>
            <a:ext cx="3081300" cy="1682100"/>
          </a:xfrm>
          <a:prstGeom prst="rect">
            <a:avLst/>
          </a:prstGeom>
          <a:solidFill>
            <a:srgbClr val="BFBFBF"/>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135" name="Google Shape;135;p11"/>
          <p:cNvSpPr/>
          <p:nvPr/>
        </p:nvSpPr>
        <p:spPr>
          <a:xfrm>
            <a:off x="4421037" y="630471"/>
            <a:ext cx="3081300" cy="2056200"/>
          </a:xfrm>
          <a:prstGeom prst="rect">
            <a:avLst/>
          </a:prstGeom>
          <a:solidFill>
            <a:srgbClr val="BFBFBF"/>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pic>
        <p:nvPicPr>
          <p:cNvPr id="136" name="Google Shape;136;p11"/>
          <p:cNvPicPr preferRelativeResize="0"/>
          <p:nvPr/>
        </p:nvPicPr>
        <p:blipFill rotWithShape="1">
          <a:blip r:embed="rId2">
            <a:alphaModFix/>
          </a:blip>
          <a:srcRect b="0" l="0" r="0" t="0"/>
          <a:stretch/>
        </p:blipFill>
        <p:spPr>
          <a:xfrm>
            <a:off x="8040773" y="4215733"/>
            <a:ext cx="648595" cy="608310"/>
          </a:xfrm>
          <a:prstGeom prst="rect">
            <a:avLst/>
          </a:prstGeom>
          <a:noFill/>
          <a:ln>
            <a:noFill/>
          </a:ln>
        </p:spPr>
      </p:pic>
      <p:sp>
        <p:nvSpPr>
          <p:cNvPr id="137" name="Google Shape;137;p11"/>
          <p:cNvSpPr/>
          <p:nvPr/>
        </p:nvSpPr>
        <p:spPr>
          <a:xfrm>
            <a:off x="7760144" y="630471"/>
            <a:ext cx="22860" cy="4114800"/>
          </a:xfrm>
          <a:custGeom>
            <a:rect b="b" l="l" r="r" t="t"/>
            <a:pathLst>
              <a:path extrusionOk="0" h="8229600" w="28575">
                <a:moveTo>
                  <a:pt x="0" y="0"/>
                </a:moveTo>
                <a:lnTo>
                  <a:pt x="28574" y="0"/>
                </a:lnTo>
                <a:lnTo>
                  <a:pt x="28574" y="8229599"/>
                </a:lnTo>
                <a:lnTo>
                  <a:pt x="0" y="8229599"/>
                </a:lnTo>
                <a:lnTo>
                  <a:pt x="0" y="0"/>
                </a:lnTo>
                <a:close/>
              </a:path>
            </a:pathLst>
          </a:custGeom>
          <a:solidFill>
            <a:srgbClr val="AB04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38" name="Google Shape;138;p11"/>
          <p:cNvSpPr/>
          <p:nvPr/>
        </p:nvSpPr>
        <p:spPr>
          <a:xfrm>
            <a:off x="-227012" y="361950"/>
            <a:ext cx="454025" cy="454025"/>
          </a:xfrm>
          <a:custGeom>
            <a:rect b="b" l="l" r="r" t="t"/>
            <a:pathLst>
              <a:path extrusionOk="0" h="908050" w="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39" name="Google Shape;139;p11"/>
          <p:cNvSpPr/>
          <p:nvPr/>
        </p:nvSpPr>
        <p:spPr>
          <a:xfrm>
            <a:off x="3430263" y="4917799"/>
            <a:ext cx="2307300" cy="247800"/>
          </a:xfrm>
          <a:prstGeom prst="rect">
            <a:avLst/>
          </a:prstGeom>
          <a:solidFill>
            <a:srgbClr val="AB0520"/>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40" name="Shape 140"/>
        <p:cNvGrpSpPr/>
        <p:nvPr/>
      </p:nvGrpSpPr>
      <p:grpSpPr>
        <a:xfrm>
          <a:off x="0" y="0"/>
          <a:ext cx="0" cy="0"/>
          <a:chOff x="0" y="0"/>
          <a:chExt cx="0" cy="0"/>
        </a:xfrm>
      </p:grpSpPr>
      <p:sp>
        <p:nvSpPr>
          <p:cNvPr id="141" name="Google Shape;141;p12"/>
          <p:cNvSpPr/>
          <p:nvPr/>
        </p:nvSpPr>
        <p:spPr>
          <a:xfrm>
            <a:off x="-2241" y="0"/>
            <a:ext cx="9144000" cy="401193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E2E8E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42" name="Google Shape;142;p12"/>
          <p:cNvSpPr/>
          <p:nvPr/>
        </p:nvSpPr>
        <p:spPr>
          <a:xfrm>
            <a:off x="-227012" y="514350"/>
            <a:ext cx="454025" cy="454025"/>
          </a:xfrm>
          <a:custGeom>
            <a:rect b="b" l="l" r="r" t="t"/>
            <a:pathLst>
              <a:path extrusionOk="0" h="908050" w="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143" name="Google Shape;143;p12"/>
          <p:cNvGrpSpPr/>
          <p:nvPr/>
        </p:nvGrpSpPr>
        <p:grpSpPr>
          <a:xfrm rot="10800000">
            <a:off x="436702" y="4411586"/>
            <a:ext cx="1527309" cy="36909"/>
            <a:chOff x="9759603" y="5883440"/>
            <a:chExt cx="3054617" cy="73818"/>
          </a:xfrm>
        </p:grpSpPr>
        <p:pic>
          <p:nvPicPr>
            <p:cNvPr id="144" name="Google Shape;144;p12"/>
            <p:cNvPicPr preferRelativeResize="0"/>
            <p:nvPr/>
          </p:nvPicPr>
          <p:blipFill rotWithShape="1">
            <a:blip r:embed="rId2">
              <a:alphaModFix/>
            </a:blip>
            <a:srcRect b="0" l="0" r="0" t="0"/>
            <a:stretch/>
          </p:blipFill>
          <p:spPr>
            <a:xfrm>
              <a:off x="9759603" y="5883440"/>
              <a:ext cx="74502" cy="73818"/>
            </a:xfrm>
            <a:prstGeom prst="rect">
              <a:avLst/>
            </a:prstGeom>
            <a:noFill/>
            <a:ln>
              <a:noFill/>
            </a:ln>
          </p:spPr>
        </p:pic>
        <p:pic>
          <p:nvPicPr>
            <p:cNvPr id="145" name="Google Shape;145;p12"/>
            <p:cNvPicPr preferRelativeResize="0"/>
            <p:nvPr/>
          </p:nvPicPr>
          <p:blipFill rotWithShape="1">
            <a:blip r:embed="rId3">
              <a:alphaModFix/>
            </a:blip>
            <a:srcRect b="0" l="0" r="0" t="0"/>
            <a:stretch/>
          </p:blipFill>
          <p:spPr>
            <a:xfrm>
              <a:off x="9908609" y="5883440"/>
              <a:ext cx="74502" cy="73818"/>
            </a:xfrm>
            <a:prstGeom prst="rect">
              <a:avLst/>
            </a:prstGeom>
            <a:noFill/>
            <a:ln>
              <a:noFill/>
            </a:ln>
          </p:spPr>
        </p:pic>
        <p:pic>
          <p:nvPicPr>
            <p:cNvPr id="146" name="Google Shape;146;p12"/>
            <p:cNvPicPr preferRelativeResize="0"/>
            <p:nvPr/>
          </p:nvPicPr>
          <p:blipFill rotWithShape="1">
            <a:blip r:embed="rId3">
              <a:alphaModFix/>
            </a:blip>
            <a:srcRect b="0" l="0" r="0" t="0"/>
            <a:stretch/>
          </p:blipFill>
          <p:spPr>
            <a:xfrm>
              <a:off x="10057615" y="5883440"/>
              <a:ext cx="74502" cy="73818"/>
            </a:xfrm>
            <a:prstGeom prst="rect">
              <a:avLst/>
            </a:prstGeom>
            <a:noFill/>
            <a:ln>
              <a:noFill/>
            </a:ln>
          </p:spPr>
        </p:pic>
        <p:pic>
          <p:nvPicPr>
            <p:cNvPr id="147" name="Google Shape;147;p12"/>
            <p:cNvPicPr preferRelativeResize="0"/>
            <p:nvPr/>
          </p:nvPicPr>
          <p:blipFill rotWithShape="1">
            <a:blip r:embed="rId2">
              <a:alphaModFix/>
            </a:blip>
            <a:srcRect b="0" l="0" r="0" t="0"/>
            <a:stretch/>
          </p:blipFill>
          <p:spPr>
            <a:xfrm>
              <a:off x="10206621" y="5883440"/>
              <a:ext cx="74502" cy="73818"/>
            </a:xfrm>
            <a:prstGeom prst="rect">
              <a:avLst/>
            </a:prstGeom>
            <a:noFill/>
            <a:ln>
              <a:noFill/>
            </a:ln>
          </p:spPr>
        </p:pic>
        <p:pic>
          <p:nvPicPr>
            <p:cNvPr id="148" name="Google Shape;148;p12"/>
            <p:cNvPicPr preferRelativeResize="0"/>
            <p:nvPr/>
          </p:nvPicPr>
          <p:blipFill rotWithShape="1">
            <a:blip r:embed="rId2">
              <a:alphaModFix/>
            </a:blip>
            <a:srcRect b="0" l="0" r="0" t="0"/>
            <a:stretch/>
          </p:blipFill>
          <p:spPr>
            <a:xfrm>
              <a:off x="10355626" y="5883440"/>
              <a:ext cx="74502" cy="73818"/>
            </a:xfrm>
            <a:prstGeom prst="rect">
              <a:avLst/>
            </a:prstGeom>
            <a:noFill/>
            <a:ln>
              <a:noFill/>
            </a:ln>
          </p:spPr>
        </p:pic>
        <p:pic>
          <p:nvPicPr>
            <p:cNvPr id="149" name="Google Shape;149;p12"/>
            <p:cNvPicPr preferRelativeResize="0"/>
            <p:nvPr/>
          </p:nvPicPr>
          <p:blipFill rotWithShape="1">
            <a:blip r:embed="rId3">
              <a:alphaModFix/>
            </a:blip>
            <a:srcRect b="0" l="0" r="0" t="0"/>
            <a:stretch/>
          </p:blipFill>
          <p:spPr>
            <a:xfrm>
              <a:off x="10504632" y="5883440"/>
              <a:ext cx="74502" cy="73818"/>
            </a:xfrm>
            <a:prstGeom prst="rect">
              <a:avLst/>
            </a:prstGeom>
            <a:noFill/>
            <a:ln>
              <a:noFill/>
            </a:ln>
          </p:spPr>
        </p:pic>
        <p:pic>
          <p:nvPicPr>
            <p:cNvPr id="150" name="Google Shape;150;p12"/>
            <p:cNvPicPr preferRelativeResize="0"/>
            <p:nvPr/>
          </p:nvPicPr>
          <p:blipFill rotWithShape="1">
            <a:blip r:embed="rId2">
              <a:alphaModFix/>
            </a:blip>
            <a:srcRect b="0" l="0" r="0" t="0"/>
            <a:stretch/>
          </p:blipFill>
          <p:spPr>
            <a:xfrm>
              <a:off x="10653638" y="5883440"/>
              <a:ext cx="74502" cy="73818"/>
            </a:xfrm>
            <a:prstGeom prst="rect">
              <a:avLst/>
            </a:prstGeom>
            <a:noFill/>
            <a:ln>
              <a:noFill/>
            </a:ln>
          </p:spPr>
        </p:pic>
        <p:pic>
          <p:nvPicPr>
            <p:cNvPr id="151" name="Google Shape;151;p12"/>
            <p:cNvPicPr preferRelativeResize="0"/>
            <p:nvPr/>
          </p:nvPicPr>
          <p:blipFill rotWithShape="1">
            <a:blip r:embed="rId2">
              <a:alphaModFix/>
            </a:blip>
            <a:srcRect b="0" l="0" r="0" t="0"/>
            <a:stretch/>
          </p:blipFill>
          <p:spPr>
            <a:xfrm>
              <a:off x="10802643" y="5883440"/>
              <a:ext cx="74502" cy="73818"/>
            </a:xfrm>
            <a:prstGeom prst="rect">
              <a:avLst/>
            </a:prstGeom>
            <a:noFill/>
            <a:ln>
              <a:noFill/>
            </a:ln>
          </p:spPr>
        </p:pic>
        <p:pic>
          <p:nvPicPr>
            <p:cNvPr id="152" name="Google Shape;152;p12"/>
            <p:cNvPicPr preferRelativeResize="0"/>
            <p:nvPr/>
          </p:nvPicPr>
          <p:blipFill rotWithShape="1">
            <a:blip r:embed="rId3">
              <a:alphaModFix/>
            </a:blip>
            <a:srcRect b="0" l="0" r="0" t="0"/>
            <a:stretch/>
          </p:blipFill>
          <p:spPr>
            <a:xfrm>
              <a:off x="10951649" y="5883440"/>
              <a:ext cx="74502" cy="73818"/>
            </a:xfrm>
            <a:prstGeom prst="rect">
              <a:avLst/>
            </a:prstGeom>
            <a:noFill/>
            <a:ln>
              <a:noFill/>
            </a:ln>
          </p:spPr>
        </p:pic>
        <p:pic>
          <p:nvPicPr>
            <p:cNvPr id="153" name="Google Shape;153;p12"/>
            <p:cNvPicPr preferRelativeResize="0"/>
            <p:nvPr/>
          </p:nvPicPr>
          <p:blipFill rotWithShape="1">
            <a:blip r:embed="rId3">
              <a:alphaModFix/>
            </a:blip>
            <a:srcRect b="0" l="0" r="0" t="0"/>
            <a:stretch/>
          </p:blipFill>
          <p:spPr>
            <a:xfrm>
              <a:off x="11100654" y="5883440"/>
              <a:ext cx="74502" cy="73818"/>
            </a:xfrm>
            <a:prstGeom prst="rect">
              <a:avLst/>
            </a:prstGeom>
            <a:noFill/>
            <a:ln>
              <a:noFill/>
            </a:ln>
          </p:spPr>
        </p:pic>
        <p:pic>
          <p:nvPicPr>
            <p:cNvPr id="154" name="Google Shape;154;p12"/>
            <p:cNvPicPr preferRelativeResize="0"/>
            <p:nvPr/>
          </p:nvPicPr>
          <p:blipFill rotWithShape="1">
            <a:blip r:embed="rId2">
              <a:alphaModFix/>
            </a:blip>
            <a:srcRect b="0" l="0" r="0" t="0"/>
            <a:stretch/>
          </p:blipFill>
          <p:spPr>
            <a:xfrm>
              <a:off x="11249660" y="5883440"/>
              <a:ext cx="74502" cy="73818"/>
            </a:xfrm>
            <a:prstGeom prst="rect">
              <a:avLst/>
            </a:prstGeom>
            <a:noFill/>
            <a:ln>
              <a:noFill/>
            </a:ln>
          </p:spPr>
        </p:pic>
        <p:pic>
          <p:nvPicPr>
            <p:cNvPr id="155" name="Google Shape;155;p12"/>
            <p:cNvPicPr preferRelativeResize="0"/>
            <p:nvPr/>
          </p:nvPicPr>
          <p:blipFill rotWithShape="1">
            <a:blip r:embed="rId2">
              <a:alphaModFix/>
            </a:blip>
            <a:srcRect b="0" l="0" r="0" t="0"/>
            <a:stretch/>
          </p:blipFill>
          <p:spPr>
            <a:xfrm>
              <a:off x="11398666" y="5883440"/>
              <a:ext cx="74502" cy="73818"/>
            </a:xfrm>
            <a:prstGeom prst="rect">
              <a:avLst/>
            </a:prstGeom>
            <a:noFill/>
            <a:ln>
              <a:noFill/>
            </a:ln>
          </p:spPr>
        </p:pic>
        <p:pic>
          <p:nvPicPr>
            <p:cNvPr id="156" name="Google Shape;156;p12"/>
            <p:cNvPicPr preferRelativeResize="0"/>
            <p:nvPr/>
          </p:nvPicPr>
          <p:blipFill rotWithShape="1">
            <a:blip r:embed="rId3">
              <a:alphaModFix/>
            </a:blip>
            <a:srcRect b="0" l="0" r="0" t="0"/>
            <a:stretch/>
          </p:blipFill>
          <p:spPr>
            <a:xfrm>
              <a:off x="11547671" y="5883440"/>
              <a:ext cx="74502" cy="73818"/>
            </a:xfrm>
            <a:prstGeom prst="rect">
              <a:avLst/>
            </a:prstGeom>
            <a:noFill/>
            <a:ln>
              <a:noFill/>
            </a:ln>
          </p:spPr>
        </p:pic>
        <p:pic>
          <p:nvPicPr>
            <p:cNvPr id="157" name="Google Shape;157;p12"/>
            <p:cNvPicPr preferRelativeResize="0"/>
            <p:nvPr/>
          </p:nvPicPr>
          <p:blipFill rotWithShape="1">
            <a:blip r:embed="rId2">
              <a:alphaModFix/>
            </a:blip>
            <a:srcRect b="0" l="0" r="0" t="0"/>
            <a:stretch/>
          </p:blipFill>
          <p:spPr>
            <a:xfrm>
              <a:off x="11696677" y="5883440"/>
              <a:ext cx="74502" cy="73818"/>
            </a:xfrm>
            <a:prstGeom prst="rect">
              <a:avLst/>
            </a:prstGeom>
            <a:noFill/>
            <a:ln>
              <a:noFill/>
            </a:ln>
          </p:spPr>
        </p:pic>
        <p:pic>
          <p:nvPicPr>
            <p:cNvPr id="158" name="Google Shape;158;p12"/>
            <p:cNvPicPr preferRelativeResize="0"/>
            <p:nvPr/>
          </p:nvPicPr>
          <p:blipFill rotWithShape="1">
            <a:blip r:embed="rId2">
              <a:alphaModFix/>
            </a:blip>
            <a:srcRect b="0" l="0" r="0" t="0"/>
            <a:stretch/>
          </p:blipFill>
          <p:spPr>
            <a:xfrm>
              <a:off x="11845683" y="5883440"/>
              <a:ext cx="74502" cy="73818"/>
            </a:xfrm>
            <a:prstGeom prst="rect">
              <a:avLst/>
            </a:prstGeom>
            <a:noFill/>
            <a:ln>
              <a:noFill/>
            </a:ln>
          </p:spPr>
        </p:pic>
        <p:pic>
          <p:nvPicPr>
            <p:cNvPr id="159" name="Google Shape;159;p12"/>
            <p:cNvPicPr preferRelativeResize="0"/>
            <p:nvPr/>
          </p:nvPicPr>
          <p:blipFill rotWithShape="1">
            <a:blip r:embed="rId3">
              <a:alphaModFix/>
            </a:blip>
            <a:srcRect b="0" l="0" r="0" t="0"/>
            <a:stretch/>
          </p:blipFill>
          <p:spPr>
            <a:xfrm>
              <a:off x="11994688" y="5883440"/>
              <a:ext cx="74503" cy="73818"/>
            </a:xfrm>
            <a:prstGeom prst="rect">
              <a:avLst/>
            </a:prstGeom>
            <a:noFill/>
            <a:ln>
              <a:noFill/>
            </a:ln>
          </p:spPr>
        </p:pic>
        <p:pic>
          <p:nvPicPr>
            <p:cNvPr id="160" name="Google Shape;160;p12"/>
            <p:cNvPicPr preferRelativeResize="0"/>
            <p:nvPr/>
          </p:nvPicPr>
          <p:blipFill rotWithShape="1">
            <a:blip r:embed="rId2">
              <a:alphaModFix/>
            </a:blip>
            <a:srcRect b="0" l="0" r="0" t="0"/>
            <a:stretch/>
          </p:blipFill>
          <p:spPr>
            <a:xfrm>
              <a:off x="12143695" y="5883440"/>
              <a:ext cx="74503" cy="73818"/>
            </a:xfrm>
            <a:prstGeom prst="rect">
              <a:avLst/>
            </a:prstGeom>
            <a:noFill/>
            <a:ln>
              <a:noFill/>
            </a:ln>
          </p:spPr>
        </p:pic>
        <p:pic>
          <p:nvPicPr>
            <p:cNvPr id="161" name="Google Shape;161;p12"/>
            <p:cNvPicPr preferRelativeResize="0"/>
            <p:nvPr/>
          </p:nvPicPr>
          <p:blipFill rotWithShape="1">
            <a:blip r:embed="rId2">
              <a:alphaModFix/>
            </a:blip>
            <a:srcRect b="0" l="0" r="0" t="0"/>
            <a:stretch/>
          </p:blipFill>
          <p:spPr>
            <a:xfrm>
              <a:off x="12292700" y="5883440"/>
              <a:ext cx="74503" cy="73818"/>
            </a:xfrm>
            <a:prstGeom prst="rect">
              <a:avLst/>
            </a:prstGeom>
            <a:noFill/>
            <a:ln>
              <a:noFill/>
            </a:ln>
          </p:spPr>
        </p:pic>
        <p:pic>
          <p:nvPicPr>
            <p:cNvPr id="162" name="Google Shape;162;p12"/>
            <p:cNvPicPr preferRelativeResize="0"/>
            <p:nvPr/>
          </p:nvPicPr>
          <p:blipFill rotWithShape="1">
            <a:blip r:embed="rId2">
              <a:alphaModFix/>
            </a:blip>
            <a:srcRect b="0" l="0" r="0" t="0"/>
            <a:stretch/>
          </p:blipFill>
          <p:spPr>
            <a:xfrm>
              <a:off x="12441706" y="5883440"/>
              <a:ext cx="74503" cy="73818"/>
            </a:xfrm>
            <a:prstGeom prst="rect">
              <a:avLst/>
            </a:prstGeom>
            <a:noFill/>
            <a:ln>
              <a:noFill/>
            </a:ln>
          </p:spPr>
        </p:pic>
        <p:pic>
          <p:nvPicPr>
            <p:cNvPr id="163" name="Google Shape;163;p12"/>
            <p:cNvPicPr preferRelativeResize="0"/>
            <p:nvPr/>
          </p:nvPicPr>
          <p:blipFill rotWithShape="1">
            <a:blip r:embed="rId3">
              <a:alphaModFix/>
            </a:blip>
            <a:srcRect b="0" l="0" r="0" t="0"/>
            <a:stretch/>
          </p:blipFill>
          <p:spPr>
            <a:xfrm>
              <a:off x="12590712" y="5883440"/>
              <a:ext cx="74503" cy="73818"/>
            </a:xfrm>
            <a:prstGeom prst="rect">
              <a:avLst/>
            </a:prstGeom>
            <a:noFill/>
            <a:ln>
              <a:noFill/>
            </a:ln>
          </p:spPr>
        </p:pic>
        <p:pic>
          <p:nvPicPr>
            <p:cNvPr id="164" name="Google Shape;164;p12"/>
            <p:cNvPicPr preferRelativeResize="0"/>
            <p:nvPr/>
          </p:nvPicPr>
          <p:blipFill rotWithShape="1">
            <a:blip r:embed="rId2">
              <a:alphaModFix/>
            </a:blip>
            <a:srcRect b="0" l="0" r="0" t="0"/>
            <a:stretch/>
          </p:blipFill>
          <p:spPr>
            <a:xfrm>
              <a:off x="12739717" y="5883440"/>
              <a:ext cx="74503" cy="73818"/>
            </a:xfrm>
            <a:prstGeom prst="rect">
              <a:avLst/>
            </a:prstGeom>
            <a:noFill/>
            <a:ln>
              <a:noFill/>
            </a:ln>
          </p:spPr>
        </p:pic>
      </p:grpSp>
      <p:pic>
        <p:nvPicPr>
          <p:cNvPr id="165" name="Google Shape;165;p12"/>
          <p:cNvPicPr preferRelativeResize="0"/>
          <p:nvPr/>
        </p:nvPicPr>
        <p:blipFill rotWithShape="1">
          <a:blip r:embed="rId4">
            <a:alphaModFix/>
          </a:blip>
          <a:srcRect b="0" l="0" r="0" t="0"/>
          <a:stretch/>
        </p:blipFill>
        <p:spPr>
          <a:xfrm>
            <a:off x="8040773" y="4215733"/>
            <a:ext cx="648595" cy="60831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66" name="Shape 166"/>
        <p:cNvGrpSpPr/>
        <p:nvPr/>
      </p:nvGrpSpPr>
      <p:grpSpPr>
        <a:xfrm>
          <a:off x="0" y="0"/>
          <a:ext cx="0" cy="0"/>
          <a:chOff x="0" y="0"/>
          <a:chExt cx="0" cy="0"/>
        </a:xfrm>
      </p:grpSpPr>
      <p:pic>
        <p:nvPicPr>
          <p:cNvPr id="167" name="Google Shape;167;p13"/>
          <p:cNvPicPr preferRelativeResize="0"/>
          <p:nvPr/>
        </p:nvPicPr>
        <p:blipFill rotWithShape="1">
          <a:blip r:embed="rId2">
            <a:alphaModFix/>
          </a:blip>
          <a:srcRect b="0" l="0" r="0" t="0"/>
          <a:stretch/>
        </p:blipFill>
        <p:spPr>
          <a:xfrm>
            <a:off x="8040773" y="4215733"/>
            <a:ext cx="648595" cy="608310"/>
          </a:xfrm>
          <a:prstGeom prst="rect">
            <a:avLst/>
          </a:prstGeom>
          <a:noFill/>
          <a:ln>
            <a:noFill/>
          </a:ln>
        </p:spPr>
      </p:pic>
      <p:sp>
        <p:nvSpPr>
          <p:cNvPr id="168" name="Google Shape;168;p13"/>
          <p:cNvSpPr/>
          <p:nvPr/>
        </p:nvSpPr>
        <p:spPr>
          <a:xfrm>
            <a:off x="3430263" y="4917799"/>
            <a:ext cx="2307300" cy="247800"/>
          </a:xfrm>
          <a:prstGeom prst="rect">
            <a:avLst/>
          </a:prstGeom>
          <a:solidFill>
            <a:srgbClr val="AB0520"/>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169" name="Google Shape;169;p13"/>
          <p:cNvSpPr/>
          <p:nvPr/>
        </p:nvSpPr>
        <p:spPr>
          <a:xfrm>
            <a:off x="-227012" y="361950"/>
            <a:ext cx="454025" cy="454025"/>
          </a:xfrm>
          <a:custGeom>
            <a:rect b="b" l="l" r="r" t="t"/>
            <a:pathLst>
              <a:path extrusionOk="0" h="908050" w="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70" name="Shape 170"/>
        <p:cNvGrpSpPr/>
        <p:nvPr/>
      </p:nvGrpSpPr>
      <p:grpSpPr>
        <a:xfrm>
          <a:off x="0" y="0"/>
          <a:ext cx="0" cy="0"/>
          <a:chOff x="0" y="0"/>
          <a:chExt cx="0" cy="0"/>
        </a:xfrm>
      </p:grpSpPr>
      <p:pic>
        <p:nvPicPr>
          <p:cNvPr id="171" name="Google Shape;171;p14"/>
          <p:cNvPicPr preferRelativeResize="0"/>
          <p:nvPr/>
        </p:nvPicPr>
        <p:blipFill rotWithShape="1">
          <a:blip r:embed="rId2">
            <a:alphaModFix/>
          </a:blip>
          <a:srcRect b="0" l="0" r="0" t="0"/>
          <a:stretch/>
        </p:blipFill>
        <p:spPr>
          <a:xfrm>
            <a:off x="8040773" y="4215733"/>
            <a:ext cx="648595" cy="608310"/>
          </a:xfrm>
          <a:prstGeom prst="rect">
            <a:avLst/>
          </a:prstGeom>
          <a:noFill/>
          <a:ln>
            <a:noFill/>
          </a:ln>
        </p:spPr>
      </p:pic>
      <p:sp>
        <p:nvSpPr>
          <p:cNvPr id="172" name="Google Shape;172;p14"/>
          <p:cNvSpPr/>
          <p:nvPr/>
        </p:nvSpPr>
        <p:spPr>
          <a:xfrm>
            <a:off x="3430263" y="4917799"/>
            <a:ext cx="2307300" cy="247800"/>
          </a:xfrm>
          <a:prstGeom prst="rect">
            <a:avLst/>
          </a:prstGeom>
          <a:solidFill>
            <a:srgbClr val="AB0520"/>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173" name="Google Shape;173;p14"/>
          <p:cNvSpPr/>
          <p:nvPr/>
        </p:nvSpPr>
        <p:spPr>
          <a:xfrm>
            <a:off x="-227012" y="361950"/>
            <a:ext cx="454025" cy="454025"/>
          </a:xfrm>
          <a:custGeom>
            <a:rect b="b" l="l" r="r" t="t"/>
            <a:pathLst>
              <a:path extrusionOk="0" h="908050" w="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74" name="Google Shape;174;p14"/>
          <p:cNvSpPr/>
          <p:nvPr/>
        </p:nvSpPr>
        <p:spPr>
          <a:xfrm>
            <a:off x="514350" y="2254014"/>
            <a:ext cx="8115300" cy="14288"/>
          </a:xfrm>
          <a:custGeom>
            <a:rect b="b" l="l" r="r" t="t"/>
            <a:pathLst>
              <a:path extrusionOk="0" h="28575" w="16230600">
                <a:moveTo>
                  <a:pt x="16230598" y="28574"/>
                </a:moveTo>
                <a:lnTo>
                  <a:pt x="0" y="28574"/>
                </a:lnTo>
                <a:lnTo>
                  <a:pt x="0" y="0"/>
                </a:lnTo>
                <a:lnTo>
                  <a:pt x="16230598" y="0"/>
                </a:lnTo>
                <a:lnTo>
                  <a:pt x="16230598" y="28574"/>
                </a:lnTo>
                <a:close/>
              </a:path>
            </a:pathLst>
          </a:custGeom>
          <a:solidFill>
            <a:srgbClr val="AB04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175" name="Shape 175"/>
        <p:cNvGrpSpPr/>
        <p:nvPr/>
      </p:nvGrpSpPr>
      <p:grpSpPr>
        <a:xfrm>
          <a:off x="0" y="0"/>
          <a:ext cx="0" cy="0"/>
          <a:chOff x="0" y="0"/>
          <a:chExt cx="0" cy="0"/>
        </a:xfrm>
      </p:grpSpPr>
      <p:sp>
        <p:nvSpPr>
          <p:cNvPr id="176" name="Google Shape;176;p15"/>
          <p:cNvSpPr/>
          <p:nvPr/>
        </p:nvSpPr>
        <p:spPr>
          <a:xfrm>
            <a:off x="1358939" y="513232"/>
            <a:ext cx="3793500" cy="4098300"/>
          </a:xfrm>
          <a:prstGeom prst="rect">
            <a:avLst/>
          </a:prstGeom>
          <a:solidFill>
            <a:srgbClr val="D8D8D8"/>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pic>
        <p:nvPicPr>
          <p:cNvPr id="177" name="Google Shape;177;p15"/>
          <p:cNvPicPr preferRelativeResize="0"/>
          <p:nvPr/>
        </p:nvPicPr>
        <p:blipFill rotWithShape="1">
          <a:blip r:embed="rId2">
            <a:alphaModFix/>
          </a:blip>
          <a:srcRect b="0" l="0" r="0" t="0"/>
          <a:stretch/>
        </p:blipFill>
        <p:spPr>
          <a:xfrm>
            <a:off x="8040773" y="4215733"/>
            <a:ext cx="648595" cy="608310"/>
          </a:xfrm>
          <a:prstGeom prst="rect">
            <a:avLst/>
          </a:prstGeom>
          <a:noFill/>
          <a:ln>
            <a:noFill/>
          </a:ln>
        </p:spPr>
      </p:pic>
      <p:sp>
        <p:nvSpPr>
          <p:cNvPr id="178" name="Google Shape;178;p15"/>
          <p:cNvSpPr/>
          <p:nvPr/>
        </p:nvSpPr>
        <p:spPr>
          <a:xfrm>
            <a:off x="3430263" y="4917799"/>
            <a:ext cx="2307300" cy="247800"/>
          </a:xfrm>
          <a:prstGeom prst="rect">
            <a:avLst/>
          </a:prstGeom>
          <a:solidFill>
            <a:srgbClr val="AB0520"/>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179" name="Google Shape;179;p15"/>
          <p:cNvSpPr/>
          <p:nvPr/>
        </p:nvSpPr>
        <p:spPr>
          <a:xfrm>
            <a:off x="-227012" y="361950"/>
            <a:ext cx="454025" cy="454025"/>
          </a:xfrm>
          <a:custGeom>
            <a:rect b="b" l="l" r="r" t="t"/>
            <a:pathLst>
              <a:path extrusionOk="0" h="908050" w="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80" name="Google Shape;180;p15"/>
          <p:cNvSpPr/>
          <p:nvPr/>
        </p:nvSpPr>
        <p:spPr>
          <a:xfrm>
            <a:off x="1073132" y="513232"/>
            <a:ext cx="14288" cy="4114800"/>
          </a:xfrm>
          <a:custGeom>
            <a:rect b="b" l="l" r="r" t="t"/>
            <a:pathLst>
              <a:path extrusionOk="0" h="8229600" w="28575">
                <a:moveTo>
                  <a:pt x="28574" y="8229599"/>
                </a:moveTo>
                <a:lnTo>
                  <a:pt x="0" y="8229599"/>
                </a:lnTo>
                <a:lnTo>
                  <a:pt x="0" y="0"/>
                </a:lnTo>
                <a:lnTo>
                  <a:pt x="28574" y="0"/>
                </a:lnTo>
                <a:lnTo>
                  <a:pt x="28574" y="8229599"/>
                </a:lnTo>
                <a:close/>
              </a:path>
            </a:pathLst>
          </a:custGeom>
          <a:solidFill>
            <a:srgbClr val="AB04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181" name="Shape 181"/>
        <p:cNvGrpSpPr/>
        <p:nvPr/>
      </p:nvGrpSpPr>
      <p:grpSpPr>
        <a:xfrm>
          <a:off x="0" y="0"/>
          <a:ext cx="0" cy="0"/>
          <a:chOff x="0" y="0"/>
          <a:chExt cx="0" cy="0"/>
        </a:xfrm>
      </p:grpSpPr>
      <p:sp>
        <p:nvSpPr>
          <p:cNvPr id="182" name="Google Shape;182;p16"/>
          <p:cNvSpPr/>
          <p:nvPr/>
        </p:nvSpPr>
        <p:spPr>
          <a:xfrm>
            <a:off x="4572000" y="0"/>
            <a:ext cx="4572000" cy="51435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E2E8E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pic>
        <p:nvPicPr>
          <p:cNvPr id="183" name="Google Shape;183;p16"/>
          <p:cNvPicPr preferRelativeResize="0"/>
          <p:nvPr/>
        </p:nvPicPr>
        <p:blipFill rotWithShape="1">
          <a:blip r:embed="rId2">
            <a:alphaModFix/>
          </a:blip>
          <a:srcRect b="0" l="0" r="0" t="0"/>
          <a:stretch/>
        </p:blipFill>
        <p:spPr>
          <a:xfrm>
            <a:off x="8040773" y="4215733"/>
            <a:ext cx="648595" cy="608310"/>
          </a:xfrm>
          <a:prstGeom prst="rect">
            <a:avLst/>
          </a:prstGeom>
          <a:noFill/>
          <a:ln>
            <a:noFill/>
          </a:ln>
        </p:spPr>
      </p:pic>
      <p:sp>
        <p:nvSpPr>
          <p:cNvPr id="184" name="Google Shape;184;p16"/>
          <p:cNvSpPr/>
          <p:nvPr/>
        </p:nvSpPr>
        <p:spPr>
          <a:xfrm rot="5400000">
            <a:off x="3430387" y="2447951"/>
            <a:ext cx="2307300" cy="247500"/>
          </a:xfrm>
          <a:prstGeom prst="rect">
            <a:avLst/>
          </a:prstGeom>
          <a:solidFill>
            <a:srgbClr val="AB0520"/>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185" name="Google Shape;185;p16"/>
          <p:cNvSpPr/>
          <p:nvPr/>
        </p:nvSpPr>
        <p:spPr>
          <a:xfrm>
            <a:off x="-227012" y="361950"/>
            <a:ext cx="454025" cy="454025"/>
          </a:xfrm>
          <a:custGeom>
            <a:rect b="b" l="l" r="r" t="t"/>
            <a:pathLst>
              <a:path extrusionOk="0" h="908050" w="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Only">
  <p:cSld name="3_Title Only">
    <p:spTree>
      <p:nvGrpSpPr>
        <p:cNvPr id="186" name="Shape 186"/>
        <p:cNvGrpSpPr/>
        <p:nvPr/>
      </p:nvGrpSpPr>
      <p:grpSpPr>
        <a:xfrm>
          <a:off x="0" y="0"/>
          <a:ext cx="0" cy="0"/>
          <a:chOff x="0" y="0"/>
          <a:chExt cx="0" cy="0"/>
        </a:xfrm>
      </p:grpSpPr>
      <p:sp>
        <p:nvSpPr>
          <p:cNvPr id="187" name="Google Shape;187;p17"/>
          <p:cNvSpPr/>
          <p:nvPr/>
        </p:nvSpPr>
        <p:spPr>
          <a:xfrm>
            <a:off x="0" y="0"/>
            <a:ext cx="9144000" cy="51435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E2E8E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88" name="Google Shape;188;p17"/>
          <p:cNvSpPr/>
          <p:nvPr/>
        </p:nvSpPr>
        <p:spPr>
          <a:xfrm>
            <a:off x="514350" y="514350"/>
            <a:ext cx="2276400" cy="4114800"/>
          </a:xfrm>
          <a:prstGeom prst="rect">
            <a:avLst/>
          </a:prstGeom>
          <a:solidFill>
            <a:srgbClr val="BFBFBF"/>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pic>
        <p:nvPicPr>
          <p:cNvPr id="189" name="Google Shape;189;p17"/>
          <p:cNvPicPr preferRelativeResize="0"/>
          <p:nvPr/>
        </p:nvPicPr>
        <p:blipFill rotWithShape="1">
          <a:blip r:embed="rId2">
            <a:alphaModFix/>
          </a:blip>
          <a:srcRect b="0" l="0" r="0" t="0"/>
          <a:stretch/>
        </p:blipFill>
        <p:spPr>
          <a:xfrm>
            <a:off x="8040773" y="4215733"/>
            <a:ext cx="648595" cy="608310"/>
          </a:xfrm>
          <a:prstGeom prst="rect">
            <a:avLst/>
          </a:prstGeom>
          <a:noFill/>
          <a:ln>
            <a:noFill/>
          </a:ln>
        </p:spPr>
      </p:pic>
      <p:sp>
        <p:nvSpPr>
          <p:cNvPr id="190" name="Google Shape;190;p17"/>
          <p:cNvSpPr/>
          <p:nvPr/>
        </p:nvSpPr>
        <p:spPr>
          <a:xfrm>
            <a:off x="3507653" y="3494725"/>
            <a:ext cx="3600450" cy="14288"/>
          </a:xfrm>
          <a:custGeom>
            <a:rect b="b" l="l" r="r" t="t"/>
            <a:pathLst>
              <a:path extrusionOk="0" h="28575" w="7200900">
                <a:moveTo>
                  <a:pt x="7200899" y="28574"/>
                </a:moveTo>
                <a:lnTo>
                  <a:pt x="0" y="28574"/>
                </a:lnTo>
                <a:lnTo>
                  <a:pt x="0" y="0"/>
                </a:lnTo>
                <a:lnTo>
                  <a:pt x="7200899" y="0"/>
                </a:lnTo>
                <a:lnTo>
                  <a:pt x="7200899" y="28574"/>
                </a:lnTo>
                <a:close/>
              </a:path>
            </a:pathLst>
          </a:custGeom>
          <a:solidFill>
            <a:srgbClr val="AB04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91" name="Google Shape;191;p17"/>
          <p:cNvSpPr/>
          <p:nvPr/>
        </p:nvSpPr>
        <p:spPr>
          <a:xfrm>
            <a:off x="3430263" y="4917799"/>
            <a:ext cx="2307300" cy="247800"/>
          </a:xfrm>
          <a:prstGeom prst="rect">
            <a:avLst/>
          </a:prstGeom>
          <a:solidFill>
            <a:srgbClr val="AB0520"/>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2" name="Shape 192"/>
        <p:cNvGrpSpPr/>
        <p:nvPr/>
      </p:nvGrpSpPr>
      <p:grpSpPr>
        <a:xfrm>
          <a:off x="0" y="0"/>
          <a:ext cx="0" cy="0"/>
          <a:chOff x="0" y="0"/>
          <a:chExt cx="0" cy="0"/>
        </a:xfrm>
      </p:grpSpPr>
      <p:sp>
        <p:nvSpPr>
          <p:cNvPr id="193" name="Google Shape;193;p1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194" name="Google Shape;194;p18"/>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95" name="Google Shape;195;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obj">
  <p:cSld name="OBJECT">
    <p:bg>
      <p:bgPr>
        <a:solidFill>
          <a:schemeClr val="lt1"/>
        </a:solidFill>
      </p:bgPr>
    </p:bg>
    <p:spTree>
      <p:nvGrpSpPr>
        <p:cNvPr id="13"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b="0" l="0" r="0" t="0"/>
          <a:stretch/>
        </p:blipFill>
        <p:spPr>
          <a:xfrm>
            <a:off x="8040773" y="4215733"/>
            <a:ext cx="648595" cy="608310"/>
          </a:xfrm>
          <a:prstGeom prst="rect">
            <a:avLst/>
          </a:prstGeom>
          <a:noFill/>
          <a:ln>
            <a:noFill/>
          </a:ln>
        </p:spPr>
      </p:pic>
      <p:sp>
        <p:nvSpPr>
          <p:cNvPr id="15" name="Google Shape;15;p3"/>
          <p:cNvSpPr/>
          <p:nvPr/>
        </p:nvSpPr>
        <p:spPr>
          <a:xfrm>
            <a:off x="-227012" y="361950"/>
            <a:ext cx="454025" cy="454025"/>
          </a:xfrm>
          <a:custGeom>
            <a:rect b="b" l="l" r="r" t="t"/>
            <a:pathLst>
              <a:path extrusionOk="0" h="908050" w="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6" name="Google Shape;16;p3"/>
          <p:cNvSpPr/>
          <p:nvPr/>
        </p:nvSpPr>
        <p:spPr>
          <a:xfrm>
            <a:off x="1068650" y="514350"/>
            <a:ext cx="14288" cy="4114800"/>
          </a:xfrm>
          <a:custGeom>
            <a:rect b="b" l="l" r="r" t="t"/>
            <a:pathLst>
              <a:path extrusionOk="0" h="8229600" w="28575">
                <a:moveTo>
                  <a:pt x="28574" y="8229599"/>
                </a:moveTo>
                <a:lnTo>
                  <a:pt x="0" y="8229599"/>
                </a:lnTo>
                <a:lnTo>
                  <a:pt x="0" y="0"/>
                </a:lnTo>
                <a:lnTo>
                  <a:pt x="28574" y="0"/>
                </a:lnTo>
                <a:lnTo>
                  <a:pt x="28574" y="8229599"/>
                </a:lnTo>
                <a:close/>
              </a:path>
            </a:pathLst>
          </a:custGeom>
          <a:solidFill>
            <a:srgbClr val="AB04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7" name="Google Shape;17;p3"/>
          <p:cNvSpPr/>
          <p:nvPr/>
        </p:nvSpPr>
        <p:spPr>
          <a:xfrm>
            <a:off x="3430263" y="4917799"/>
            <a:ext cx="2307300" cy="247800"/>
          </a:xfrm>
          <a:prstGeom prst="rect">
            <a:avLst/>
          </a:prstGeom>
          <a:solidFill>
            <a:srgbClr val="AB0520"/>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pic>
        <p:nvPicPr>
          <p:cNvPr id="18" name="Google Shape;18;p3"/>
          <p:cNvPicPr preferRelativeResize="0"/>
          <p:nvPr/>
        </p:nvPicPr>
        <p:blipFill rotWithShape="1">
          <a:blip r:embed="rId2">
            <a:alphaModFix/>
          </a:blip>
          <a:srcRect b="0" l="0" r="0" t="0"/>
          <a:stretch/>
        </p:blipFill>
        <p:spPr>
          <a:xfrm>
            <a:off x="8040773" y="4215733"/>
            <a:ext cx="648595" cy="608310"/>
          </a:xfrm>
          <a:prstGeom prst="rect">
            <a:avLst/>
          </a:prstGeom>
          <a:noFill/>
          <a:ln>
            <a:noFill/>
          </a:ln>
        </p:spPr>
      </p:pic>
      <p:sp>
        <p:nvSpPr>
          <p:cNvPr id="19" name="Google Shape;19;p3"/>
          <p:cNvSpPr/>
          <p:nvPr/>
        </p:nvSpPr>
        <p:spPr>
          <a:xfrm>
            <a:off x="-227012" y="361950"/>
            <a:ext cx="454025" cy="454025"/>
          </a:xfrm>
          <a:custGeom>
            <a:rect b="b" l="l" r="r" t="t"/>
            <a:pathLst>
              <a:path extrusionOk="0" h="908050" w="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0" name="Google Shape;20;p3"/>
          <p:cNvSpPr/>
          <p:nvPr/>
        </p:nvSpPr>
        <p:spPr>
          <a:xfrm>
            <a:off x="1068650" y="514350"/>
            <a:ext cx="14288" cy="4114800"/>
          </a:xfrm>
          <a:custGeom>
            <a:rect b="b" l="l" r="r" t="t"/>
            <a:pathLst>
              <a:path extrusionOk="0" h="8229600" w="28575">
                <a:moveTo>
                  <a:pt x="28574" y="8229599"/>
                </a:moveTo>
                <a:lnTo>
                  <a:pt x="0" y="8229599"/>
                </a:lnTo>
                <a:lnTo>
                  <a:pt x="0" y="0"/>
                </a:lnTo>
                <a:lnTo>
                  <a:pt x="28574" y="0"/>
                </a:lnTo>
                <a:lnTo>
                  <a:pt x="28574" y="8229599"/>
                </a:lnTo>
                <a:close/>
              </a:path>
            </a:pathLst>
          </a:custGeom>
          <a:solidFill>
            <a:srgbClr val="AB04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1" name="Google Shape;21;p3"/>
          <p:cNvSpPr/>
          <p:nvPr/>
        </p:nvSpPr>
        <p:spPr>
          <a:xfrm>
            <a:off x="3430263" y="4917799"/>
            <a:ext cx="2307300" cy="247800"/>
          </a:xfrm>
          <a:prstGeom prst="rect">
            <a:avLst/>
          </a:prstGeom>
          <a:solidFill>
            <a:srgbClr val="AB0520"/>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2" name="Shape 22"/>
        <p:cNvGrpSpPr/>
        <p:nvPr/>
      </p:nvGrpSpPr>
      <p:grpSpPr>
        <a:xfrm>
          <a:off x="0" y="0"/>
          <a:ext cx="0" cy="0"/>
          <a:chOff x="0" y="0"/>
          <a:chExt cx="0" cy="0"/>
        </a:xfrm>
      </p:grpSpPr>
      <p:sp>
        <p:nvSpPr>
          <p:cNvPr id="23" name="Google Shape;23;p4"/>
          <p:cNvSpPr/>
          <p:nvPr/>
        </p:nvSpPr>
        <p:spPr>
          <a:xfrm>
            <a:off x="-2241" y="0"/>
            <a:ext cx="9144000" cy="401193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E2E8E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4" name="Google Shape;24;p4"/>
          <p:cNvSpPr/>
          <p:nvPr/>
        </p:nvSpPr>
        <p:spPr>
          <a:xfrm>
            <a:off x="-227012" y="514350"/>
            <a:ext cx="454025" cy="454025"/>
          </a:xfrm>
          <a:custGeom>
            <a:rect b="b" l="l" r="r" t="t"/>
            <a:pathLst>
              <a:path extrusionOk="0" h="908050" w="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25" name="Google Shape;25;p4"/>
          <p:cNvGrpSpPr/>
          <p:nvPr/>
        </p:nvGrpSpPr>
        <p:grpSpPr>
          <a:xfrm rot="10800000">
            <a:off x="436702" y="4411586"/>
            <a:ext cx="1527309" cy="36909"/>
            <a:chOff x="9759603" y="5883440"/>
            <a:chExt cx="3054617" cy="73818"/>
          </a:xfrm>
        </p:grpSpPr>
        <p:pic>
          <p:nvPicPr>
            <p:cNvPr id="26" name="Google Shape;26;p4"/>
            <p:cNvPicPr preferRelativeResize="0"/>
            <p:nvPr/>
          </p:nvPicPr>
          <p:blipFill rotWithShape="1">
            <a:blip r:embed="rId2">
              <a:alphaModFix/>
            </a:blip>
            <a:srcRect b="0" l="0" r="0" t="0"/>
            <a:stretch/>
          </p:blipFill>
          <p:spPr>
            <a:xfrm>
              <a:off x="9759603" y="5883440"/>
              <a:ext cx="74502" cy="73818"/>
            </a:xfrm>
            <a:prstGeom prst="rect">
              <a:avLst/>
            </a:prstGeom>
            <a:noFill/>
            <a:ln>
              <a:noFill/>
            </a:ln>
          </p:spPr>
        </p:pic>
        <p:pic>
          <p:nvPicPr>
            <p:cNvPr id="27" name="Google Shape;27;p4"/>
            <p:cNvPicPr preferRelativeResize="0"/>
            <p:nvPr/>
          </p:nvPicPr>
          <p:blipFill rotWithShape="1">
            <a:blip r:embed="rId3">
              <a:alphaModFix/>
            </a:blip>
            <a:srcRect b="0" l="0" r="0" t="0"/>
            <a:stretch/>
          </p:blipFill>
          <p:spPr>
            <a:xfrm>
              <a:off x="9908609" y="5883440"/>
              <a:ext cx="74502" cy="73818"/>
            </a:xfrm>
            <a:prstGeom prst="rect">
              <a:avLst/>
            </a:prstGeom>
            <a:noFill/>
            <a:ln>
              <a:noFill/>
            </a:ln>
          </p:spPr>
        </p:pic>
        <p:pic>
          <p:nvPicPr>
            <p:cNvPr id="28" name="Google Shape;28;p4"/>
            <p:cNvPicPr preferRelativeResize="0"/>
            <p:nvPr/>
          </p:nvPicPr>
          <p:blipFill rotWithShape="1">
            <a:blip r:embed="rId3">
              <a:alphaModFix/>
            </a:blip>
            <a:srcRect b="0" l="0" r="0" t="0"/>
            <a:stretch/>
          </p:blipFill>
          <p:spPr>
            <a:xfrm>
              <a:off x="10057615" y="5883440"/>
              <a:ext cx="74502" cy="73818"/>
            </a:xfrm>
            <a:prstGeom prst="rect">
              <a:avLst/>
            </a:prstGeom>
            <a:noFill/>
            <a:ln>
              <a:noFill/>
            </a:ln>
          </p:spPr>
        </p:pic>
        <p:pic>
          <p:nvPicPr>
            <p:cNvPr id="29" name="Google Shape;29;p4"/>
            <p:cNvPicPr preferRelativeResize="0"/>
            <p:nvPr/>
          </p:nvPicPr>
          <p:blipFill rotWithShape="1">
            <a:blip r:embed="rId2">
              <a:alphaModFix/>
            </a:blip>
            <a:srcRect b="0" l="0" r="0" t="0"/>
            <a:stretch/>
          </p:blipFill>
          <p:spPr>
            <a:xfrm>
              <a:off x="10206621" y="5883440"/>
              <a:ext cx="74502" cy="73818"/>
            </a:xfrm>
            <a:prstGeom prst="rect">
              <a:avLst/>
            </a:prstGeom>
            <a:noFill/>
            <a:ln>
              <a:noFill/>
            </a:ln>
          </p:spPr>
        </p:pic>
        <p:pic>
          <p:nvPicPr>
            <p:cNvPr id="30" name="Google Shape;30;p4"/>
            <p:cNvPicPr preferRelativeResize="0"/>
            <p:nvPr/>
          </p:nvPicPr>
          <p:blipFill rotWithShape="1">
            <a:blip r:embed="rId2">
              <a:alphaModFix/>
            </a:blip>
            <a:srcRect b="0" l="0" r="0" t="0"/>
            <a:stretch/>
          </p:blipFill>
          <p:spPr>
            <a:xfrm>
              <a:off x="10355626" y="5883440"/>
              <a:ext cx="74502" cy="73818"/>
            </a:xfrm>
            <a:prstGeom prst="rect">
              <a:avLst/>
            </a:prstGeom>
            <a:noFill/>
            <a:ln>
              <a:noFill/>
            </a:ln>
          </p:spPr>
        </p:pic>
        <p:pic>
          <p:nvPicPr>
            <p:cNvPr id="31" name="Google Shape;31;p4"/>
            <p:cNvPicPr preferRelativeResize="0"/>
            <p:nvPr/>
          </p:nvPicPr>
          <p:blipFill rotWithShape="1">
            <a:blip r:embed="rId3">
              <a:alphaModFix/>
            </a:blip>
            <a:srcRect b="0" l="0" r="0" t="0"/>
            <a:stretch/>
          </p:blipFill>
          <p:spPr>
            <a:xfrm>
              <a:off x="10504632" y="5883440"/>
              <a:ext cx="74502" cy="73818"/>
            </a:xfrm>
            <a:prstGeom prst="rect">
              <a:avLst/>
            </a:prstGeom>
            <a:noFill/>
            <a:ln>
              <a:noFill/>
            </a:ln>
          </p:spPr>
        </p:pic>
        <p:pic>
          <p:nvPicPr>
            <p:cNvPr id="32" name="Google Shape;32;p4"/>
            <p:cNvPicPr preferRelativeResize="0"/>
            <p:nvPr/>
          </p:nvPicPr>
          <p:blipFill rotWithShape="1">
            <a:blip r:embed="rId2">
              <a:alphaModFix/>
            </a:blip>
            <a:srcRect b="0" l="0" r="0" t="0"/>
            <a:stretch/>
          </p:blipFill>
          <p:spPr>
            <a:xfrm>
              <a:off x="10653638" y="5883440"/>
              <a:ext cx="74502" cy="73818"/>
            </a:xfrm>
            <a:prstGeom prst="rect">
              <a:avLst/>
            </a:prstGeom>
            <a:noFill/>
            <a:ln>
              <a:noFill/>
            </a:ln>
          </p:spPr>
        </p:pic>
        <p:pic>
          <p:nvPicPr>
            <p:cNvPr id="33" name="Google Shape;33;p4"/>
            <p:cNvPicPr preferRelativeResize="0"/>
            <p:nvPr/>
          </p:nvPicPr>
          <p:blipFill rotWithShape="1">
            <a:blip r:embed="rId2">
              <a:alphaModFix/>
            </a:blip>
            <a:srcRect b="0" l="0" r="0" t="0"/>
            <a:stretch/>
          </p:blipFill>
          <p:spPr>
            <a:xfrm>
              <a:off x="10802643" y="5883440"/>
              <a:ext cx="74502" cy="73818"/>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10951649" y="5883440"/>
              <a:ext cx="74502" cy="73818"/>
            </a:xfrm>
            <a:prstGeom prst="rect">
              <a:avLst/>
            </a:prstGeom>
            <a:noFill/>
            <a:ln>
              <a:noFill/>
            </a:ln>
          </p:spPr>
        </p:pic>
        <p:pic>
          <p:nvPicPr>
            <p:cNvPr id="35" name="Google Shape;35;p4"/>
            <p:cNvPicPr preferRelativeResize="0"/>
            <p:nvPr/>
          </p:nvPicPr>
          <p:blipFill rotWithShape="1">
            <a:blip r:embed="rId3">
              <a:alphaModFix/>
            </a:blip>
            <a:srcRect b="0" l="0" r="0" t="0"/>
            <a:stretch/>
          </p:blipFill>
          <p:spPr>
            <a:xfrm>
              <a:off x="11100654" y="5883440"/>
              <a:ext cx="74502" cy="73818"/>
            </a:xfrm>
            <a:prstGeom prst="rect">
              <a:avLst/>
            </a:prstGeom>
            <a:noFill/>
            <a:ln>
              <a:noFill/>
            </a:ln>
          </p:spPr>
        </p:pic>
        <p:pic>
          <p:nvPicPr>
            <p:cNvPr id="36" name="Google Shape;36;p4"/>
            <p:cNvPicPr preferRelativeResize="0"/>
            <p:nvPr/>
          </p:nvPicPr>
          <p:blipFill rotWithShape="1">
            <a:blip r:embed="rId2">
              <a:alphaModFix/>
            </a:blip>
            <a:srcRect b="0" l="0" r="0" t="0"/>
            <a:stretch/>
          </p:blipFill>
          <p:spPr>
            <a:xfrm>
              <a:off x="11249660" y="5883440"/>
              <a:ext cx="74502" cy="73818"/>
            </a:xfrm>
            <a:prstGeom prst="rect">
              <a:avLst/>
            </a:prstGeom>
            <a:noFill/>
            <a:ln>
              <a:noFill/>
            </a:ln>
          </p:spPr>
        </p:pic>
        <p:pic>
          <p:nvPicPr>
            <p:cNvPr id="37" name="Google Shape;37;p4"/>
            <p:cNvPicPr preferRelativeResize="0"/>
            <p:nvPr/>
          </p:nvPicPr>
          <p:blipFill rotWithShape="1">
            <a:blip r:embed="rId2">
              <a:alphaModFix/>
            </a:blip>
            <a:srcRect b="0" l="0" r="0" t="0"/>
            <a:stretch/>
          </p:blipFill>
          <p:spPr>
            <a:xfrm>
              <a:off x="11398666" y="5883440"/>
              <a:ext cx="74502" cy="73818"/>
            </a:xfrm>
            <a:prstGeom prst="rect">
              <a:avLst/>
            </a:prstGeom>
            <a:noFill/>
            <a:ln>
              <a:noFill/>
            </a:ln>
          </p:spPr>
        </p:pic>
        <p:pic>
          <p:nvPicPr>
            <p:cNvPr id="38" name="Google Shape;38;p4"/>
            <p:cNvPicPr preferRelativeResize="0"/>
            <p:nvPr/>
          </p:nvPicPr>
          <p:blipFill rotWithShape="1">
            <a:blip r:embed="rId3">
              <a:alphaModFix/>
            </a:blip>
            <a:srcRect b="0" l="0" r="0" t="0"/>
            <a:stretch/>
          </p:blipFill>
          <p:spPr>
            <a:xfrm>
              <a:off x="11547671" y="5883440"/>
              <a:ext cx="74502" cy="73818"/>
            </a:xfrm>
            <a:prstGeom prst="rect">
              <a:avLst/>
            </a:prstGeom>
            <a:noFill/>
            <a:ln>
              <a:noFill/>
            </a:ln>
          </p:spPr>
        </p:pic>
        <p:pic>
          <p:nvPicPr>
            <p:cNvPr id="39" name="Google Shape;39;p4"/>
            <p:cNvPicPr preferRelativeResize="0"/>
            <p:nvPr/>
          </p:nvPicPr>
          <p:blipFill rotWithShape="1">
            <a:blip r:embed="rId2">
              <a:alphaModFix/>
            </a:blip>
            <a:srcRect b="0" l="0" r="0" t="0"/>
            <a:stretch/>
          </p:blipFill>
          <p:spPr>
            <a:xfrm>
              <a:off x="11696677" y="5883440"/>
              <a:ext cx="74502" cy="73818"/>
            </a:xfrm>
            <a:prstGeom prst="rect">
              <a:avLst/>
            </a:prstGeom>
            <a:noFill/>
            <a:ln>
              <a:noFill/>
            </a:ln>
          </p:spPr>
        </p:pic>
        <p:pic>
          <p:nvPicPr>
            <p:cNvPr id="40" name="Google Shape;40;p4"/>
            <p:cNvPicPr preferRelativeResize="0"/>
            <p:nvPr/>
          </p:nvPicPr>
          <p:blipFill rotWithShape="1">
            <a:blip r:embed="rId2">
              <a:alphaModFix/>
            </a:blip>
            <a:srcRect b="0" l="0" r="0" t="0"/>
            <a:stretch/>
          </p:blipFill>
          <p:spPr>
            <a:xfrm>
              <a:off x="11845683" y="5883440"/>
              <a:ext cx="74502" cy="73818"/>
            </a:xfrm>
            <a:prstGeom prst="rect">
              <a:avLst/>
            </a:prstGeom>
            <a:noFill/>
            <a:ln>
              <a:noFill/>
            </a:ln>
          </p:spPr>
        </p:pic>
        <p:pic>
          <p:nvPicPr>
            <p:cNvPr id="41" name="Google Shape;41;p4"/>
            <p:cNvPicPr preferRelativeResize="0"/>
            <p:nvPr/>
          </p:nvPicPr>
          <p:blipFill rotWithShape="1">
            <a:blip r:embed="rId3">
              <a:alphaModFix/>
            </a:blip>
            <a:srcRect b="0" l="0" r="0" t="0"/>
            <a:stretch/>
          </p:blipFill>
          <p:spPr>
            <a:xfrm>
              <a:off x="11994688" y="5883440"/>
              <a:ext cx="74503" cy="73818"/>
            </a:xfrm>
            <a:prstGeom prst="rect">
              <a:avLst/>
            </a:prstGeom>
            <a:noFill/>
            <a:ln>
              <a:noFill/>
            </a:ln>
          </p:spPr>
        </p:pic>
        <p:pic>
          <p:nvPicPr>
            <p:cNvPr id="42" name="Google Shape;42;p4"/>
            <p:cNvPicPr preferRelativeResize="0"/>
            <p:nvPr/>
          </p:nvPicPr>
          <p:blipFill rotWithShape="1">
            <a:blip r:embed="rId2">
              <a:alphaModFix/>
            </a:blip>
            <a:srcRect b="0" l="0" r="0" t="0"/>
            <a:stretch/>
          </p:blipFill>
          <p:spPr>
            <a:xfrm>
              <a:off x="12143695" y="5883440"/>
              <a:ext cx="74503" cy="73818"/>
            </a:xfrm>
            <a:prstGeom prst="rect">
              <a:avLst/>
            </a:prstGeom>
            <a:noFill/>
            <a:ln>
              <a:noFill/>
            </a:ln>
          </p:spPr>
        </p:pic>
        <p:pic>
          <p:nvPicPr>
            <p:cNvPr id="43" name="Google Shape;43;p4"/>
            <p:cNvPicPr preferRelativeResize="0"/>
            <p:nvPr/>
          </p:nvPicPr>
          <p:blipFill rotWithShape="1">
            <a:blip r:embed="rId2">
              <a:alphaModFix/>
            </a:blip>
            <a:srcRect b="0" l="0" r="0" t="0"/>
            <a:stretch/>
          </p:blipFill>
          <p:spPr>
            <a:xfrm>
              <a:off x="12292700" y="5883440"/>
              <a:ext cx="74503" cy="73818"/>
            </a:xfrm>
            <a:prstGeom prst="rect">
              <a:avLst/>
            </a:prstGeom>
            <a:noFill/>
            <a:ln>
              <a:noFill/>
            </a:ln>
          </p:spPr>
        </p:pic>
        <p:pic>
          <p:nvPicPr>
            <p:cNvPr id="44" name="Google Shape;44;p4"/>
            <p:cNvPicPr preferRelativeResize="0"/>
            <p:nvPr/>
          </p:nvPicPr>
          <p:blipFill rotWithShape="1">
            <a:blip r:embed="rId2">
              <a:alphaModFix/>
            </a:blip>
            <a:srcRect b="0" l="0" r="0" t="0"/>
            <a:stretch/>
          </p:blipFill>
          <p:spPr>
            <a:xfrm>
              <a:off x="12441706" y="5883440"/>
              <a:ext cx="74503" cy="73818"/>
            </a:xfrm>
            <a:prstGeom prst="rect">
              <a:avLst/>
            </a:prstGeom>
            <a:noFill/>
            <a:ln>
              <a:noFill/>
            </a:ln>
          </p:spPr>
        </p:pic>
        <p:pic>
          <p:nvPicPr>
            <p:cNvPr id="45" name="Google Shape;45;p4"/>
            <p:cNvPicPr preferRelativeResize="0"/>
            <p:nvPr/>
          </p:nvPicPr>
          <p:blipFill rotWithShape="1">
            <a:blip r:embed="rId3">
              <a:alphaModFix/>
            </a:blip>
            <a:srcRect b="0" l="0" r="0" t="0"/>
            <a:stretch/>
          </p:blipFill>
          <p:spPr>
            <a:xfrm>
              <a:off x="12590712" y="5883440"/>
              <a:ext cx="74503" cy="73818"/>
            </a:xfrm>
            <a:prstGeom prst="rect">
              <a:avLst/>
            </a:prstGeom>
            <a:noFill/>
            <a:ln>
              <a:noFill/>
            </a:ln>
          </p:spPr>
        </p:pic>
        <p:pic>
          <p:nvPicPr>
            <p:cNvPr id="46" name="Google Shape;46;p4"/>
            <p:cNvPicPr preferRelativeResize="0"/>
            <p:nvPr/>
          </p:nvPicPr>
          <p:blipFill rotWithShape="1">
            <a:blip r:embed="rId2">
              <a:alphaModFix/>
            </a:blip>
            <a:srcRect b="0" l="0" r="0" t="0"/>
            <a:stretch/>
          </p:blipFill>
          <p:spPr>
            <a:xfrm>
              <a:off x="12739717" y="5883440"/>
              <a:ext cx="74503" cy="73818"/>
            </a:xfrm>
            <a:prstGeom prst="rect">
              <a:avLst/>
            </a:prstGeom>
            <a:noFill/>
            <a:ln>
              <a:noFill/>
            </a:ln>
          </p:spPr>
        </p:pic>
      </p:grpSp>
      <p:pic>
        <p:nvPicPr>
          <p:cNvPr id="47" name="Google Shape;47;p4"/>
          <p:cNvPicPr preferRelativeResize="0"/>
          <p:nvPr/>
        </p:nvPicPr>
        <p:blipFill rotWithShape="1">
          <a:blip r:embed="rId4">
            <a:alphaModFix/>
          </a:blip>
          <a:srcRect b="0" l="0" r="0" t="0"/>
          <a:stretch/>
        </p:blipFill>
        <p:spPr>
          <a:xfrm>
            <a:off x="8040773" y="4215733"/>
            <a:ext cx="648595" cy="608310"/>
          </a:xfrm>
          <a:prstGeom prst="rect">
            <a:avLst/>
          </a:prstGeom>
          <a:noFill/>
          <a:ln>
            <a:noFill/>
          </a:ln>
        </p:spPr>
      </p:pic>
      <p:sp>
        <p:nvSpPr>
          <p:cNvPr id="48" name="Google Shape;48;p4"/>
          <p:cNvSpPr/>
          <p:nvPr/>
        </p:nvSpPr>
        <p:spPr>
          <a:xfrm>
            <a:off x="-2241" y="0"/>
            <a:ext cx="9144000" cy="401193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E2E8E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9" name="Google Shape;49;p4"/>
          <p:cNvSpPr/>
          <p:nvPr/>
        </p:nvSpPr>
        <p:spPr>
          <a:xfrm>
            <a:off x="-227012" y="514350"/>
            <a:ext cx="454025" cy="454025"/>
          </a:xfrm>
          <a:custGeom>
            <a:rect b="b" l="l" r="r" t="t"/>
            <a:pathLst>
              <a:path extrusionOk="0" h="908050" w="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50" name="Google Shape;50;p4"/>
          <p:cNvGrpSpPr/>
          <p:nvPr/>
        </p:nvGrpSpPr>
        <p:grpSpPr>
          <a:xfrm rot="10800000">
            <a:off x="436702" y="4411586"/>
            <a:ext cx="1527309" cy="36909"/>
            <a:chOff x="9759603" y="5883440"/>
            <a:chExt cx="3054617" cy="73818"/>
          </a:xfrm>
        </p:grpSpPr>
        <p:pic>
          <p:nvPicPr>
            <p:cNvPr id="51" name="Google Shape;51;p4"/>
            <p:cNvPicPr preferRelativeResize="0"/>
            <p:nvPr/>
          </p:nvPicPr>
          <p:blipFill rotWithShape="1">
            <a:blip r:embed="rId2">
              <a:alphaModFix/>
            </a:blip>
            <a:srcRect b="0" l="0" r="0" t="0"/>
            <a:stretch/>
          </p:blipFill>
          <p:spPr>
            <a:xfrm>
              <a:off x="9759603" y="5883440"/>
              <a:ext cx="74502" cy="73818"/>
            </a:xfrm>
            <a:prstGeom prst="rect">
              <a:avLst/>
            </a:prstGeom>
            <a:noFill/>
            <a:ln>
              <a:noFill/>
            </a:ln>
          </p:spPr>
        </p:pic>
        <p:pic>
          <p:nvPicPr>
            <p:cNvPr id="52" name="Google Shape;52;p4"/>
            <p:cNvPicPr preferRelativeResize="0"/>
            <p:nvPr/>
          </p:nvPicPr>
          <p:blipFill rotWithShape="1">
            <a:blip r:embed="rId3">
              <a:alphaModFix/>
            </a:blip>
            <a:srcRect b="0" l="0" r="0" t="0"/>
            <a:stretch/>
          </p:blipFill>
          <p:spPr>
            <a:xfrm>
              <a:off x="9908609" y="5883440"/>
              <a:ext cx="74502" cy="73818"/>
            </a:xfrm>
            <a:prstGeom prst="rect">
              <a:avLst/>
            </a:prstGeom>
            <a:noFill/>
            <a:ln>
              <a:noFill/>
            </a:ln>
          </p:spPr>
        </p:pic>
        <p:pic>
          <p:nvPicPr>
            <p:cNvPr id="53" name="Google Shape;53;p4"/>
            <p:cNvPicPr preferRelativeResize="0"/>
            <p:nvPr/>
          </p:nvPicPr>
          <p:blipFill rotWithShape="1">
            <a:blip r:embed="rId3">
              <a:alphaModFix/>
            </a:blip>
            <a:srcRect b="0" l="0" r="0" t="0"/>
            <a:stretch/>
          </p:blipFill>
          <p:spPr>
            <a:xfrm>
              <a:off x="10057615" y="5883440"/>
              <a:ext cx="74502" cy="73818"/>
            </a:xfrm>
            <a:prstGeom prst="rect">
              <a:avLst/>
            </a:prstGeom>
            <a:noFill/>
            <a:ln>
              <a:noFill/>
            </a:ln>
          </p:spPr>
        </p:pic>
        <p:pic>
          <p:nvPicPr>
            <p:cNvPr id="54" name="Google Shape;54;p4"/>
            <p:cNvPicPr preferRelativeResize="0"/>
            <p:nvPr/>
          </p:nvPicPr>
          <p:blipFill rotWithShape="1">
            <a:blip r:embed="rId2">
              <a:alphaModFix/>
            </a:blip>
            <a:srcRect b="0" l="0" r="0" t="0"/>
            <a:stretch/>
          </p:blipFill>
          <p:spPr>
            <a:xfrm>
              <a:off x="10206621" y="5883440"/>
              <a:ext cx="74502" cy="73818"/>
            </a:xfrm>
            <a:prstGeom prst="rect">
              <a:avLst/>
            </a:prstGeom>
            <a:noFill/>
            <a:ln>
              <a:noFill/>
            </a:ln>
          </p:spPr>
        </p:pic>
        <p:pic>
          <p:nvPicPr>
            <p:cNvPr id="55" name="Google Shape;55;p4"/>
            <p:cNvPicPr preferRelativeResize="0"/>
            <p:nvPr/>
          </p:nvPicPr>
          <p:blipFill rotWithShape="1">
            <a:blip r:embed="rId2">
              <a:alphaModFix/>
            </a:blip>
            <a:srcRect b="0" l="0" r="0" t="0"/>
            <a:stretch/>
          </p:blipFill>
          <p:spPr>
            <a:xfrm>
              <a:off x="10355626" y="5883440"/>
              <a:ext cx="74502" cy="73818"/>
            </a:xfrm>
            <a:prstGeom prst="rect">
              <a:avLst/>
            </a:prstGeom>
            <a:noFill/>
            <a:ln>
              <a:noFill/>
            </a:ln>
          </p:spPr>
        </p:pic>
        <p:pic>
          <p:nvPicPr>
            <p:cNvPr id="56" name="Google Shape;56;p4"/>
            <p:cNvPicPr preferRelativeResize="0"/>
            <p:nvPr/>
          </p:nvPicPr>
          <p:blipFill rotWithShape="1">
            <a:blip r:embed="rId3">
              <a:alphaModFix/>
            </a:blip>
            <a:srcRect b="0" l="0" r="0" t="0"/>
            <a:stretch/>
          </p:blipFill>
          <p:spPr>
            <a:xfrm>
              <a:off x="10504632" y="5883440"/>
              <a:ext cx="74502" cy="73818"/>
            </a:xfrm>
            <a:prstGeom prst="rect">
              <a:avLst/>
            </a:prstGeom>
            <a:noFill/>
            <a:ln>
              <a:noFill/>
            </a:ln>
          </p:spPr>
        </p:pic>
        <p:pic>
          <p:nvPicPr>
            <p:cNvPr id="57" name="Google Shape;57;p4"/>
            <p:cNvPicPr preferRelativeResize="0"/>
            <p:nvPr/>
          </p:nvPicPr>
          <p:blipFill rotWithShape="1">
            <a:blip r:embed="rId2">
              <a:alphaModFix/>
            </a:blip>
            <a:srcRect b="0" l="0" r="0" t="0"/>
            <a:stretch/>
          </p:blipFill>
          <p:spPr>
            <a:xfrm>
              <a:off x="10653638" y="5883440"/>
              <a:ext cx="74502" cy="73818"/>
            </a:xfrm>
            <a:prstGeom prst="rect">
              <a:avLst/>
            </a:prstGeom>
            <a:noFill/>
            <a:ln>
              <a:noFill/>
            </a:ln>
          </p:spPr>
        </p:pic>
        <p:pic>
          <p:nvPicPr>
            <p:cNvPr id="58" name="Google Shape;58;p4"/>
            <p:cNvPicPr preferRelativeResize="0"/>
            <p:nvPr/>
          </p:nvPicPr>
          <p:blipFill rotWithShape="1">
            <a:blip r:embed="rId2">
              <a:alphaModFix/>
            </a:blip>
            <a:srcRect b="0" l="0" r="0" t="0"/>
            <a:stretch/>
          </p:blipFill>
          <p:spPr>
            <a:xfrm>
              <a:off x="10802643" y="5883440"/>
              <a:ext cx="74502" cy="73818"/>
            </a:xfrm>
            <a:prstGeom prst="rect">
              <a:avLst/>
            </a:prstGeom>
            <a:noFill/>
            <a:ln>
              <a:noFill/>
            </a:ln>
          </p:spPr>
        </p:pic>
        <p:pic>
          <p:nvPicPr>
            <p:cNvPr id="59" name="Google Shape;59;p4"/>
            <p:cNvPicPr preferRelativeResize="0"/>
            <p:nvPr/>
          </p:nvPicPr>
          <p:blipFill rotWithShape="1">
            <a:blip r:embed="rId3">
              <a:alphaModFix/>
            </a:blip>
            <a:srcRect b="0" l="0" r="0" t="0"/>
            <a:stretch/>
          </p:blipFill>
          <p:spPr>
            <a:xfrm>
              <a:off x="10951649" y="5883440"/>
              <a:ext cx="74502" cy="73818"/>
            </a:xfrm>
            <a:prstGeom prst="rect">
              <a:avLst/>
            </a:prstGeom>
            <a:noFill/>
            <a:ln>
              <a:noFill/>
            </a:ln>
          </p:spPr>
        </p:pic>
        <p:pic>
          <p:nvPicPr>
            <p:cNvPr id="60" name="Google Shape;60;p4"/>
            <p:cNvPicPr preferRelativeResize="0"/>
            <p:nvPr/>
          </p:nvPicPr>
          <p:blipFill rotWithShape="1">
            <a:blip r:embed="rId3">
              <a:alphaModFix/>
            </a:blip>
            <a:srcRect b="0" l="0" r="0" t="0"/>
            <a:stretch/>
          </p:blipFill>
          <p:spPr>
            <a:xfrm>
              <a:off x="11100654" y="5883440"/>
              <a:ext cx="74502" cy="73818"/>
            </a:xfrm>
            <a:prstGeom prst="rect">
              <a:avLst/>
            </a:prstGeom>
            <a:noFill/>
            <a:ln>
              <a:noFill/>
            </a:ln>
          </p:spPr>
        </p:pic>
        <p:pic>
          <p:nvPicPr>
            <p:cNvPr id="61" name="Google Shape;61;p4"/>
            <p:cNvPicPr preferRelativeResize="0"/>
            <p:nvPr/>
          </p:nvPicPr>
          <p:blipFill rotWithShape="1">
            <a:blip r:embed="rId2">
              <a:alphaModFix/>
            </a:blip>
            <a:srcRect b="0" l="0" r="0" t="0"/>
            <a:stretch/>
          </p:blipFill>
          <p:spPr>
            <a:xfrm>
              <a:off x="11249660" y="5883440"/>
              <a:ext cx="74502" cy="73818"/>
            </a:xfrm>
            <a:prstGeom prst="rect">
              <a:avLst/>
            </a:prstGeom>
            <a:noFill/>
            <a:ln>
              <a:noFill/>
            </a:ln>
          </p:spPr>
        </p:pic>
        <p:pic>
          <p:nvPicPr>
            <p:cNvPr id="62" name="Google Shape;62;p4"/>
            <p:cNvPicPr preferRelativeResize="0"/>
            <p:nvPr/>
          </p:nvPicPr>
          <p:blipFill rotWithShape="1">
            <a:blip r:embed="rId2">
              <a:alphaModFix/>
            </a:blip>
            <a:srcRect b="0" l="0" r="0" t="0"/>
            <a:stretch/>
          </p:blipFill>
          <p:spPr>
            <a:xfrm>
              <a:off x="11398666" y="5883440"/>
              <a:ext cx="74502" cy="73818"/>
            </a:xfrm>
            <a:prstGeom prst="rect">
              <a:avLst/>
            </a:prstGeom>
            <a:noFill/>
            <a:ln>
              <a:noFill/>
            </a:ln>
          </p:spPr>
        </p:pic>
        <p:pic>
          <p:nvPicPr>
            <p:cNvPr id="63" name="Google Shape;63;p4"/>
            <p:cNvPicPr preferRelativeResize="0"/>
            <p:nvPr/>
          </p:nvPicPr>
          <p:blipFill rotWithShape="1">
            <a:blip r:embed="rId3">
              <a:alphaModFix/>
            </a:blip>
            <a:srcRect b="0" l="0" r="0" t="0"/>
            <a:stretch/>
          </p:blipFill>
          <p:spPr>
            <a:xfrm>
              <a:off x="11547671" y="5883440"/>
              <a:ext cx="74502" cy="73818"/>
            </a:xfrm>
            <a:prstGeom prst="rect">
              <a:avLst/>
            </a:prstGeom>
            <a:noFill/>
            <a:ln>
              <a:noFill/>
            </a:ln>
          </p:spPr>
        </p:pic>
        <p:pic>
          <p:nvPicPr>
            <p:cNvPr id="64" name="Google Shape;64;p4"/>
            <p:cNvPicPr preferRelativeResize="0"/>
            <p:nvPr/>
          </p:nvPicPr>
          <p:blipFill rotWithShape="1">
            <a:blip r:embed="rId2">
              <a:alphaModFix/>
            </a:blip>
            <a:srcRect b="0" l="0" r="0" t="0"/>
            <a:stretch/>
          </p:blipFill>
          <p:spPr>
            <a:xfrm>
              <a:off x="11696677" y="5883440"/>
              <a:ext cx="74502" cy="73818"/>
            </a:xfrm>
            <a:prstGeom prst="rect">
              <a:avLst/>
            </a:prstGeom>
            <a:noFill/>
            <a:ln>
              <a:noFill/>
            </a:ln>
          </p:spPr>
        </p:pic>
        <p:pic>
          <p:nvPicPr>
            <p:cNvPr id="65" name="Google Shape;65;p4"/>
            <p:cNvPicPr preferRelativeResize="0"/>
            <p:nvPr/>
          </p:nvPicPr>
          <p:blipFill rotWithShape="1">
            <a:blip r:embed="rId2">
              <a:alphaModFix/>
            </a:blip>
            <a:srcRect b="0" l="0" r="0" t="0"/>
            <a:stretch/>
          </p:blipFill>
          <p:spPr>
            <a:xfrm>
              <a:off x="11845683" y="5883440"/>
              <a:ext cx="74502" cy="73818"/>
            </a:xfrm>
            <a:prstGeom prst="rect">
              <a:avLst/>
            </a:prstGeom>
            <a:noFill/>
            <a:ln>
              <a:noFill/>
            </a:ln>
          </p:spPr>
        </p:pic>
        <p:pic>
          <p:nvPicPr>
            <p:cNvPr id="66" name="Google Shape;66;p4"/>
            <p:cNvPicPr preferRelativeResize="0"/>
            <p:nvPr/>
          </p:nvPicPr>
          <p:blipFill rotWithShape="1">
            <a:blip r:embed="rId3">
              <a:alphaModFix/>
            </a:blip>
            <a:srcRect b="0" l="0" r="0" t="0"/>
            <a:stretch/>
          </p:blipFill>
          <p:spPr>
            <a:xfrm>
              <a:off x="11994688" y="5883440"/>
              <a:ext cx="74503" cy="73818"/>
            </a:xfrm>
            <a:prstGeom prst="rect">
              <a:avLst/>
            </a:prstGeom>
            <a:noFill/>
            <a:ln>
              <a:noFill/>
            </a:ln>
          </p:spPr>
        </p:pic>
        <p:pic>
          <p:nvPicPr>
            <p:cNvPr id="67" name="Google Shape;67;p4"/>
            <p:cNvPicPr preferRelativeResize="0"/>
            <p:nvPr/>
          </p:nvPicPr>
          <p:blipFill rotWithShape="1">
            <a:blip r:embed="rId2">
              <a:alphaModFix/>
            </a:blip>
            <a:srcRect b="0" l="0" r="0" t="0"/>
            <a:stretch/>
          </p:blipFill>
          <p:spPr>
            <a:xfrm>
              <a:off x="12143695" y="5883440"/>
              <a:ext cx="74503" cy="73818"/>
            </a:xfrm>
            <a:prstGeom prst="rect">
              <a:avLst/>
            </a:prstGeom>
            <a:noFill/>
            <a:ln>
              <a:noFill/>
            </a:ln>
          </p:spPr>
        </p:pic>
        <p:pic>
          <p:nvPicPr>
            <p:cNvPr id="68" name="Google Shape;68;p4"/>
            <p:cNvPicPr preferRelativeResize="0"/>
            <p:nvPr/>
          </p:nvPicPr>
          <p:blipFill rotWithShape="1">
            <a:blip r:embed="rId2">
              <a:alphaModFix/>
            </a:blip>
            <a:srcRect b="0" l="0" r="0" t="0"/>
            <a:stretch/>
          </p:blipFill>
          <p:spPr>
            <a:xfrm>
              <a:off x="12292700" y="5883440"/>
              <a:ext cx="74503" cy="73818"/>
            </a:xfrm>
            <a:prstGeom prst="rect">
              <a:avLst/>
            </a:prstGeom>
            <a:noFill/>
            <a:ln>
              <a:noFill/>
            </a:ln>
          </p:spPr>
        </p:pic>
        <p:pic>
          <p:nvPicPr>
            <p:cNvPr id="69" name="Google Shape;69;p4"/>
            <p:cNvPicPr preferRelativeResize="0"/>
            <p:nvPr/>
          </p:nvPicPr>
          <p:blipFill rotWithShape="1">
            <a:blip r:embed="rId2">
              <a:alphaModFix/>
            </a:blip>
            <a:srcRect b="0" l="0" r="0" t="0"/>
            <a:stretch/>
          </p:blipFill>
          <p:spPr>
            <a:xfrm>
              <a:off x="12441706" y="5883440"/>
              <a:ext cx="74503" cy="73818"/>
            </a:xfrm>
            <a:prstGeom prst="rect">
              <a:avLst/>
            </a:prstGeom>
            <a:noFill/>
            <a:ln>
              <a:noFill/>
            </a:ln>
          </p:spPr>
        </p:pic>
        <p:pic>
          <p:nvPicPr>
            <p:cNvPr id="70" name="Google Shape;70;p4"/>
            <p:cNvPicPr preferRelativeResize="0"/>
            <p:nvPr/>
          </p:nvPicPr>
          <p:blipFill rotWithShape="1">
            <a:blip r:embed="rId3">
              <a:alphaModFix/>
            </a:blip>
            <a:srcRect b="0" l="0" r="0" t="0"/>
            <a:stretch/>
          </p:blipFill>
          <p:spPr>
            <a:xfrm>
              <a:off x="12590712" y="5883440"/>
              <a:ext cx="74503" cy="73818"/>
            </a:xfrm>
            <a:prstGeom prst="rect">
              <a:avLst/>
            </a:prstGeom>
            <a:noFill/>
            <a:ln>
              <a:noFill/>
            </a:ln>
          </p:spPr>
        </p:pic>
        <p:pic>
          <p:nvPicPr>
            <p:cNvPr id="71" name="Google Shape;71;p4"/>
            <p:cNvPicPr preferRelativeResize="0"/>
            <p:nvPr/>
          </p:nvPicPr>
          <p:blipFill rotWithShape="1">
            <a:blip r:embed="rId2">
              <a:alphaModFix/>
            </a:blip>
            <a:srcRect b="0" l="0" r="0" t="0"/>
            <a:stretch/>
          </p:blipFill>
          <p:spPr>
            <a:xfrm>
              <a:off x="12739717" y="5883440"/>
              <a:ext cx="74503" cy="73818"/>
            </a:xfrm>
            <a:prstGeom prst="rect">
              <a:avLst/>
            </a:prstGeom>
            <a:noFill/>
            <a:ln>
              <a:noFill/>
            </a:ln>
          </p:spPr>
        </p:pic>
      </p:grpSp>
      <p:pic>
        <p:nvPicPr>
          <p:cNvPr id="72" name="Google Shape;72;p4"/>
          <p:cNvPicPr preferRelativeResize="0"/>
          <p:nvPr/>
        </p:nvPicPr>
        <p:blipFill rotWithShape="1">
          <a:blip r:embed="rId4">
            <a:alphaModFix/>
          </a:blip>
          <a:srcRect b="0" l="0" r="0" t="0"/>
          <a:stretch/>
        </p:blipFill>
        <p:spPr>
          <a:xfrm>
            <a:off x="8040773" y="4215733"/>
            <a:ext cx="648595" cy="60831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showMasterSp="0">
  <p:cSld name="1_Blank">
    <p:bg>
      <p:bgPr>
        <a:solidFill>
          <a:schemeClr val="lt1"/>
        </a:solidFill>
      </p:bgPr>
    </p:bg>
    <p:spTree>
      <p:nvGrpSpPr>
        <p:cNvPr id="73" name="Shape 73"/>
        <p:cNvGrpSpPr/>
        <p:nvPr/>
      </p:nvGrpSpPr>
      <p:grpSpPr>
        <a:xfrm>
          <a:off x="0" y="0"/>
          <a:ext cx="0" cy="0"/>
          <a:chOff x="0" y="0"/>
          <a:chExt cx="0" cy="0"/>
        </a:xfrm>
      </p:grpSpPr>
      <p:sp>
        <p:nvSpPr>
          <p:cNvPr id="74" name="Google Shape;74;p5"/>
          <p:cNvSpPr/>
          <p:nvPr/>
        </p:nvSpPr>
        <p:spPr>
          <a:xfrm>
            <a:off x="0" y="0"/>
            <a:ext cx="9144000" cy="51435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E2E8E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5" name="Google Shape;75;p5"/>
          <p:cNvSpPr/>
          <p:nvPr/>
        </p:nvSpPr>
        <p:spPr>
          <a:xfrm flipH="1" rot="5400000">
            <a:off x="4574668" y="-2378884"/>
            <a:ext cx="22860" cy="9134856"/>
          </a:xfrm>
          <a:custGeom>
            <a:rect b="b" l="l" r="r" t="t"/>
            <a:pathLst>
              <a:path extrusionOk="0" h="8229600" w="28575">
                <a:moveTo>
                  <a:pt x="28574" y="8229599"/>
                </a:moveTo>
                <a:lnTo>
                  <a:pt x="0" y="8229599"/>
                </a:lnTo>
                <a:lnTo>
                  <a:pt x="0" y="0"/>
                </a:lnTo>
                <a:lnTo>
                  <a:pt x="28574" y="0"/>
                </a:lnTo>
                <a:lnTo>
                  <a:pt x="28574" y="8229599"/>
                </a:lnTo>
                <a:close/>
              </a:path>
            </a:pathLst>
          </a:custGeom>
          <a:solidFill>
            <a:srgbClr val="AB04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6" name="Google Shape;76;p5"/>
          <p:cNvSpPr/>
          <p:nvPr/>
        </p:nvSpPr>
        <p:spPr>
          <a:xfrm>
            <a:off x="3430263" y="4917799"/>
            <a:ext cx="2307300" cy="247800"/>
          </a:xfrm>
          <a:prstGeom prst="rect">
            <a:avLst/>
          </a:prstGeom>
          <a:solidFill>
            <a:srgbClr val="AB0520"/>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pic>
        <p:nvPicPr>
          <p:cNvPr id="77" name="Google Shape;77;p5"/>
          <p:cNvPicPr preferRelativeResize="0"/>
          <p:nvPr/>
        </p:nvPicPr>
        <p:blipFill rotWithShape="1">
          <a:blip r:embed="rId2">
            <a:alphaModFix/>
          </a:blip>
          <a:srcRect b="0" l="0" r="0" t="0"/>
          <a:stretch/>
        </p:blipFill>
        <p:spPr>
          <a:xfrm>
            <a:off x="8040773" y="4215733"/>
            <a:ext cx="648595" cy="608310"/>
          </a:xfrm>
          <a:prstGeom prst="rect">
            <a:avLst/>
          </a:prstGeom>
          <a:noFill/>
          <a:ln>
            <a:noFill/>
          </a:ln>
        </p:spPr>
      </p:pic>
      <p:sp>
        <p:nvSpPr>
          <p:cNvPr id="78" name="Google Shape;78;p5"/>
          <p:cNvSpPr/>
          <p:nvPr/>
        </p:nvSpPr>
        <p:spPr>
          <a:xfrm>
            <a:off x="3430263" y="4917799"/>
            <a:ext cx="2307300" cy="247800"/>
          </a:xfrm>
          <a:prstGeom prst="rect">
            <a:avLst/>
          </a:prstGeom>
          <a:solidFill>
            <a:srgbClr val="AB0520"/>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79" name="Google Shape;79;p5"/>
          <p:cNvSpPr/>
          <p:nvPr/>
        </p:nvSpPr>
        <p:spPr>
          <a:xfrm>
            <a:off x="0" y="0"/>
            <a:ext cx="9144000" cy="51435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E2E8E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0" name="Google Shape;80;p5"/>
          <p:cNvSpPr/>
          <p:nvPr/>
        </p:nvSpPr>
        <p:spPr>
          <a:xfrm flipH="1" rot="5400000">
            <a:off x="4574668" y="-2378884"/>
            <a:ext cx="22860" cy="9134856"/>
          </a:xfrm>
          <a:custGeom>
            <a:rect b="b" l="l" r="r" t="t"/>
            <a:pathLst>
              <a:path extrusionOk="0" h="8229600" w="28575">
                <a:moveTo>
                  <a:pt x="28574" y="8229599"/>
                </a:moveTo>
                <a:lnTo>
                  <a:pt x="0" y="8229599"/>
                </a:lnTo>
                <a:lnTo>
                  <a:pt x="0" y="0"/>
                </a:lnTo>
                <a:lnTo>
                  <a:pt x="28574" y="0"/>
                </a:lnTo>
                <a:lnTo>
                  <a:pt x="28574" y="8229599"/>
                </a:lnTo>
                <a:close/>
              </a:path>
            </a:pathLst>
          </a:custGeom>
          <a:solidFill>
            <a:srgbClr val="AB04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1" name="Google Shape;81;p5"/>
          <p:cNvSpPr/>
          <p:nvPr/>
        </p:nvSpPr>
        <p:spPr>
          <a:xfrm>
            <a:off x="3430263" y="4917799"/>
            <a:ext cx="2307300" cy="247800"/>
          </a:xfrm>
          <a:prstGeom prst="rect">
            <a:avLst/>
          </a:prstGeom>
          <a:solidFill>
            <a:srgbClr val="AB0520"/>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pic>
        <p:nvPicPr>
          <p:cNvPr id="82" name="Google Shape;82;p5"/>
          <p:cNvPicPr preferRelativeResize="0"/>
          <p:nvPr/>
        </p:nvPicPr>
        <p:blipFill rotWithShape="1">
          <a:blip r:embed="rId2">
            <a:alphaModFix/>
          </a:blip>
          <a:srcRect b="0" l="0" r="0" t="0"/>
          <a:stretch/>
        </p:blipFill>
        <p:spPr>
          <a:xfrm>
            <a:off x="8040773" y="4215733"/>
            <a:ext cx="648595" cy="608310"/>
          </a:xfrm>
          <a:prstGeom prst="rect">
            <a:avLst/>
          </a:prstGeom>
          <a:noFill/>
          <a:ln>
            <a:noFill/>
          </a:ln>
        </p:spPr>
      </p:pic>
      <p:sp>
        <p:nvSpPr>
          <p:cNvPr id="83" name="Google Shape;83;p5"/>
          <p:cNvSpPr/>
          <p:nvPr/>
        </p:nvSpPr>
        <p:spPr>
          <a:xfrm>
            <a:off x="3430263" y="4917799"/>
            <a:ext cx="2307300" cy="247800"/>
          </a:xfrm>
          <a:prstGeom prst="rect">
            <a:avLst/>
          </a:prstGeom>
          <a:solidFill>
            <a:srgbClr val="AB0520"/>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84" name="Shape 84"/>
        <p:cNvGrpSpPr/>
        <p:nvPr/>
      </p:nvGrpSpPr>
      <p:grpSpPr>
        <a:xfrm>
          <a:off x="0" y="0"/>
          <a:ext cx="0" cy="0"/>
          <a:chOff x="0" y="0"/>
          <a:chExt cx="0" cy="0"/>
        </a:xfrm>
      </p:grpSpPr>
      <p:sp>
        <p:nvSpPr>
          <p:cNvPr id="85" name="Google Shape;85;p6"/>
          <p:cNvSpPr/>
          <p:nvPr/>
        </p:nvSpPr>
        <p:spPr>
          <a:xfrm>
            <a:off x="4572000" y="0"/>
            <a:ext cx="4572000" cy="51435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E2E8E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pic>
        <p:nvPicPr>
          <p:cNvPr id="86" name="Google Shape;86;p6"/>
          <p:cNvPicPr preferRelativeResize="0"/>
          <p:nvPr/>
        </p:nvPicPr>
        <p:blipFill rotWithShape="1">
          <a:blip r:embed="rId2">
            <a:alphaModFix/>
          </a:blip>
          <a:srcRect b="0" l="0" r="0" t="0"/>
          <a:stretch/>
        </p:blipFill>
        <p:spPr>
          <a:xfrm>
            <a:off x="8040773" y="4215733"/>
            <a:ext cx="648595" cy="608310"/>
          </a:xfrm>
          <a:prstGeom prst="rect">
            <a:avLst/>
          </a:prstGeom>
          <a:noFill/>
          <a:ln>
            <a:noFill/>
          </a:ln>
        </p:spPr>
      </p:pic>
      <p:sp>
        <p:nvSpPr>
          <p:cNvPr id="87" name="Google Shape;87;p6"/>
          <p:cNvSpPr/>
          <p:nvPr/>
        </p:nvSpPr>
        <p:spPr>
          <a:xfrm rot="5400000">
            <a:off x="3430387" y="2447951"/>
            <a:ext cx="2307300" cy="247500"/>
          </a:xfrm>
          <a:prstGeom prst="rect">
            <a:avLst/>
          </a:prstGeom>
          <a:solidFill>
            <a:srgbClr val="AB0520"/>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88" name="Google Shape;88;p6"/>
          <p:cNvSpPr/>
          <p:nvPr/>
        </p:nvSpPr>
        <p:spPr>
          <a:xfrm>
            <a:off x="-227012" y="361950"/>
            <a:ext cx="454025" cy="454025"/>
          </a:xfrm>
          <a:custGeom>
            <a:rect b="b" l="l" r="r" t="t"/>
            <a:pathLst>
              <a:path extrusionOk="0" h="908050" w="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9" name="Google Shape;89;p6"/>
          <p:cNvSpPr/>
          <p:nvPr/>
        </p:nvSpPr>
        <p:spPr>
          <a:xfrm>
            <a:off x="4572000" y="0"/>
            <a:ext cx="4572000" cy="51435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E2E8E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pic>
        <p:nvPicPr>
          <p:cNvPr id="90" name="Google Shape;90;p6"/>
          <p:cNvPicPr preferRelativeResize="0"/>
          <p:nvPr/>
        </p:nvPicPr>
        <p:blipFill rotWithShape="1">
          <a:blip r:embed="rId2">
            <a:alphaModFix/>
          </a:blip>
          <a:srcRect b="0" l="0" r="0" t="0"/>
          <a:stretch/>
        </p:blipFill>
        <p:spPr>
          <a:xfrm>
            <a:off x="8040773" y="4215733"/>
            <a:ext cx="648595" cy="608310"/>
          </a:xfrm>
          <a:prstGeom prst="rect">
            <a:avLst/>
          </a:prstGeom>
          <a:noFill/>
          <a:ln>
            <a:noFill/>
          </a:ln>
        </p:spPr>
      </p:pic>
      <p:sp>
        <p:nvSpPr>
          <p:cNvPr id="91" name="Google Shape;91;p6"/>
          <p:cNvSpPr/>
          <p:nvPr/>
        </p:nvSpPr>
        <p:spPr>
          <a:xfrm rot="5400000">
            <a:off x="3430387" y="2447951"/>
            <a:ext cx="2307300" cy="247500"/>
          </a:xfrm>
          <a:prstGeom prst="rect">
            <a:avLst/>
          </a:prstGeom>
          <a:solidFill>
            <a:srgbClr val="AB0520"/>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92" name="Google Shape;92;p6"/>
          <p:cNvSpPr/>
          <p:nvPr/>
        </p:nvSpPr>
        <p:spPr>
          <a:xfrm>
            <a:off x="-227012" y="361950"/>
            <a:ext cx="454025" cy="454025"/>
          </a:xfrm>
          <a:custGeom>
            <a:rect b="b" l="l" r="r" t="t"/>
            <a:pathLst>
              <a:path extrusionOk="0" h="908050" w="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93" name="Shape 93"/>
        <p:cNvGrpSpPr/>
        <p:nvPr/>
      </p:nvGrpSpPr>
      <p:grpSpPr>
        <a:xfrm>
          <a:off x="0" y="0"/>
          <a:ext cx="0" cy="0"/>
          <a:chOff x="0" y="0"/>
          <a:chExt cx="0" cy="0"/>
        </a:xfrm>
      </p:grpSpPr>
      <p:sp>
        <p:nvSpPr>
          <p:cNvPr id="94" name="Google Shape;94;p7"/>
          <p:cNvSpPr/>
          <p:nvPr/>
        </p:nvSpPr>
        <p:spPr>
          <a:xfrm>
            <a:off x="0" y="0"/>
            <a:ext cx="9144000" cy="51435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E2E8E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5" name="Google Shape;95;p7"/>
          <p:cNvSpPr/>
          <p:nvPr/>
        </p:nvSpPr>
        <p:spPr>
          <a:xfrm>
            <a:off x="514350" y="514350"/>
            <a:ext cx="2276400" cy="4114800"/>
          </a:xfrm>
          <a:prstGeom prst="rect">
            <a:avLst/>
          </a:prstGeom>
          <a:solidFill>
            <a:srgbClr val="BFBFBF"/>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pic>
        <p:nvPicPr>
          <p:cNvPr id="96" name="Google Shape;96;p7"/>
          <p:cNvPicPr preferRelativeResize="0"/>
          <p:nvPr/>
        </p:nvPicPr>
        <p:blipFill rotWithShape="1">
          <a:blip r:embed="rId2">
            <a:alphaModFix/>
          </a:blip>
          <a:srcRect b="0" l="0" r="0" t="0"/>
          <a:stretch/>
        </p:blipFill>
        <p:spPr>
          <a:xfrm>
            <a:off x="8040773" y="4215733"/>
            <a:ext cx="648595" cy="608310"/>
          </a:xfrm>
          <a:prstGeom prst="rect">
            <a:avLst/>
          </a:prstGeom>
          <a:noFill/>
          <a:ln>
            <a:noFill/>
          </a:ln>
        </p:spPr>
      </p:pic>
      <p:sp>
        <p:nvSpPr>
          <p:cNvPr id="97" name="Google Shape;97;p7"/>
          <p:cNvSpPr/>
          <p:nvPr/>
        </p:nvSpPr>
        <p:spPr>
          <a:xfrm>
            <a:off x="3507653" y="3494725"/>
            <a:ext cx="3600450" cy="14288"/>
          </a:xfrm>
          <a:custGeom>
            <a:rect b="b" l="l" r="r" t="t"/>
            <a:pathLst>
              <a:path extrusionOk="0" h="28575" w="7200900">
                <a:moveTo>
                  <a:pt x="7200899" y="28574"/>
                </a:moveTo>
                <a:lnTo>
                  <a:pt x="0" y="28574"/>
                </a:lnTo>
                <a:lnTo>
                  <a:pt x="0" y="0"/>
                </a:lnTo>
                <a:lnTo>
                  <a:pt x="7200899" y="0"/>
                </a:lnTo>
                <a:lnTo>
                  <a:pt x="7200899" y="28574"/>
                </a:lnTo>
                <a:close/>
              </a:path>
            </a:pathLst>
          </a:custGeom>
          <a:solidFill>
            <a:srgbClr val="AB04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8" name="Google Shape;98;p7"/>
          <p:cNvSpPr/>
          <p:nvPr/>
        </p:nvSpPr>
        <p:spPr>
          <a:xfrm>
            <a:off x="3430263" y="4917799"/>
            <a:ext cx="2307300" cy="247800"/>
          </a:xfrm>
          <a:prstGeom prst="rect">
            <a:avLst/>
          </a:prstGeom>
          <a:solidFill>
            <a:srgbClr val="AB0520"/>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99" name="Google Shape;99;p7"/>
          <p:cNvSpPr/>
          <p:nvPr/>
        </p:nvSpPr>
        <p:spPr>
          <a:xfrm>
            <a:off x="0" y="0"/>
            <a:ext cx="9144000" cy="51435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E2E8E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0" name="Google Shape;100;p7"/>
          <p:cNvSpPr/>
          <p:nvPr/>
        </p:nvSpPr>
        <p:spPr>
          <a:xfrm>
            <a:off x="514350" y="514350"/>
            <a:ext cx="2276400" cy="4114800"/>
          </a:xfrm>
          <a:prstGeom prst="rect">
            <a:avLst/>
          </a:prstGeom>
          <a:solidFill>
            <a:srgbClr val="BFBFBF"/>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pic>
        <p:nvPicPr>
          <p:cNvPr id="101" name="Google Shape;101;p7"/>
          <p:cNvPicPr preferRelativeResize="0"/>
          <p:nvPr/>
        </p:nvPicPr>
        <p:blipFill rotWithShape="1">
          <a:blip r:embed="rId2">
            <a:alphaModFix/>
          </a:blip>
          <a:srcRect b="0" l="0" r="0" t="0"/>
          <a:stretch/>
        </p:blipFill>
        <p:spPr>
          <a:xfrm>
            <a:off x="8040773" y="4215733"/>
            <a:ext cx="648595" cy="608310"/>
          </a:xfrm>
          <a:prstGeom prst="rect">
            <a:avLst/>
          </a:prstGeom>
          <a:noFill/>
          <a:ln>
            <a:noFill/>
          </a:ln>
        </p:spPr>
      </p:pic>
      <p:sp>
        <p:nvSpPr>
          <p:cNvPr id="102" name="Google Shape;102;p7"/>
          <p:cNvSpPr/>
          <p:nvPr/>
        </p:nvSpPr>
        <p:spPr>
          <a:xfrm>
            <a:off x="3507653" y="3494725"/>
            <a:ext cx="3600450" cy="14288"/>
          </a:xfrm>
          <a:custGeom>
            <a:rect b="b" l="l" r="r" t="t"/>
            <a:pathLst>
              <a:path extrusionOk="0" h="28575" w="7200900">
                <a:moveTo>
                  <a:pt x="7200899" y="28574"/>
                </a:moveTo>
                <a:lnTo>
                  <a:pt x="0" y="28574"/>
                </a:lnTo>
                <a:lnTo>
                  <a:pt x="0" y="0"/>
                </a:lnTo>
                <a:lnTo>
                  <a:pt x="7200899" y="0"/>
                </a:lnTo>
                <a:lnTo>
                  <a:pt x="7200899" y="28574"/>
                </a:lnTo>
                <a:close/>
              </a:path>
            </a:pathLst>
          </a:custGeom>
          <a:solidFill>
            <a:srgbClr val="AB04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3" name="Google Shape;103;p7"/>
          <p:cNvSpPr/>
          <p:nvPr/>
        </p:nvSpPr>
        <p:spPr>
          <a:xfrm>
            <a:off x="3430263" y="4917799"/>
            <a:ext cx="2307300" cy="247800"/>
          </a:xfrm>
          <a:prstGeom prst="rect">
            <a:avLst/>
          </a:prstGeom>
          <a:solidFill>
            <a:srgbClr val="AB0520"/>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04" name="Shape 104"/>
        <p:cNvGrpSpPr/>
        <p:nvPr/>
      </p:nvGrpSpPr>
      <p:grpSpPr>
        <a:xfrm>
          <a:off x="0" y="0"/>
          <a:ext cx="0" cy="0"/>
          <a:chOff x="0" y="0"/>
          <a:chExt cx="0" cy="0"/>
        </a:xfrm>
      </p:grpSpPr>
      <p:sp>
        <p:nvSpPr>
          <p:cNvPr id="105" name="Google Shape;105;p8"/>
          <p:cNvSpPr/>
          <p:nvPr/>
        </p:nvSpPr>
        <p:spPr>
          <a:xfrm>
            <a:off x="1358939" y="513232"/>
            <a:ext cx="3793500" cy="4098300"/>
          </a:xfrm>
          <a:prstGeom prst="rect">
            <a:avLst/>
          </a:prstGeom>
          <a:solidFill>
            <a:srgbClr val="D8D8D8"/>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pic>
        <p:nvPicPr>
          <p:cNvPr id="106" name="Google Shape;106;p8"/>
          <p:cNvPicPr preferRelativeResize="0"/>
          <p:nvPr/>
        </p:nvPicPr>
        <p:blipFill rotWithShape="1">
          <a:blip r:embed="rId2">
            <a:alphaModFix/>
          </a:blip>
          <a:srcRect b="0" l="0" r="0" t="0"/>
          <a:stretch/>
        </p:blipFill>
        <p:spPr>
          <a:xfrm>
            <a:off x="8040773" y="4215733"/>
            <a:ext cx="648595" cy="608310"/>
          </a:xfrm>
          <a:prstGeom prst="rect">
            <a:avLst/>
          </a:prstGeom>
          <a:noFill/>
          <a:ln>
            <a:noFill/>
          </a:ln>
        </p:spPr>
      </p:pic>
      <p:sp>
        <p:nvSpPr>
          <p:cNvPr id="107" name="Google Shape;107;p8"/>
          <p:cNvSpPr/>
          <p:nvPr/>
        </p:nvSpPr>
        <p:spPr>
          <a:xfrm>
            <a:off x="3430263" y="4917799"/>
            <a:ext cx="2307300" cy="247800"/>
          </a:xfrm>
          <a:prstGeom prst="rect">
            <a:avLst/>
          </a:prstGeom>
          <a:solidFill>
            <a:srgbClr val="AB0520"/>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108" name="Google Shape;108;p8"/>
          <p:cNvSpPr/>
          <p:nvPr/>
        </p:nvSpPr>
        <p:spPr>
          <a:xfrm>
            <a:off x="-227012" y="361950"/>
            <a:ext cx="454025" cy="454025"/>
          </a:xfrm>
          <a:custGeom>
            <a:rect b="b" l="l" r="r" t="t"/>
            <a:pathLst>
              <a:path extrusionOk="0" h="908050" w="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9" name="Google Shape;109;p8"/>
          <p:cNvSpPr/>
          <p:nvPr/>
        </p:nvSpPr>
        <p:spPr>
          <a:xfrm>
            <a:off x="1073132" y="513232"/>
            <a:ext cx="14288" cy="4114800"/>
          </a:xfrm>
          <a:custGeom>
            <a:rect b="b" l="l" r="r" t="t"/>
            <a:pathLst>
              <a:path extrusionOk="0" h="8229600" w="28575">
                <a:moveTo>
                  <a:pt x="28574" y="8229599"/>
                </a:moveTo>
                <a:lnTo>
                  <a:pt x="0" y="8229599"/>
                </a:lnTo>
                <a:lnTo>
                  <a:pt x="0" y="0"/>
                </a:lnTo>
                <a:lnTo>
                  <a:pt x="28574" y="0"/>
                </a:lnTo>
                <a:lnTo>
                  <a:pt x="28574" y="8229599"/>
                </a:lnTo>
                <a:close/>
              </a:path>
            </a:pathLst>
          </a:custGeom>
          <a:solidFill>
            <a:srgbClr val="AB04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10" name="Google Shape;110;p8"/>
          <p:cNvSpPr/>
          <p:nvPr/>
        </p:nvSpPr>
        <p:spPr>
          <a:xfrm>
            <a:off x="1358939" y="513232"/>
            <a:ext cx="3793500" cy="4098300"/>
          </a:xfrm>
          <a:prstGeom prst="rect">
            <a:avLst/>
          </a:prstGeom>
          <a:solidFill>
            <a:srgbClr val="D8D8D8"/>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pic>
        <p:nvPicPr>
          <p:cNvPr id="111" name="Google Shape;111;p8"/>
          <p:cNvPicPr preferRelativeResize="0"/>
          <p:nvPr/>
        </p:nvPicPr>
        <p:blipFill rotWithShape="1">
          <a:blip r:embed="rId2">
            <a:alphaModFix/>
          </a:blip>
          <a:srcRect b="0" l="0" r="0" t="0"/>
          <a:stretch/>
        </p:blipFill>
        <p:spPr>
          <a:xfrm>
            <a:off x="8040773" y="4215733"/>
            <a:ext cx="648595" cy="608310"/>
          </a:xfrm>
          <a:prstGeom prst="rect">
            <a:avLst/>
          </a:prstGeom>
          <a:noFill/>
          <a:ln>
            <a:noFill/>
          </a:ln>
        </p:spPr>
      </p:pic>
      <p:sp>
        <p:nvSpPr>
          <p:cNvPr id="112" name="Google Shape;112;p8"/>
          <p:cNvSpPr/>
          <p:nvPr/>
        </p:nvSpPr>
        <p:spPr>
          <a:xfrm>
            <a:off x="3430263" y="4917799"/>
            <a:ext cx="2307300" cy="247800"/>
          </a:xfrm>
          <a:prstGeom prst="rect">
            <a:avLst/>
          </a:prstGeom>
          <a:solidFill>
            <a:srgbClr val="AB0520"/>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113" name="Google Shape;113;p8"/>
          <p:cNvSpPr/>
          <p:nvPr/>
        </p:nvSpPr>
        <p:spPr>
          <a:xfrm>
            <a:off x="-227012" y="361950"/>
            <a:ext cx="454025" cy="454025"/>
          </a:xfrm>
          <a:custGeom>
            <a:rect b="b" l="l" r="r" t="t"/>
            <a:pathLst>
              <a:path extrusionOk="0" h="908050" w="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14" name="Google Shape;114;p8"/>
          <p:cNvSpPr/>
          <p:nvPr/>
        </p:nvSpPr>
        <p:spPr>
          <a:xfrm>
            <a:off x="1073132" y="513232"/>
            <a:ext cx="14288" cy="4114800"/>
          </a:xfrm>
          <a:custGeom>
            <a:rect b="b" l="l" r="r" t="t"/>
            <a:pathLst>
              <a:path extrusionOk="0" h="8229600" w="28575">
                <a:moveTo>
                  <a:pt x="28574" y="8229599"/>
                </a:moveTo>
                <a:lnTo>
                  <a:pt x="0" y="8229599"/>
                </a:lnTo>
                <a:lnTo>
                  <a:pt x="0" y="0"/>
                </a:lnTo>
                <a:lnTo>
                  <a:pt x="28574" y="0"/>
                </a:lnTo>
                <a:lnTo>
                  <a:pt x="28574" y="8229599"/>
                </a:lnTo>
                <a:close/>
              </a:path>
            </a:pathLst>
          </a:custGeom>
          <a:solidFill>
            <a:srgbClr val="AB04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15" name="Shape 115"/>
        <p:cNvGrpSpPr/>
        <p:nvPr/>
      </p:nvGrpSpPr>
      <p:grpSpPr>
        <a:xfrm>
          <a:off x="0" y="0"/>
          <a:ext cx="0" cy="0"/>
          <a:chOff x="0" y="0"/>
          <a:chExt cx="0" cy="0"/>
        </a:xfrm>
      </p:grpSpPr>
      <p:pic>
        <p:nvPicPr>
          <p:cNvPr id="116" name="Google Shape;116;p9"/>
          <p:cNvPicPr preferRelativeResize="0"/>
          <p:nvPr/>
        </p:nvPicPr>
        <p:blipFill rotWithShape="1">
          <a:blip r:embed="rId2">
            <a:alphaModFix/>
          </a:blip>
          <a:srcRect b="0" l="0" r="0" t="0"/>
          <a:stretch/>
        </p:blipFill>
        <p:spPr>
          <a:xfrm>
            <a:off x="8040773" y="4215733"/>
            <a:ext cx="648595" cy="608310"/>
          </a:xfrm>
          <a:prstGeom prst="rect">
            <a:avLst/>
          </a:prstGeom>
          <a:noFill/>
          <a:ln>
            <a:noFill/>
          </a:ln>
        </p:spPr>
      </p:pic>
      <p:sp>
        <p:nvSpPr>
          <p:cNvPr id="117" name="Google Shape;117;p9"/>
          <p:cNvSpPr/>
          <p:nvPr/>
        </p:nvSpPr>
        <p:spPr>
          <a:xfrm>
            <a:off x="3430263" y="4917799"/>
            <a:ext cx="2307300" cy="247800"/>
          </a:xfrm>
          <a:prstGeom prst="rect">
            <a:avLst/>
          </a:prstGeom>
          <a:solidFill>
            <a:srgbClr val="AB0520"/>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118" name="Google Shape;118;p9"/>
          <p:cNvSpPr/>
          <p:nvPr/>
        </p:nvSpPr>
        <p:spPr>
          <a:xfrm>
            <a:off x="-227012" y="361950"/>
            <a:ext cx="454025" cy="454025"/>
          </a:xfrm>
          <a:custGeom>
            <a:rect b="b" l="l" r="r" t="t"/>
            <a:pathLst>
              <a:path extrusionOk="0" h="908050" w="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19" name="Google Shape;119;p9"/>
          <p:cNvSpPr/>
          <p:nvPr/>
        </p:nvSpPr>
        <p:spPr>
          <a:xfrm>
            <a:off x="514350" y="2254014"/>
            <a:ext cx="8115300" cy="14288"/>
          </a:xfrm>
          <a:custGeom>
            <a:rect b="b" l="l" r="r" t="t"/>
            <a:pathLst>
              <a:path extrusionOk="0" h="28575" w="16230600">
                <a:moveTo>
                  <a:pt x="16230598" y="28574"/>
                </a:moveTo>
                <a:lnTo>
                  <a:pt x="0" y="28574"/>
                </a:lnTo>
                <a:lnTo>
                  <a:pt x="0" y="0"/>
                </a:lnTo>
                <a:lnTo>
                  <a:pt x="16230598" y="0"/>
                </a:lnTo>
                <a:lnTo>
                  <a:pt x="16230598" y="28574"/>
                </a:lnTo>
                <a:close/>
              </a:path>
            </a:pathLst>
          </a:custGeom>
          <a:solidFill>
            <a:srgbClr val="AB04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pic>
        <p:nvPicPr>
          <p:cNvPr id="120" name="Google Shape;120;p9"/>
          <p:cNvPicPr preferRelativeResize="0"/>
          <p:nvPr/>
        </p:nvPicPr>
        <p:blipFill rotWithShape="1">
          <a:blip r:embed="rId2">
            <a:alphaModFix/>
          </a:blip>
          <a:srcRect b="0" l="0" r="0" t="0"/>
          <a:stretch/>
        </p:blipFill>
        <p:spPr>
          <a:xfrm>
            <a:off x="8040773" y="4215733"/>
            <a:ext cx="648595" cy="608310"/>
          </a:xfrm>
          <a:prstGeom prst="rect">
            <a:avLst/>
          </a:prstGeom>
          <a:noFill/>
          <a:ln>
            <a:noFill/>
          </a:ln>
        </p:spPr>
      </p:pic>
      <p:sp>
        <p:nvSpPr>
          <p:cNvPr id="121" name="Google Shape;121;p9"/>
          <p:cNvSpPr/>
          <p:nvPr/>
        </p:nvSpPr>
        <p:spPr>
          <a:xfrm>
            <a:off x="3430263" y="4917799"/>
            <a:ext cx="2307300" cy="247800"/>
          </a:xfrm>
          <a:prstGeom prst="rect">
            <a:avLst/>
          </a:prstGeom>
          <a:solidFill>
            <a:srgbClr val="AB0520"/>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122" name="Google Shape;122;p9"/>
          <p:cNvSpPr/>
          <p:nvPr/>
        </p:nvSpPr>
        <p:spPr>
          <a:xfrm>
            <a:off x="-227012" y="361950"/>
            <a:ext cx="454025" cy="454025"/>
          </a:xfrm>
          <a:custGeom>
            <a:rect b="b" l="l" r="r" t="t"/>
            <a:pathLst>
              <a:path extrusionOk="0" h="908050" w="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23" name="Google Shape;123;p9"/>
          <p:cNvSpPr/>
          <p:nvPr/>
        </p:nvSpPr>
        <p:spPr>
          <a:xfrm>
            <a:off x="514350" y="2254014"/>
            <a:ext cx="8115300" cy="14288"/>
          </a:xfrm>
          <a:custGeom>
            <a:rect b="b" l="l" r="r" t="t"/>
            <a:pathLst>
              <a:path extrusionOk="0" h="28575" w="16230600">
                <a:moveTo>
                  <a:pt x="16230598" y="28574"/>
                </a:moveTo>
                <a:lnTo>
                  <a:pt x="0" y="28574"/>
                </a:lnTo>
                <a:lnTo>
                  <a:pt x="0" y="0"/>
                </a:lnTo>
                <a:lnTo>
                  <a:pt x="16230598" y="0"/>
                </a:lnTo>
                <a:lnTo>
                  <a:pt x="16230598" y="28574"/>
                </a:lnTo>
                <a:close/>
              </a:path>
            </a:pathLst>
          </a:custGeom>
          <a:solidFill>
            <a:srgbClr val="AB04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spTree>
      <p:nvGrpSpPr>
        <p:cNvPr id="124" name="Shape 124"/>
        <p:cNvGrpSpPr/>
        <p:nvPr/>
      </p:nvGrpSpPr>
      <p:grpSpPr>
        <a:xfrm>
          <a:off x="0" y="0"/>
          <a:ext cx="0" cy="0"/>
          <a:chOff x="0" y="0"/>
          <a:chExt cx="0" cy="0"/>
        </a:xfrm>
      </p:grpSpPr>
      <p:sp>
        <p:nvSpPr>
          <p:cNvPr id="125" name="Google Shape;125;p10"/>
          <p:cNvSpPr/>
          <p:nvPr/>
        </p:nvSpPr>
        <p:spPr>
          <a:xfrm>
            <a:off x="0" y="0"/>
            <a:ext cx="9144000" cy="51435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E2E8E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26" name="Google Shape;126;p10"/>
          <p:cNvSpPr/>
          <p:nvPr/>
        </p:nvSpPr>
        <p:spPr>
          <a:xfrm>
            <a:off x="4421037" y="3059142"/>
            <a:ext cx="3081300" cy="1682100"/>
          </a:xfrm>
          <a:prstGeom prst="rect">
            <a:avLst/>
          </a:prstGeom>
          <a:solidFill>
            <a:srgbClr val="BFBFBF"/>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127" name="Google Shape;127;p10"/>
          <p:cNvSpPr/>
          <p:nvPr/>
        </p:nvSpPr>
        <p:spPr>
          <a:xfrm>
            <a:off x="4421037" y="630471"/>
            <a:ext cx="3081300" cy="2056200"/>
          </a:xfrm>
          <a:prstGeom prst="rect">
            <a:avLst/>
          </a:prstGeom>
          <a:solidFill>
            <a:srgbClr val="BFBFBF"/>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pic>
        <p:nvPicPr>
          <p:cNvPr id="128" name="Google Shape;128;p10"/>
          <p:cNvPicPr preferRelativeResize="0"/>
          <p:nvPr/>
        </p:nvPicPr>
        <p:blipFill rotWithShape="1">
          <a:blip r:embed="rId2">
            <a:alphaModFix/>
          </a:blip>
          <a:srcRect b="0" l="0" r="0" t="0"/>
          <a:stretch/>
        </p:blipFill>
        <p:spPr>
          <a:xfrm>
            <a:off x="8040773" y="4215733"/>
            <a:ext cx="648595" cy="608310"/>
          </a:xfrm>
          <a:prstGeom prst="rect">
            <a:avLst/>
          </a:prstGeom>
          <a:noFill/>
          <a:ln>
            <a:noFill/>
          </a:ln>
        </p:spPr>
      </p:pic>
      <p:sp>
        <p:nvSpPr>
          <p:cNvPr id="129" name="Google Shape;129;p10"/>
          <p:cNvSpPr/>
          <p:nvPr/>
        </p:nvSpPr>
        <p:spPr>
          <a:xfrm>
            <a:off x="7760144" y="630471"/>
            <a:ext cx="22860" cy="4114800"/>
          </a:xfrm>
          <a:custGeom>
            <a:rect b="b" l="l" r="r" t="t"/>
            <a:pathLst>
              <a:path extrusionOk="0" h="8229600" w="28575">
                <a:moveTo>
                  <a:pt x="0" y="0"/>
                </a:moveTo>
                <a:lnTo>
                  <a:pt x="28574" y="0"/>
                </a:lnTo>
                <a:lnTo>
                  <a:pt x="28574" y="8229599"/>
                </a:lnTo>
                <a:lnTo>
                  <a:pt x="0" y="8229599"/>
                </a:lnTo>
                <a:lnTo>
                  <a:pt x="0" y="0"/>
                </a:lnTo>
                <a:close/>
              </a:path>
            </a:pathLst>
          </a:custGeom>
          <a:solidFill>
            <a:srgbClr val="AB04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30" name="Google Shape;130;p10"/>
          <p:cNvSpPr/>
          <p:nvPr/>
        </p:nvSpPr>
        <p:spPr>
          <a:xfrm>
            <a:off x="-227012" y="361950"/>
            <a:ext cx="454025" cy="454025"/>
          </a:xfrm>
          <a:custGeom>
            <a:rect b="b" l="l" r="r" t="t"/>
            <a:pathLst>
              <a:path extrusionOk="0" h="908050" w="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31" name="Google Shape;131;p10"/>
          <p:cNvSpPr/>
          <p:nvPr/>
        </p:nvSpPr>
        <p:spPr>
          <a:xfrm>
            <a:off x="3430263" y="4917799"/>
            <a:ext cx="2307300" cy="247800"/>
          </a:xfrm>
          <a:prstGeom prst="rect">
            <a:avLst/>
          </a:prstGeom>
          <a:solidFill>
            <a:srgbClr val="AB0520"/>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28.png"/><Relationship Id="rId5"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17.png"/><Relationship Id="rId6"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6.png"/><Relationship Id="rId4" Type="http://schemas.openxmlformats.org/officeDocument/2006/relationships/image" Target="../media/image44.png"/><Relationship Id="rId5"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38.png"/><Relationship Id="rId4" Type="http://schemas.openxmlformats.org/officeDocument/2006/relationships/image" Target="../media/image34.png"/><Relationship Id="rId5"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comments" Target="../comments/comment3.xml"/><Relationship Id="rId4" Type="http://schemas.openxmlformats.org/officeDocument/2006/relationships/image" Target="../media/image27.png"/><Relationship Id="rId5" Type="http://schemas.openxmlformats.org/officeDocument/2006/relationships/image" Target="../media/image31.png"/><Relationship Id="rId6" Type="http://schemas.openxmlformats.org/officeDocument/2006/relationships/image" Target="../media/image36.png"/><Relationship Id="rId7"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49.png"/><Relationship Id="rId4" Type="http://schemas.openxmlformats.org/officeDocument/2006/relationships/image" Target="../media/image39.png"/><Relationship Id="rId5" Type="http://schemas.openxmlformats.org/officeDocument/2006/relationships/image" Target="../media/image5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50.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4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5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5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58.png"/><Relationship Id="rId4" Type="http://schemas.openxmlformats.org/officeDocument/2006/relationships/image" Target="../media/image24.png"/><Relationship Id="rId5"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4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5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22.png"/><Relationship Id="rId4" Type="http://schemas.openxmlformats.org/officeDocument/2006/relationships/image" Target="../media/image18.png"/><Relationship Id="rId5"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5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comments" Target="../comments/commen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comments" Target="../comments/comment1.xml"/><Relationship Id="rId4" Type="http://schemas.openxmlformats.org/officeDocument/2006/relationships/image" Target="../media/image16.png"/><Relationship Id="rId5" Type="http://schemas.openxmlformats.org/officeDocument/2006/relationships/image" Target="../media/image20.png"/><Relationship Id="rId6" Type="http://schemas.openxmlformats.org/officeDocument/2006/relationships/image" Target="../media/image19.png"/><Relationship Id="rId7"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comments" Target="../comments/commen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9"/>
          <p:cNvSpPr txBox="1"/>
          <p:nvPr/>
        </p:nvSpPr>
        <p:spPr>
          <a:xfrm>
            <a:off x="832350" y="1407475"/>
            <a:ext cx="7479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latin typeface="Times New Roman"/>
                <a:ea typeface="Times New Roman"/>
                <a:cs typeface="Times New Roman"/>
                <a:sym typeface="Times New Roman"/>
              </a:rPr>
              <a:t>Reward Centering</a:t>
            </a:r>
            <a:endParaRPr sz="2400">
              <a:latin typeface="Times New Roman"/>
              <a:ea typeface="Times New Roman"/>
              <a:cs typeface="Times New Roman"/>
              <a:sym typeface="Times New Roman"/>
            </a:endParaRPr>
          </a:p>
        </p:txBody>
      </p:sp>
      <p:sp>
        <p:nvSpPr>
          <p:cNvPr id="201" name="Google Shape;201;p19"/>
          <p:cNvSpPr txBox="1"/>
          <p:nvPr/>
        </p:nvSpPr>
        <p:spPr>
          <a:xfrm>
            <a:off x="1726850" y="2364000"/>
            <a:ext cx="5690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latin typeface="Times New Roman"/>
                <a:ea typeface="Times New Roman"/>
                <a:cs typeface="Times New Roman"/>
                <a:sym typeface="Times New Roman"/>
              </a:rPr>
              <a:t>Abhishek Naik, Yi Wan, Manan Tomar, Richard S. Sutton</a:t>
            </a:r>
            <a:endParaRPr sz="1500">
              <a:latin typeface="Times New Roman"/>
              <a:ea typeface="Times New Roman"/>
              <a:cs typeface="Times New Roman"/>
              <a:sym typeface="Times New Roman"/>
            </a:endParaRPr>
          </a:p>
          <a:p>
            <a:pPr indent="0" lvl="0" marL="0" rtl="0" algn="ctr">
              <a:spcBef>
                <a:spcPts val="0"/>
              </a:spcBef>
              <a:spcAft>
                <a:spcPts val="0"/>
              </a:spcAft>
              <a:buNone/>
            </a:pPr>
            <a:r>
              <a:rPr lang="en" sz="1500">
                <a:latin typeface="Times New Roman"/>
                <a:ea typeface="Times New Roman"/>
                <a:cs typeface="Times New Roman"/>
                <a:sym typeface="Times New Roman"/>
              </a:rPr>
              <a:t>In RLJ/RLC 2024</a:t>
            </a:r>
            <a:endParaRPr sz="1500">
              <a:latin typeface="Times New Roman"/>
              <a:ea typeface="Times New Roman"/>
              <a:cs typeface="Times New Roman"/>
              <a:sym typeface="Times New Roman"/>
            </a:endParaRPr>
          </a:p>
        </p:txBody>
      </p:sp>
      <p:sp>
        <p:nvSpPr>
          <p:cNvPr id="202" name="Google Shape;202;p19"/>
          <p:cNvSpPr txBox="1"/>
          <p:nvPr/>
        </p:nvSpPr>
        <p:spPr>
          <a:xfrm>
            <a:off x="2798775" y="2931375"/>
            <a:ext cx="36510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Times New Roman"/>
                <a:ea typeface="Times New Roman"/>
                <a:cs typeface="Times New Roman"/>
                <a:sym typeface="Times New Roman"/>
              </a:rPr>
              <a:t>CSC 696H</a:t>
            </a:r>
            <a:r>
              <a:rPr lang="en">
                <a:solidFill>
                  <a:schemeClr val="dk1"/>
                </a:solidFill>
                <a:latin typeface="Times New Roman"/>
                <a:ea typeface="Times New Roman"/>
                <a:cs typeface="Times New Roman"/>
                <a:sym typeface="Times New Roman"/>
              </a:rPr>
              <a:t> Presentation by </a:t>
            </a:r>
            <a:r>
              <a:rPr lang="en" sz="1300">
                <a:latin typeface="Times New Roman"/>
                <a:ea typeface="Times New Roman"/>
                <a:cs typeface="Times New Roman"/>
                <a:sym typeface="Times New Roman"/>
              </a:rPr>
              <a:t>Chenyi Wang </a:t>
            </a:r>
            <a:endParaRPr sz="1300">
              <a:latin typeface="Times New Roman"/>
              <a:ea typeface="Times New Roman"/>
              <a:cs typeface="Times New Roman"/>
              <a:sym typeface="Times New Roman"/>
            </a:endParaRPr>
          </a:p>
          <a:p>
            <a:pPr indent="0" lvl="0" marL="0" rtl="0" algn="l">
              <a:spcBef>
                <a:spcPts val="0"/>
              </a:spcBef>
              <a:spcAft>
                <a:spcPts val="0"/>
              </a:spcAft>
              <a:buNone/>
            </a:pPr>
            <a:r>
              <a:t/>
            </a:r>
            <a:endParaRPr sz="1300">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8"/>
          <p:cNvSpPr txBox="1"/>
          <p:nvPr/>
        </p:nvSpPr>
        <p:spPr>
          <a:xfrm>
            <a:off x="571100" y="375450"/>
            <a:ext cx="7418100" cy="5196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lang="en" sz="1700">
                <a:solidFill>
                  <a:schemeClr val="dk1"/>
                </a:solidFill>
                <a:latin typeface="Times New Roman"/>
                <a:ea typeface="Times New Roman"/>
                <a:cs typeface="Times New Roman"/>
                <a:sym typeface="Times New Roman"/>
              </a:rPr>
              <a:t>Background on TD </a:t>
            </a:r>
            <a:r>
              <a:rPr b="1" lang="en" sz="1700">
                <a:solidFill>
                  <a:schemeClr val="dk1"/>
                </a:solidFill>
                <a:latin typeface="Times New Roman"/>
                <a:ea typeface="Times New Roman"/>
                <a:cs typeface="Times New Roman"/>
                <a:sym typeface="Times New Roman"/>
              </a:rPr>
              <a:t>Learning</a:t>
            </a:r>
            <a:endParaRPr b="1" sz="1700"/>
          </a:p>
        </p:txBody>
      </p:sp>
      <p:sp>
        <p:nvSpPr>
          <p:cNvPr id="279" name="Google Shape;279;p28"/>
          <p:cNvSpPr txBox="1"/>
          <p:nvPr/>
        </p:nvSpPr>
        <p:spPr>
          <a:xfrm>
            <a:off x="495275" y="988150"/>
            <a:ext cx="4157400" cy="295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Times New Roman"/>
                <a:ea typeface="Times New Roman"/>
                <a:cs typeface="Times New Roman"/>
                <a:sym typeface="Times New Roman"/>
              </a:rPr>
              <a:t>What is Temporal Difference (TD) Learning?</a:t>
            </a:r>
            <a:endParaRPr b="1" sz="1600">
              <a:solidFill>
                <a:schemeClr val="dk1"/>
              </a:solidFill>
              <a:latin typeface="Times New Roman"/>
              <a:ea typeface="Times New Roman"/>
              <a:cs typeface="Times New Roman"/>
              <a:sym typeface="Times New Roman"/>
            </a:endParaRPr>
          </a:p>
          <a:p>
            <a:pPr indent="-349250" lvl="0" marL="457200" rtl="0" algn="l">
              <a:spcBef>
                <a:spcPts val="0"/>
              </a:spcBef>
              <a:spcAft>
                <a:spcPts val="0"/>
              </a:spcAft>
              <a:buSzPts val="1900"/>
              <a:buChar char="●"/>
            </a:pPr>
            <a:r>
              <a:rPr lang="en" sz="1600">
                <a:solidFill>
                  <a:schemeClr val="dk1"/>
                </a:solidFill>
                <a:latin typeface="Times New Roman"/>
                <a:ea typeface="Times New Roman"/>
                <a:cs typeface="Times New Roman"/>
                <a:sym typeface="Times New Roman"/>
              </a:rPr>
              <a:t>Combines ideas from </a:t>
            </a:r>
            <a:r>
              <a:rPr b="1" lang="en" sz="1600">
                <a:solidFill>
                  <a:schemeClr val="dk1"/>
                </a:solidFill>
                <a:latin typeface="Times New Roman"/>
                <a:ea typeface="Times New Roman"/>
                <a:cs typeface="Times New Roman"/>
                <a:sym typeface="Times New Roman"/>
              </a:rPr>
              <a:t>Monte Carlo methods</a:t>
            </a:r>
            <a:r>
              <a:rPr lang="en" sz="1600">
                <a:solidFill>
                  <a:schemeClr val="dk1"/>
                </a:solidFill>
                <a:latin typeface="Times New Roman"/>
                <a:ea typeface="Times New Roman"/>
                <a:cs typeface="Times New Roman"/>
                <a:sym typeface="Times New Roman"/>
              </a:rPr>
              <a:t> and </a:t>
            </a:r>
            <a:r>
              <a:rPr b="1" lang="en" sz="1600">
                <a:solidFill>
                  <a:schemeClr val="dk1"/>
                </a:solidFill>
                <a:latin typeface="Times New Roman"/>
                <a:ea typeface="Times New Roman"/>
                <a:cs typeface="Times New Roman"/>
                <a:sym typeface="Times New Roman"/>
              </a:rPr>
              <a:t>dynamic programming</a:t>
            </a:r>
            <a:r>
              <a:rPr lang="en" sz="1600">
                <a:solidFill>
                  <a:schemeClr val="dk1"/>
                </a:solidFill>
                <a:latin typeface="Times New Roman"/>
                <a:ea typeface="Times New Roman"/>
                <a:cs typeface="Times New Roman"/>
                <a:sym typeface="Times New Roman"/>
              </a:rPr>
              <a:t>, for policy evaluation.</a:t>
            </a:r>
            <a:endParaRPr sz="1600">
              <a:solidFill>
                <a:schemeClr val="dk1"/>
              </a:solidFill>
              <a:latin typeface="Times New Roman"/>
              <a:ea typeface="Times New Roman"/>
              <a:cs typeface="Times New Roman"/>
              <a:sym typeface="Times New Roman"/>
            </a:endParaRPr>
          </a:p>
          <a:p>
            <a:pPr indent="-349250" lvl="0" marL="457200" rtl="0" algn="l">
              <a:spcBef>
                <a:spcPts val="0"/>
              </a:spcBef>
              <a:spcAft>
                <a:spcPts val="0"/>
              </a:spcAft>
              <a:buSzPts val="1900"/>
              <a:buChar char="●"/>
            </a:pPr>
            <a:r>
              <a:rPr lang="en" sz="1600">
                <a:solidFill>
                  <a:schemeClr val="dk1"/>
                </a:solidFill>
                <a:latin typeface="Times New Roman"/>
                <a:ea typeface="Times New Roman"/>
                <a:cs typeface="Times New Roman"/>
                <a:sym typeface="Times New Roman"/>
              </a:rPr>
              <a:t>Used to estimate the </a:t>
            </a:r>
            <a:r>
              <a:rPr i="1" lang="en" sz="1600">
                <a:solidFill>
                  <a:schemeClr val="dk1"/>
                </a:solidFill>
                <a:latin typeface="Times New Roman"/>
                <a:ea typeface="Times New Roman"/>
                <a:cs typeface="Times New Roman"/>
                <a:sym typeface="Times New Roman"/>
              </a:rPr>
              <a:t>state-value function</a:t>
            </a:r>
            <a:r>
              <a:rPr lang="en" sz="1600">
                <a:solidFill>
                  <a:schemeClr val="dk1"/>
                </a:solidFill>
                <a:latin typeface="Times New Roman"/>
                <a:ea typeface="Times New Roman"/>
                <a:cs typeface="Times New Roman"/>
                <a:sym typeface="Times New Roman"/>
              </a:rPr>
              <a:t>   </a:t>
            </a:r>
            <a:r>
              <a:rPr lang="en" sz="1600">
                <a:solidFill>
                  <a:schemeClr val="dk1"/>
                </a:solidFill>
                <a:latin typeface="Times New Roman"/>
                <a:ea typeface="Times New Roman"/>
                <a:cs typeface="Times New Roman"/>
                <a:sym typeface="Times New Roman"/>
              </a:rPr>
              <a:t>, </a:t>
            </a:r>
            <a:r>
              <a:rPr lang="en" sz="1600">
                <a:solidFill>
                  <a:schemeClr val="dk1"/>
                </a:solidFill>
                <a:latin typeface="Times New Roman"/>
                <a:ea typeface="Times New Roman"/>
                <a:cs typeface="Times New Roman"/>
                <a:sym typeface="Times New Roman"/>
              </a:rPr>
              <a:t>which represents the expected cumulative reward starting from a given state </a:t>
            </a:r>
            <a:r>
              <a:rPr i="1" lang="en" sz="1600">
                <a:solidFill>
                  <a:schemeClr val="dk1"/>
                </a:solidFill>
                <a:latin typeface="Times New Roman"/>
                <a:ea typeface="Times New Roman"/>
                <a:cs typeface="Times New Roman"/>
                <a:sym typeface="Times New Roman"/>
              </a:rPr>
              <a:t>s</a:t>
            </a:r>
            <a:r>
              <a:rPr lang="en" sz="1600">
                <a:solidFill>
                  <a:schemeClr val="dk1"/>
                </a:solidFill>
                <a:latin typeface="Times New Roman"/>
                <a:ea typeface="Times New Roman"/>
                <a:cs typeface="Times New Roman"/>
                <a:sym typeface="Times New Roman"/>
              </a:rPr>
              <a:t>, following a policy 𝜋.</a:t>
            </a:r>
            <a:endParaRPr sz="1600">
              <a:solidFill>
                <a:schemeClr val="dk1"/>
              </a:solidFill>
              <a:latin typeface="Times New Roman"/>
              <a:ea typeface="Times New Roman"/>
              <a:cs typeface="Times New Roman"/>
              <a:sym typeface="Times New Roman"/>
            </a:endParaRPr>
          </a:p>
        </p:txBody>
      </p:sp>
      <p:pic>
        <p:nvPicPr>
          <p:cNvPr id="280" name="Google Shape;280;p28"/>
          <p:cNvPicPr preferRelativeResize="0"/>
          <p:nvPr/>
        </p:nvPicPr>
        <p:blipFill>
          <a:blip r:embed="rId3">
            <a:alphaModFix/>
          </a:blip>
          <a:stretch>
            <a:fillRect/>
          </a:stretch>
        </p:blipFill>
        <p:spPr>
          <a:xfrm>
            <a:off x="4389312" y="2174325"/>
            <a:ext cx="311225" cy="198650"/>
          </a:xfrm>
          <a:prstGeom prst="rect">
            <a:avLst/>
          </a:prstGeom>
          <a:noFill/>
          <a:ln>
            <a:noFill/>
          </a:ln>
        </p:spPr>
      </p:pic>
      <p:pic>
        <p:nvPicPr>
          <p:cNvPr id="281" name="Google Shape;281;p28"/>
          <p:cNvPicPr preferRelativeResize="0"/>
          <p:nvPr/>
        </p:nvPicPr>
        <p:blipFill>
          <a:blip r:embed="rId4">
            <a:alphaModFix/>
          </a:blip>
          <a:stretch>
            <a:fillRect/>
          </a:stretch>
        </p:blipFill>
        <p:spPr>
          <a:xfrm>
            <a:off x="4766399" y="1201862"/>
            <a:ext cx="4244499" cy="2252626"/>
          </a:xfrm>
          <a:prstGeom prst="rect">
            <a:avLst/>
          </a:prstGeom>
          <a:noFill/>
          <a:ln>
            <a:noFill/>
          </a:ln>
        </p:spPr>
      </p:pic>
      <p:sp>
        <p:nvSpPr>
          <p:cNvPr id="282" name="Google Shape;282;p28"/>
          <p:cNvSpPr txBox="1"/>
          <p:nvPr/>
        </p:nvSpPr>
        <p:spPr>
          <a:xfrm>
            <a:off x="6073825" y="4690350"/>
            <a:ext cx="1725900" cy="29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00"/>
              <a:t>Image credit: https://towardsdatascience.com/reinforcement-learning-part-3-monte-carlo-methods-7ce2828a1fdb</a:t>
            </a:r>
            <a:endParaRPr sz="5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9"/>
          <p:cNvSpPr txBox="1"/>
          <p:nvPr/>
        </p:nvSpPr>
        <p:spPr>
          <a:xfrm>
            <a:off x="571100" y="375450"/>
            <a:ext cx="7418100" cy="5196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lang="en" sz="1700">
                <a:solidFill>
                  <a:schemeClr val="dk1"/>
                </a:solidFill>
                <a:latin typeface="Times New Roman"/>
                <a:ea typeface="Times New Roman"/>
                <a:cs typeface="Times New Roman"/>
                <a:sym typeface="Times New Roman"/>
              </a:rPr>
              <a:t>Background on TD </a:t>
            </a:r>
            <a:r>
              <a:rPr b="1" lang="en" sz="1700">
                <a:solidFill>
                  <a:schemeClr val="dk1"/>
                </a:solidFill>
                <a:latin typeface="Times New Roman"/>
                <a:ea typeface="Times New Roman"/>
                <a:cs typeface="Times New Roman"/>
                <a:sym typeface="Times New Roman"/>
              </a:rPr>
              <a:t>Learning</a:t>
            </a:r>
            <a:endParaRPr b="1" sz="1700"/>
          </a:p>
        </p:txBody>
      </p:sp>
      <p:sp>
        <p:nvSpPr>
          <p:cNvPr id="288" name="Google Shape;288;p29"/>
          <p:cNvSpPr txBox="1"/>
          <p:nvPr/>
        </p:nvSpPr>
        <p:spPr>
          <a:xfrm>
            <a:off x="495275" y="988150"/>
            <a:ext cx="3988200" cy="295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Key Features of TD Learning:</a:t>
            </a:r>
            <a:endParaRPr b="1">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Char char="●"/>
            </a:pPr>
            <a:r>
              <a:rPr b="1" lang="en">
                <a:solidFill>
                  <a:schemeClr val="dk1"/>
                </a:solidFill>
                <a:latin typeface="Times New Roman"/>
                <a:ea typeface="Times New Roman"/>
                <a:cs typeface="Times New Roman"/>
                <a:sym typeface="Times New Roman"/>
              </a:rPr>
              <a:t>Incremental update: </a:t>
            </a:r>
            <a:r>
              <a:rPr lang="en">
                <a:solidFill>
                  <a:schemeClr val="dk1"/>
                </a:solidFill>
                <a:latin typeface="Times New Roman"/>
                <a:ea typeface="Times New Roman"/>
                <a:cs typeface="Times New Roman"/>
                <a:sym typeface="Times New Roman"/>
              </a:rPr>
              <a:t>updates the value of a state based on a one-step lookahead, making it more sample-efficient than Monte Carlo methods.</a:t>
            </a:r>
            <a:endParaRPr>
              <a:solidFill>
                <a:schemeClr val="dk1"/>
              </a:solidFill>
              <a:latin typeface="Times New Roman"/>
              <a:ea typeface="Times New Roman"/>
              <a:cs typeface="Times New Roman"/>
              <a:sym typeface="Times New Roman"/>
            </a:endParaRPr>
          </a:p>
          <a:p>
            <a:pPr indent="-317500" lvl="1" marL="914400" rtl="0" algn="l">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Uses the </a:t>
            </a:r>
            <a:r>
              <a:rPr i="1" lang="en">
                <a:solidFill>
                  <a:schemeClr val="dk1"/>
                </a:solidFill>
                <a:latin typeface="Times New Roman"/>
                <a:ea typeface="Times New Roman"/>
                <a:cs typeface="Times New Roman"/>
                <a:sym typeface="Times New Roman"/>
              </a:rPr>
              <a:t>temporal-difference error:</a:t>
            </a:r>
            <a:endParaRPr i="1">
              <a:solidFill>
                <a:schemeClr val="dk1"/>
              </a:solidFill>
              <a:latin typeface="Times New Roman"/>
              <a:ea typeface="Times New Roman"/>
              <a:cs typeface="Times New Roman"/>
              <a:sym typeface="Times New Roman"/>
            </a:endParaRPr>
          </a:p>
          <a:p>
            <a:pPr indent="0" lvl="0" marL="914400" rtl="0" algn="l">
              <a:spcBef>
                <a:spcPts val="0"/>
              </a:spcBef>
              <a:spcAft>
                <a:spcPts val="0"/>
              </a:spcAft>
              <a:buNone/>
            </a:pPr>
            <a:r>
              <a:t/>
            </a:r>
            <a:endParaRPr i="1">
              <a:solidFill>
                <a:schemeClr val="dk1"/>
              </a:solidFill>
              <a:latin typeface="Times New Roman"/>
              <a:ea typeface="Times New Roman"/>
              <a:cs typeface="Times New Roman"/>
              <a:sym typeface="Times New Roman"/>
            </a:endParaRPr>
          </a:p>
          <a:p>
            <a:pPr indent="-317500" lvl="1" marL="914400" rtl="0" algn="l">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Update incrementally:</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p:txBody>
      </p:sp>
      <p:pic>
        <p:nvPicPr>
          <p:cNvPr id="289" name="Google Shape;289;p29"/>
          <p:cNvPicPr preferRelativeResize="0"/>
          <p:nvPr/>
        </p:nvPicPr>
        <p:blipFill rotWithShape="1">
          <a:blip r:embed="rId3">
            <a:alphaModFix/>
          </a:blip>
          <a:srcRect b="0" l="0" r="0" t="20678"/>
          <a:stretch/>
        </p:blipFill>
        <p:spPr>
          <a:xfrm>
            <a:off x="1452950" y="2801400"/>
            <a:ext cx="2072850" cy="205875"/>
          </a:xfrm>
          <a:prstGeom prst="rect">
            <a:avLst/>
          </a:prstGeom>
          <a:noFill/>
          <a:ln>
            <a:noFill/>
          </a:ln>
        </p:spPr>
      </p:pic>
      <p:pic>
        <p:nvPicPr>
          <p:cNvPr id="290" name="Google Shape;290;p29"/>
          <p:cNvPicPr preferRelativeResize="0"/>
          <p:nvPr/>
        </p:nvPicPr>
        <p:blipFill>
          <a:blip r:embed="rId4">
            <a:alphaModFix/>
          </a:blip>
          <a:stretch>
            <a:fillRect/>
          </a:stretch>
        </p:blipFill>
        <p:spPr>
          <a:xfrm>
            <a:off x="1506700" y="2333775"/>
            <a:ext cx="1586101" cy="259550"/>
          </a:xfrm>
          <a:prstGeom prst="rect">
            <a:avLst/>
          </a:prstGeom>
          <a:noFill/>
          <a:ln>
            <a:noFill/>
          </a:ln>
        </p:spPr>
      </p:pic>
      <p:pic>
        <p:nvPicPr>
          <p:cNvPr id="291" name="Google Shape;291;p29"/>
          <p:cNvPicPr preferRelativeResize="0"/>
          <p:nvPr/>
        </p:nvPicPr>
        <p:blipFill>
          <a:blip r:embed="rId5">
            <a:alphaModFix/>
          </a:blip>
          <a:stretch>
            <a:fillRect/>
          </a:stretch>
        </p:blipFill>
        <p:spPr>
          <a:xfrm>
            <a:off x="4868000" y="988150"/>
            <a:ext cx="4276004" cy="2492300"/>
          </a:xfrm>
          <a:prstGeom prst="rect">
            <a:avLst/>
          </a:prstGeom>
          <a:noFill/>
          <a:ln>
            <a:noFill/>
          </a:ln>
        </p:spPr>
      </p:pic>
      <p:sp>
        <p:nvSpPr>
          <p:cNvPr id="292" name="Google Shape;292;p29"/>
          <p:cNvSpPr txBox="1"/>
          <p:nvPr/>
        </p:nvSpPr>
        <p:spPr>
          <a:xfrm>
            <a:off x="495275" y="2953175"/>
            <a:ext cx="3622800" cy="1581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Times New Roman"/>
              <a:buChar char="●"/>
            </a:pPr>
            <a:r>
              <a:rPr b="1" lang="en">
                <a:solidFill>
                  <a:schemeClr val="dk1"/>
                </a:solidFill>
                <a:latin typeface="Times New Roman"/>
                <a:ea typeface="Times New Roman"/>
                <a:cs typeface="Times New Roman"/>
                <a:sym typeface="Times New Roman"/>
              </a:rPr>
              <a:t>On-Policy (by default)</a:t>
            </a:r>
            <a:r>
              <a:rPr lang="en">
                <a:solidFill>
                  <a:schemeClr val="dk1"/>
                </a:solidFill>
                <a:latin typeface="Times New Roman"/>
                <a:ea typeface="Times New Roman"/>
                <a:cs typeface="Times New Roman"/>
                <a:sym typeface="Times New Roman"/>
              </a:rPr>
              <a:t>: Typically evaluates a specific policy 𝜋, meaning it updates based on the actions taken by the same policy.</a:t>
            </a:r>
            <a:endParaRPr>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Char char="●"/>
            </a:pPr>
            <a:r>
              <a:rPr b="1" lang="en">
                <a:solidFill>
                  <a:schemeClr val="dk1"/>
                </a:solidFill>
                <a:latin typeface="Times New Roman"/>
                <a:ea typeface="Times New Roman"/>
                <a:cs typeface="Times New Roman"/>
                <a:sym typeface="Times New Roman"/>
              </a:rPr>
              <a:t>Bootstrapping</a:t>
            </a:r>
            <a:r>
              <a:rPr lang="en">
                <a:solidFill>
                  <a:schemeClr val="dk1"/>
                </a:solidFill>
                <a:latin typeface="Times New Roman"/>
                <a:ea typeface="Times New Roman"/>
                <a:cs typeface="Times New Roman"/>
                <a:sym typeface="Times New Roman"/>
              </a:rPr>
              <a:t>: Combines observed rewards and the value estimate of the next state, which allows updates without waiting for the end of an episode.</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0"/>
          <p:cNvSpPr txBox="1"/>
          <p:nvPr/>
        </p:nvSpPr>
        <p:spPr>
          <a:xfrm>
            <a:off x="571100" y="375450"/>
            <a:ext cx="5821500" cy="5196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lang="en" sz="1700">
                <a:solidFill>
                  <a:schemeClr val="dk1"/>
                </a:solidFill>
                <a:latin typeface="Times New Roman"/>
                <a:ea typeface="Times New Roman"/>
                <a:cs typeface="Times New Roman"/>
                <a:sym typeface="Times New Roman"/>
              </a:rPr>
              <a:t>Background on Q-Learning</a:t>
            </a:r>
            <a:endParaRPr b="1" sz="1700"/>
          </a:p>
        </p:txBody>
      </p:sp>
      <p:sp>
        <p:nvSpPr>
          <p:cNvPr id="298" name="Google Shape;298;p30"/>
          <p:cNvSpPr txBox="1"/>
          <p:nvPr/>
        </p:nvSpPr>
        <p:spPr>
          <a:xfrm>
            <a:off x="625825" y="895052"/>
            <a:ext cx="7701600" cy="34956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20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Learns the </a:t>
            </a:r>
            <a:r>
              <a:rPr i="1" lang="en" sz="1200">
                <a:solidFill>
                  <a:schemeClr val="dk1"/>
                </a:solidFill>
                <a:latin typeface="Times New Roman"/>
                <a:ea typeface="Times New Roman"/>
                <a:cs typeface="Times New Roman"/>
                <a:sym typeface="Times New Roman"/>
              </a:rPr>
              <a:t>action-value function</a:t>
            </a:r>
            <a:r>
              <a:rPr lang="en" sz="1200">
                <a:solidFill>
                  <a:schemeClr val="dk1"/>
                </a:solidFill>
                <a:latin typeface="Times New Roman"/>
                <a:ea typeface="Times New Roman"/>
                <a:cs typeface="Times New Roman"/>
                <a:sym typeface="Times New Roman"/>
              </a:rPr>
              <a:t> </a:t>
            </a:r>
            <a:r>
              <a:rPr i="1" lang="en" sz="1200">
                <a:solidFill>
                  <a:schemeClr val="dk1"/>
                </a:solidFill>
                <a:latin typeface="Times New Roman"/>
                <a:ea typeface="Times New Roman"/>
                <a:cs typeface="Times New Roman"/>
                <a:sym typeface="Times New Roman"/>
              </a:rPr>
              <a:t>Q(s,a)</a:t>
            </a:r>
            <a:r>
              <a:rPr lang="en" sz="1200">
                <a:solidFill>
                  <a:schemeClr val="dk1"/>
                </a:solidFill>
                <a:latin typeface="Times New Roman"/>
                <a:ea typeface="Times New Roman"/>
                <a:cs typeface="Times New Roman"/>
                <a:sym typeface="Times New Roman"/>
              </a:rPr>
              <a:t>, which estimates the expected cumulative reward for taking action </a:t>
            </a:r>
            <a:r>
              <a:rPr i="1" lang="en" sz="1200">
                <a:solidFill>
                  <a:schemeClr val="dk1"/>
                </a:solidFill>
                <a:latin typeface="Times New Roman"/>
                <a:ea typeface="Times New Roman"/>
                <a:cs typeface="Times New Roman"/>
                <a:sym typeface="Times New Roman"/>
              </a:rPr>
              <a:t>a </a:t>
            </a:r>
            <a:r>
              <a:rPr lang="en" sz="1200">
                <a:solidFill>
                  <a:schemeClr val="dk1"/>
                </a:solidFill>
                <a:latin typeface="Times New Roman"/>
                <a:ea typeface="Times New Roman"/>
                <a:cs typeface="Times New Roman"/>
                <a:sym typeface="Times New Roman"/>
              </a:rPr>
              <a:t>in state </a:t>
            </a:r>
            <a:r>
              <a:rPr i="1" lang="en" sz="1200">
                <a:solidFill>
                  <a:schemeClr val="dk1"/>
                </a:solidFill>
                <a:latin typeface="Times New Roman"/>
                <a:ea typeface="Times New Roman"/>
                <a:cs typeface="Times New Roman"/>
                <a:sym typeface="Times New Roman"/>
              </a:rPr>
              <a:t>s </a:t>
            </a:r>
            <a:r>
              <a:rPr lang="en" sz="1200">
                <a:solidFill>
                  <a:schemeClr val="dk1"/>
                </a:solidFill>
                <a:latin typeface="Times New Roman"/>
                <a:ea typeface="Times New Roman"/>
                <a:cs typeface="Times New Roman"/>
                <a:sym typeface="Times New Roman"/>
              </a:rPr>
              <a:t>and then following the optimal policy thereafter.</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b="1" lang="en" sz="1200">
                <a:solidFill>
                  <a:schemeClr val="dk1"/>
                </a:solidFill>
                <a:latin typeface="Times New Roman"/>
                <a:ea typeface="Times New Roman"/>
                <a:cs typeface="Times New Roman"/>
                <a:sym typeface="Times New Roman"/>
              </a:rPr>
              <a:t>Bellman Equation for Q-Learning</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1200"/>
              </a:spcBef>
              <a:spcAft>
                <a:spcPts val="0"/>
              </a:spcAft>
              <a:buClr>
                <a:schemeClr val="dk1"/>
              </a:buClr>
              <a:buSzPts val="1200"/>
              <a:buFont typeface="Times New Roman"/>
              <a:buChar char="●"/>
            </a:pPr>
            <a:r>
              <a:rPr b="1" lang="en" sz="1200">
                <a:solidFill>
                  <a:schemeClr val="dk1"/>
                </a:solidFill>
                <a:latin typeface="Times New Roman"/>
                <a:ea typeface="Times New Roman"/>
                <a:cs typeface="Times New Roman"/>
                <a:sym typeface="Times New Roman"/>
              </a:rPr>
              <a:t>Off-policy</a:t>
            </a:r>
            <a:r>
              <a:rPr lang="en" sz="1200">
                <a:solidFill>
                  <a:schemeClr val="dk1"/>
                </a:solidFill>
                <a:latin typeface="Times New Roman"/>
                <a:ea typeface="Times New Roman"/>
                <a:cs typeface="Times New Roman"/>
                <a:sym typeface="Times New Roman"/>
              </a:rPr>
              <a:t> method, meaning it learns the optimal policy independent of the behavior policy used during training.</a:t>
            </a:r>
            <a:endParaRPr sz="12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b="1" lang="en" sz="1200">
                <a:solidFill>
                  <a:schemeClr val="dk1"/>
                </a:solidFill>
                <a:latin typeface="Times New Roman"/>
                <a:ea typeface="Times New Roman"/>
                <a:cs typeface="Times New Roman"/>
                <a:sym typeface="Times New Roman"/>
              </a:rPr>
              <a:t>Key Features of Q-Learning:</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1200"/>
              </a:spcBef>
              <a:spcAft>
                <a:spcPts val="0"/>
              </a:spcAft>
              <a:buClr>
                <a:schemeClr val="dk1"/>
              </a:buClr>
              <a:buSzPts val="1200"/>
              <a:buChar char="●"/>
            </a:pPr>
            <a:r>
              <a:rPr lang="en" sz="1200">
                <a:solidFill>
                  <a:schemeClr val="dk1"/>
                </a:solidFill>
                <a:latin typeface="Times New Roman"/>
                <a:ea typeface="Times New Roman"/>
                <a:cs typeface="Times New Roman"/>
                <a:sym typeface="Times New Roman"/>
              </a:rPr>
              <a:t>Update rule for Q-Learning</a:t>
            </a: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 sz="1200">
                <a:solidFill>
                  <a:schemeClr val="dk1"/>
                </a:solidFill>
                <a:latin typeface="Times New Roman"/>
                <a:ea typeface="Times New Roman"/>
                <a:cs typeface="Times New Roman"/>
                <a:sym typeface="Times New Roman"/>
              </a:rPr>
              <a:t>where                    d              is the greedy estimate for the next state’s value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 sz="1200">
                <a:solidFill>
                  <a:schemeClr val="dk1"/>
                </a:solidFill>
                <a:latin typeface="Times New Roman"/>
                <a:ea typeface="Times New Roman"/>
                <a:cs typeface="Times New Roman"/>
                <a:sym typeface="Times New Roman"/>
              </a:rPr>
              <a:t>Q: What is the advantage of Q-Learning?</a:t>
            </a:r>
            <a:endParaRPr sz="12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p:txBody>
      </p:sp>
      <p:pic>
        <p:nvPicPr>
          <p:cNvPr id="299" name="Google Shape;299;p30"/>
          <p:cNvPicPr preferRelativeResize="0"/>
          <p:nvPr/>
        </p:nvPicPr>
        <p:blipFill>
          <a:blip r:embed="rId3">
            <a:alphaModFix/>
          </a:blip>
          <a:stretch>
            <a:fillRect/>
          </a:stretch>
        </p:blipFill>
        <p:spPr>
          <a:xfrm>
            <a:off x="1854438" y="3059400"/>
            <a:ext cx="5435124" cy="433425"/>
          </a:xfrm>
          <a:prstGeom prst="rect">
            <a:avLst/>
          </a:prstGeom>
          <a:noFill/>
          <a:ln>
            <a:noFill/>
          </a:ln>
        </p:spPr>
      </p:pic>
      <p:pic>
        <p:nvPicPr>
          <p:cNvPr id="300" name="Google Shape;300;p30"/>
          <p:cNvPicPr preferRelativeResize="0"/>
          <p:nvPr/>
        </p:nvPicPr>
        <p:blipFill>
          <a:blip r:embed="rId4">
            <a:alphaModFix/>
          </a:blip>
          <a:stretch>
            <a:fillRect/>
          </a:stretch>
        </p:blipFill>
        <p:spPr>
          <a:xfrm>
            <a:off x="1166675" y="1715175"/>
            <a:ext cx="4363951" cy="372000"/>
          </a:xfrm>
          <a:prstGeom prst="rect">
            <a:avLst/>
          </a:prstGeom>
          <a:noFill/>
          <a:ln>
            <a:noFill/>
          </a:ln>
        </p:spPr>
      </p:pic>
      <p:pic>
        <p:nvPicPr>
          <p:cNvPr id="301" name="Google Shape;301;p30"/>
          <p:cNvPicPr preferRelativeResize="0"/>
          <p:nvPr/>
        </p:nvPicPr>
        <p:blipFill>
          <a:blip r:embed="rId5">
            <a:alphaModFix/>
          </a:blip>
          <a:stretch>
            <a:fillRect/>
          </a:stretch>
        </p:blipFill>
        <p:spPr>
          <a:xfrm>
            <a:off x="5530628" y="1684469"/>
            <a:ext cx="2276621" cy="433425"/>
          </a:xfrm>
          <a:prstGeom prst="rect">
            <a:avLst/>
          </a:prstGeom>
          <a:noFill/>
          <a:ln>
            <a:noFill/>
          </a:ln>
        </p:spPr>
      </p:pic>
      <p:pic>
        <p:nvPicPr>
          <p:cNvPr id="302" name="Google Shape;302;p30"/>
          <p:cNvPicPr preferRelativeResize="0"/>
          <p:nvPr/>
        </p:nvPicPr>
        <p:blipFill rotWithShape="1">
          <a:blip r:embed="rId6">
            <a:alphaModFix/>
          </a:blip>
          <a:srcRect b="0" l="5006" r="0" t="0"/>
          <a:stretch/>
        </p:blipFill>
        <p:spPr>
          <a:xfrm>
            <a:off x="1166675" y="3540150"/>
            <a:ext cx="1154125" cy="211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1"/>
          <p:cNvSpPr txBox="1"/>
          <p:nvPr/>
        </p:nvSpPr>
        <p:spPr>
          <a:xfrm>
            <a:off x="571100" y="375450"/>
            <a:ext cx="5821500" cy="5196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lang="en" sz="1700">
                <a:solidFill>
                  <a:schemeClr val="dk1"/>
                </a:solidFill>
                <a:latin typeface="Times New Roman"/>
                <a:ea typeface="Times New Roman"/>
                <a:cs typeface="Times New Roman"/>
                <a:sym typeface="Times New Roman"/>
              </a:rPr>
              <a:t>Comparison between TD-Learning and Q-Learning</a:t>
            </a:r>
            <a:endParaRPr b="1" sz="1700"/>
          </a:p>
        </p:txBody>
      </p:sp>
      <p:pic>
        <p:nvPicPr>
          <p:cNvPr id="308" name="Google Shape;308;p31"/>
          <p:cNvPicPr preferRelativeResize="0"/>
          <p:nvPr/>
        </p:nvPicPr>
        <p:blipFill>
          <a:blip r:embed="rId3">
            <a:alphaModFix/>
          </a:blip>
          <a:stretch>
            <a:fillRect/>
          </a:stretch>
        </p:blipFill>
        <p:spPr>
          <a:xfrm>
            <a:off x="152400" y="1094025"/>
            <a:ext cx="8839197" cy="295543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2"/>
          <p:cNvSpPr txBox="1"/>
          <p:nvPr/>
        </p:nvSpPr>
        <p:spPr>
          <a:xfrm>
            <a:off x="571100" y="375450"/>
            <a:ext cx="7418100" cy="5196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lang="en" sz="1700">
                <a:solidFill>
                  <a:schemeClr val="dk1"/>
                </a:solidFill>
                <a:latin typeface="Times New Roman"/>
                <a:ea typeface="Times New Roman"/>
                <a:cs typeface="Times New Roman"/>
                <a:sym typeface="Times New Roman"/>
              </a:rPr>
              <a:t>Example 1: Temporal-Difference (TD) Learning </a:t>
            </a:r>
            <a:endParaRPr b="1" sz="1700"/>
          </a:p>
        </p:txBody>
      </p:sp>
      <p:sp>
        <p:nvSpPr>
          <p:cNvPr id="314" name="Google Shape;314;p32"/>
          <p:cNvSpPr txBox="1"/>
          <p:nvPr/>
        </p:nvSpPr>
        <p:spPr>
          <a:xfrm>
            <a:off x="377250" y="1557088"/>
            <a:ext cx="3561600" cy="45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Recall the idea of TD-Learning:</a:t>
            </a:r>
            <a:endParaRPr>
              <a:latin typeface="Times New Roman"/>
              <a:ea typeface="Times New Roman"/>
              <a:cs typeface="Times New Roman"/>
              <a:sym typeface="Times New Roman"/>
            </a:endParaRPr>
          </a:p>
        </p:txBody>
      </p:sp>
      <p:pic>
        <p:nvPicPr>
          <p:cNvPr id="315" name="Google Shape;315;p32"/>
          <p:cNvPicPr preferRelativeResize="0"/>
          <p:nvPr/>
        </p:nvPicPr>
        <p:blipFill>
          <a:blip r:embed="rId3">
            <a:alphaModFix/>
          </a:blip>
          <a:stretch>
            <a:fillRect/>
          </a:stretch>
        </p:blipFill>
        <p:spPr>
          <a:xfrm>
            <a:off x="2758775" y="1529400"/>
            <a:ext cx="5319187" cy="414175"/>
          </a:xfrm>
          <a:prstGeom prst="rect">
            <a:avLst/>
          </a:prstGeom>
          <a:noFill/>
          <a:ln>
            <a:noFill/>
          </a:ln>
        </p:spPr>
      </p:pic>
      <p:sp>
        <p:nvSpPr>
          <p:cNvPr id="316" name="Google Shape;316;p32"/>
          <p:cNvSpPr txBox="1"/>
          <p:nvPr/>
        </p:nvSpPr>
        <p:spPr>
          <a:xfrm>
            <a:off x="377250" y="2453663"/>
            <a:ext cx="5559000" cy="45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Apply reward centering upon transition from </a:t>
            </a:r>
            <a:r>
              <a:rPr i="1" lang="en">
                <a:latin typeface="Times New Roman"/>
                <a:ea typeface="Times New Roman"/>
                <a:cs typeface="Times New Roman"/>
                <a:sym typeface="Times New Roman"/>
              </a:rPr>
              <a:t>t </a:t>
            </a:r>
            <a:r>
              <a:rPr lang="en">
                <a:latin typeface="Times New Roman"/>
                <a:ea typeface="Times New Roman"/>
                <a:cs typeface="Times New Roman"/>
                <a:sym typeface="Times New Roman"/>
              </a:rPr>
              <a:t>to </a:t>
            </a:r>
            <a:r>
              <a:rPr i="1" lang="en">
                <a:latin typeface="Times New Roman"/>
                <a:ea typeface="Times New Roman"/>
                <a:cs typeface="Times New Roman"/>
                <a:sym typeface="Times New Roman"/>
              </a:rPr>
              <a:t>t+1</a:t>
            </a:r>
            <a:r>
              <a:rPr lang="en">
                <a:latin typeface="Times New Roman"/>
                <a:ea typeface="Times New Roman"/>
                <a:cs typeface="Times New Roman"/>
                <a:sym typeface="Times New Roman"/>
              </a:rPr>
              <a:t>:</a:t>
            </a:r>
            <a:endParaRPr>
              <a:latin typeface="Times New Roman"/>
              <a:ea typeface="Times New Roman"/>
              <a:cs typeface="Times New Roman"/>
              <a:sym typeface="Times New Roman"/>
            </a:endParaRPr>
          </a:p>
        </p:txBody>
      </p:sp>
      <p:pic>
        <p:nvPicPr>
          <p:cNvPr id="317" name="Google Shape;317;p32"/>
          <p:cNvPicPr preferRelativeResize="0"/>
          <p:nvPr/>
        </p:nvPicPr>
        <p:blipFill>
          <a:blip r:embed="rId4">
            <a:alphaModFix/>
          </a:blip>
          <a:stretch>
            <a:fillRect/>
          </a:stretch>
        </p:blipFill>
        <p:spPr>
          <a:xfrm>
            <a:off x="1219723" y="2780527"/>
            <a:ext cx="6517451" cy="519600"/>
          </a:xfrm>
          <a:prstGeom prst="rect">
            <a:avLst/>
          </a:prstGeom>
          <a:noFill/>
          <a:ln>
            <a:noFill/>
          </a:ln>
        </p:spPr>
      </p:pic>
      <p:pic>
        <p:nvPicPr>
          <p:cNvPr id="318" name="Google Shape;318;p32"/>
          <p:cNvPicPr preferRelativeResize="0"/>
          <p:nvPr/>
        </p:nvPicPr>
        <p:blipFill>
          <a:blip r:embed="rId5">
            <a:alphaModFix/>
          </a:blip>
          <a:stretch>
            <a:fillRect/>
          </a:stretch>
        </p:blipFill>
        <p:spPr>
          <a:xfrm>
            <a:off x="663687" y="3300125"/>
            <a:ext cx="7899036" cy="45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3"/>
          <p:cNvSpPr txBox="1"/>
          <p:nvPr/>
        </p:nvSpPr>
        <p:spPr>
          <a:xfrm>
            <a:off x="571100" y="375450"/>
            <a:ext cx="7418100" cy="5196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lang="en" sz="1700">
                <a:solidFill>
                  <a:schemeClr val="dk1"/>
                </a:solidFill>
                <a:latin typeface="Times New Roman"/>
                <a:ea typeface="Times New Roman"/>
                <a:cs typeface="Times New Roman"/>
                <a:sym typeface="Times New Roman"/>
              </a:rPr>
              <a:t>Example 1: Temporal-Difference (TD) Learning </a:t>
            </a:r>
            <a:endParaRPr b="1" sz="1700"/>
          </a:p>
        </p:txBody>
      </p:sp>
      <p:sp>
        <p:nvSpPr>
          <p:cNvPr id="324" name="Google Shape;324;p33"/>
          <p:cNvSpPr txBox="1"/>
          <p:nvPr/>
        </p:nvSpPr>
        <p:spPr>
          <a:xfrm>
            <a:off x="508825" y="1510585"/>
            <a:ext cx="5559000" cy="1743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latin typeface="Times New Roman"/>
                <a:ea typeface="Times New Roman"/>
                <a:cs typeface="Times New Roman"/>
                <a:sym typeface="Times New Roman"/>
              </a:rPr>
              <a:t>Four methods for estimating the mean reward:</a:t>
            </a:r>
            <a:endParaRPr>
              <a:latin typeface="Times New Roman"/>
              <a:ea typeface="Times New Roman"/>
              <a:cs typeface="Times New Roman"/>
              <a:sym typeface="Times New Roman"/>
            </a:endParaRPr>
          </a:p>
          <a:p>
            <a:pPr indent="-317500" lvl="0" marL="457200" rtl="0" algn="l">
              <a:lnSpc>
                <a:spcPct val="150000"/>
              </a:lnSpc>
              <a:spcBef>
                <a:spcPts val="0"/>
              </a:spcBef>
              <a:spcAft>
                <a:spcPts val="0"/>
              </a:spcAft>
              <a:buSzPts val="1400"/>
              <a:buFont typeface="Times New Roman"/>
              <a:buChar char="●"/>
            </a:pPr>
            <a:r>
              <a:rPr lang="en">
                <a:latin typeface="Times New Roman"/>
                <a:ea typeface="Times New Roman"/>
                <a:cs typeface="Times New Roman"/>
                <a:sym typeface="Times New Roman"/>
              </a:rPr>
              <a:t>No reward centering</a:t>
            </a:r>
            <a:endParaRPr>
              <a:latin typeface="Times New Roman"/>
              <a:ea typeface="Times New Roman"/>
              <a:cs typeface="Times New Roman"/>
              <a:sym typeface="Times New Roman"/>
            </a:endParaRPr>
          </a:p>
          <a:p>
            <a:pPr indent="-317500" lvl="0" marL="457200" rtl="0" algn="l">
              <a:lnSpc>
                <a:spcPct val="150000"/>
              </a:lnSpc>
              <a:spcBef>
                <a:spcPts val="0"/>
              </a:spcBef>
              <a:spcAft>
                <a:spcPts val="0"/>
              </a:spcAft>
              <a:buSzPts val="1400"/>
              <a:buFont typeface="Times New Roman"/>
              <a:buChar char="●"/>
            </a:pPr>
            <a:r>
              <a:rPr lang="en">
                <a:latin typeface="Times New Roman"/>
                <a:ea typeface="Times New Roman"/>
                <a:cs typeface="Times New Roman"/>
                <a:sym typeface="Times New Roman"/>
              </a:rPr>
              <a:t>Oracle centering</a:t>
            </a:r>
            <a:endParaRPr>
              <a:latin typeface="Times New Roman"/>
              <a:ea typeface="Times New Roman"/>
              <a:cs typeface="Times New Roman"/>
              <a:sym typeface="Times New Roman"/>
            </a:endParaRPr>
          </a:p>
          <a:p>
            <a:pPr indent="-317500" lvl="0" marL="457200" rtl="0" algn="l">
              <a:lnSpc>
                <a:spcPct val="150000"/>
              </a:lnSpc>
              <a:spcBef>
                <a:spcPts val="0"/>
              </a:spcBef>
              <a:spcAft>
                <a:spcPts val="0"/>
              </a:spcAft>
              <a:buSzPts val="1400"/>
              <a:buFont typeface="Times New Roman"/>
              <a:buChar char="●"/>
            </a:pPr>
            <a:r>
              <a:rPr lang="en">
                <a:latin typeface="Times New Roman"/>
                <a:ea typeface="Times New Roman"/>
                <a:cs typeface="Times New Roman"/>
                <a:sym typeface="Times New Roman"/>
              </a:rPr>
              <a:t>Simple centering (running average)</a:t>
            </a:r>
            <a:endParaRPr>
              <a:latin typeface="Times New Roman"/>
              <a:ea typeface="Times New Roman"/>
              <a:cs typeface="Times New Roman"/>
              <a:sym typeface="Times New Roman"/>
            </a:endParaRPr>
          </a:p>
          <a:p>
            <a:pPr indent="-317500" lvl="0" marL="457200" rtl="0" algn="l">
              <a:lnSpc>
                <a:spcPct val="150000"/>
              </a:lnSpc>
              <a:spcBef>
                <a:spcPts val="0"/>
              </a:spcBef>
              <a:spcAft>
                <a:spcPts val="0"/>
              </a:spcAft>
              <a:buSzPts val="1400"/>
              <a:buFont typeface="Times New Roman"/>
              <a:buChar char="●"/>
            </a:pPr>
            <a:r>
              <a:rPr lang="en">
                <a:latin typeface="Times New Roman"/>
                <a:ea typeface="Times New Roman"/>
                <a:cs typeface="Times New Roman"/>
                <a:sym typeface="Times New Roman"/>
              </a:rPr>
              <a:t>Value-based reward centering (to be introduced later).</a:t>
            </a:r>
            <a:endParaRPr>
              <a:latin typeface="Times New Roman"/>
              <a:ea typeface="Times New Roman"/>
              <a:cs typeface="Times New Roman"/>
              <a:sym typeface="Times New Roman"/>
            </a:endParaRPr>
          </a:p>
        </p:txBody>
      </p:sp>
      <p:pic>
        <p:nvPicPr>
          <p:cNvPr id="325" name="Google Shape;325;p33"/>
          <p:cNvPicPr preferRelativeResize="0"/>
          <p:nvPr/>
        </p:nvPicPr>
        <p:blipFill rotWithShape="1">
          <a:blip r:embed="rId3">
            <a:alphaModFix/>
          </a:blip>
          <a:srcRect b="0" l="0" r="0" t="8875"/>
          <a:stretch/>
        </p:blipFill>
        <p:spPr>
          <a:xfrm>
            <a:off x="2571250" y="1919925"/>
            <a:ext cx="1078534" cy="248862"/>
          </a:xfrm>
          <a:prstGeom prst="rect">
            <a:avLst/>
          </a:prstGeom>
          <a:noFill/>
          <a:ln>
            <a:noFill/>
          </a:ln>
        </p:spPr>
      </p:pic>
      <p:pic>
        <p:nvPicPr>
          <p:cNvPr id="326" name="Google Shape;326;p33"/>
          <p:cNvPicPr preferRelativeResize="0"/>
          <p:nvPr/>
        </p:nvPicPr>
        <p:blipFill>
          <a:blip r:embed="rId4">
            <a:alphaModFix/>
          </a:blip>
          <a:stretch>
            <a:fillRect/>
          </a:stretch>
        </p:blipFill>
        <p:spPr>
          <a:xfrm>
            <a:off x="2344500" y="2233925"/>
            <a:ext cx="1487425" cy="311300"/>
          </a:xfrm>
          <a:prstGeom prst="rect">
            <a:avLst/>
          </a:prstGeom>
          <a:noFill/>
          <a:ln>
            <a:noFill/>
          </a:ln>
        </p:spPr>
      </p:pic>
      <p:pic>
        <p:nvPicPr>
          <p:cNvPr id="327" name="Google Shape;327;p33"/>
          <p:cNvPicPr preferRelativeResize="0"/>
          <p:nvPr/>
        </p:nvPicPr>
        <p:blipFill>
          <a:blip r:embed="rId5">
            <a:alphaModFix/>
          </a:blip>
          <a:stretch>
            <a:fillRect/>
          </a:stretch>
        </p:blipFill>
        <p:spPr>
          <a:xfrm>
            <a:off x="3625925" y="2469675"/>
            <a:ext cx="2632260" cy="414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id="332" name="Google Shape;332;p34"/>
          <p:cNvPicPr preferRelativeResize="0"/>
          <p:nvPr/>
        </p:nvPicPr>
        <p:blipFill rotWithShape="1">
          <a:blip r:embed="rId4">
            <a:alphaModFix/>
          </a:blip>
          <a:srcRect b="26073" l="0" r="0" t="18884"/>
          <a:stretch/>
        </p:blipFill>
        <p:spPr>
          <a:xfrm>
            <a:off x="152400" y="944937"/>
            <a:ext cx="8839199" cy="1415875"/>
          </a:xfrm>
          <a:prstGeom prst="rect">
            <a:avLst/>
          </a:prstGeom>
          <a:noFill/>
          <a:ln>
            <a:noFill/>
          </a:ln>
        </p:spPr>
      </p:pic>
      <p:sp>
        <p:nvSpPr>
          <p:cNvPr id="333" name="Google Shape;333;p34"/>
          <p:cNvSpPr txBox="1"/>
          <p:nvPr/>
        </p:nvSpPr>
        <p:spPr>
          <a:xfrm>
            <a:off x="571100" y="375450"/>
            <a:ext cx="5821500" cy="5196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lang="en" sz="1700">
                <a:solidFill>
                  <a:schemeClr val="dk1"/>
                </a:solidFill>
                <a:latin typeface="Times New Roman"/>
                <a:ea typeface="Times New Roman"/>
                <a:cs typeface="Times New Roman"/>
                <a:sym typeface="Times New Roman"/>
              </a:rPr>
              <a:t>TD-Learning Experiment Setup: A Simple MDP</a:t>
            </a:r>
            <a:endParaRPr b="1" sz="1700"/>
          </a:p>
        </p:txBody>
      </p:sp>
      <p:pic>
        <p:nvPicPr>
          <p:cNvPr id="334" name="Google Shape;334;p34"/>
          <p:cNvPicPr preferRelativeResize="0"/>
          <p:nvPr/>
        </p:nvPicPr>
        <p:blipFill rotWithShape="1">
          <a:blip r:embed="rId4">
            <a:alphaModFix/>
          </a:blip>
          <a:srcRect b="79800" l="32227" r="32920" t="8295"/>
          <a:stretch/>
        </p:blipFill>
        <p:spPr>
          <a:xfrm>
            <a:off x="1457025" y="2265538"/>
            <a:ext cx="3080627" cy="306213"/>
          </a:xfrm>
          <a:prstGeom prst="rect">
            <a:avLst/>
          </a:prstGeom>
          <a:noFill/>
          <a:ln>
            <a:noFill/>
          </a:ln>
        </p:spPr>
      </p:pic>
      <p:pic>
        <p:nvPicPr>
          <p:cNvPr id="335" name="Google Shape;335;p34"/>
          <p:cNvPicPr preferRelativeResize="0"/>
          <p:nvPr/>
        </p:nvPicPr>
        <p:blipFill rotWithShape="1">
          <a:blip r:embed="rId4">
            <a:alphaModFix/>
          </a:blip>
          <a:srcRect b="0" l="34140" r="31007" t="89097"/>
          <a:stretch/>
        </p:blipFill>
        <p:spPr>
          <a:xfrm>
            <a:off x="4912400" y="2291288"/>
            <a:ext cx="3080627" cy="280463"/>
          </a:xfrm>
          <a:prstGeom prst="rect">
            <a:avLst/>
          </a:prstGeom>
          <a:noFill/>
          <a:ln>
            <a:noFill/>
          </a:ln>
        </p:spPr>
      </p:pic>
      <p:sp>
        <p:nvSpPr>
          <p:cNvPr id="336" name="Google Shape;336;p34"/>
          <p:cNvSpPr txBox="1"/>
          <p:nvPr/>
        </p:nvSpPr>
        <p:spPr>
          <a:xfrm>
            <a:off x="77250" y="2488725"/>
            <a:ext cx="8826000" cy="22257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1200"/>
              </a:spcBef>
              <a:spcAft>
                <a:spcPts val="0"/>
              </a:spcAft>
              <a:buClr>
                <a:schemeClr val="dk1"/>
              </a:buClr>
              <a:buSzPts val="1300"/>
              <a:buChar char="●"/>
            </a:pPr>
            <a:r>
              <a:rPr b="1" lang="en" sz="1300">
                <a:solidFill>
                  <a:schemeClr val="dk1"/>
                </a:solidFill>
                <a:latin typeface="Times New Roman"/>
                <a:ea typeface="Times New Roman"/>
                <a:cs typeface="Times New Roman"/>
                <a:sym typeface="Times New Roman"/>
              </a:rPr>
              <a:t>Experiment Configuration</a:t>
            </a:r>
            <a:r>
              <a:rPr lang="en" sz="1300">
                <a:solidFill>
                  <a:schemeClr val="dk1"/>
                </a:solidFill>
                <a:latin typeface="Times New Roman"/>
                <a:ea typeface="Times New Roman"/>
                <a:cs typeface="Times New Roman"/>
                <a:sym typeface="Times New Roman"/>
              </a:rPr>
              <a:t>:</a:t>
            </a:r>
            <a:endParaRPr sz="1300">
              <a:solidFill>
                <a:schemeClr val="dk1"/>
              </a:solidFill>
              <a:latin typeface="Times New Roman"/>
              <a:ea typeface="Times New Roman"/>
              <a:cs typeface="Times New Roman"/>
              <a:sym typeface="Times New Roman"/>
            </a:endParaRPr>
          </a:p>
          <a:p>
            <a:pPr indent="-311150" lvl="1" marL="914400" rtl="0" algn="l">
              <a:lnSpc>
                <a:spcPct val="115000"/>
              </a:lnSpc>
              <a:spcBef>
                <a:spcPts val="0"/>
              </a:spcBef>
              <a:spcAft>
                <a:spcPts val="0"/>
              </a:spcAft>
              <a:buClr>
                <a:schemeClr val="dk1"/>
              </a:buClr>
              <a:buSzPts val="1300"/>
              <a:buChar char="○"/>
            </a:pPr>
            <a:r>
              <a:rPr lang="en" sz="1300">
                <a:solidFill>
                  <a:schemeClr val="dk1"/>
                </a:solidFill>
                <a:latin typeface="Times New Roman"/>
                <a:ea typeface="Times New Roman"/>
                <a:cs typeface="Times New Roman"/>
                <a:sym typeface="Times New Roman"/>
              </a:rPr>
              <a:t>Each parameter (step size) setting was tested over </a:t>
            </a:r>
            <a:r>
              <a:rPr b="1" lang="en" sz="1300">
                <a:solidFill>
                  <a:schemeClr val="dk1"/>
                </a:solidFill>
                <a:latin typeface="Times New Roman"/>
                <a:ea typeface="Times New Roman"/>
                <a:cs typeface="Times New Roman"/>
                <a:sym typeface="Times New Roman"/>
              </a:rPr>
              <a:t>50,000 time steps</a:t>
            </a:r>
            <a:r>
              <a:rPr lang="en" sz="1300">
                <a:solidFill>
                  <a:schemeClr val="dk1"/>
                </a:solidFill>
                <a:latin typeface="Times New Roman"/>
                <a:ea typeface="Times New Roman"/>
                <a:cs typeface="Times New Roman"/>
                <a:sym typeface="Times New Roman"/>
              </a:rPr>
              <a:t>.</a:t>
            </a:r>
            <a:endParaRPr sz="1300">
              <a:solidFill>
                <a:schemeClr val="dk1"/>
              </a:solidFill>
              <a:latin typeface="Times New Roman"/>
              <a:ea typeface="Times New Roman"/>
              <a:cs typeface="Times New Roman"/>
              <a:sym typeface="Times New Roman"/>
            </a:endParaRPr>
          </a:p>
          <a:p>
            <a:pPr indent="-311150" lvl="1" marL="914400" rtl="0" algn="l">
              <a:lnSpc>
                <a:spcPct val="115000"/>
              </a:lnSpc>
              <a:spcBef>
                <a:spcPts val="0"/>
              </a:spcBef>
              <a:spcAft>
                <a:spcPts val="0"/>
              </a:spcAft>
              <a:buClr>
                <a:schemeClr val="dk1"/>
              </a:buClr>
              <a:buSzPts val="1300"/>
              <a:buChar char="○"/>
            </a:pPr>
            <a:r>
              <a:rPr lang="en" sz="1300">
                <a:solidFill>
                  <a:schemeClr val="dk1"/>
                </a:solidFill>
                <a:latin typeface="Times New Roman"/>
                <a:ea typeface="Times New Roman"/>
                <a:cs typeface="Times New Roman"/>
                <a:sym typeface="Times New Roman"/>
              </a:rPr>
              <a:t>Experiments were repeated </a:t>
            </a:r>
            <a:r>
              <a:rPr b="1" lang="en" sz="1300">
                <a:solidFill>
                  <a:schemeClr val="dk1"/>
                </a:solidFill>
                <a:latin typeface="Times New Roman"/>
                <a:ea typeface="Times New Roman"/>
                <a:cs typeface="Times New Roman"/>
                <a:sym typeface="Times New Roman"/>
              </a:rPr>
              <a:t>50 times</a:t>
            </a:r>
            <a:r>
              <a:rPr lang="en" sz="1300">
                <a:solidFill>
                  <a:schemeClr val="dk1"/>
                </a:solidFill>
                <a:latin typeface="Times New Roman"/>
                <a:ea typeface="Times New Roman"/>
                <a:cs typeface="Times New Roman"/>
                <a:sym typeface="Times New Roman"/>
              </a:rPr>
              <a:t> for statistical reliability.</a:t>
            </a:r>
            <a:endParaRPr sz="1300">
              <a:solidFill>
                <a:schemeClr val="dk1"/>
              </a:solidFill>
              <a:latin typeface="Times New Roman"/>
              <a:ea typeface="Times New Roman"/>
              <a:cs typeface="Times New Roman"/>
              <a:sym typeface="Times New Roman"/>
            </a:endParaRPr>
          </a:p>
          <a:p>
            <a:pPr indent="-311150" lvl="0" marL="457200" rtl="0" algn="l">
              <a:lnSpc>
                <a:spcPct val="115000"/>
              </a:lnSpc>
              <a:spcBef>
                <a:spcPts val="0"/>
              </a:spcBef>
              <a:spcAft>
                <a:spcPts val="0"/>
              </a:spcAft>
              <a:buClr>
                <a:schemeClr val="dk1"/>
              </a:buClr>
              <a:buSzPts val="1300"/>
              <a:buChar char="●"/>
            </a:pPr>
            <a:r>
              <a:rPr b="1" lang="en" sz="1300">
                <a:solidFill>
                  <a:schemeClr val="dk1"/>
                </a:solidFill>
                <a:latin typeface="Times New Roman"/>
                <a:ea typeface="Times New Roman"/>
                <a:cs typeface="Times New Roman"/>
                <a:sym typeface="Times New Roman"/>
              </a:rPr>
              <a:t>Performance Metric</a:t>
            </a:r>
            <a:r>
              <a:rPr lang="en" sz="1300">
                <a:solidFill>
                  <a:schemeClr val="dk1"/>
                </a:solidFill>
                <a:latin typeface="Times New Roman"/>
                <a:ea typeface="Times New Roman"/>
                <a:cs typeface="Times New Roman"/>
                <a:sym typeface="Times New Roman"/>
              </a:rPr>
              <a:t>:</a:t>
            </a:r>
            <a:endParaRPr sz="1300">
              <a:solidFill>
                <a:schemeClr val="dk1"/>
              </a:solidFill>
              <a:latin typeface="Times New Roman"/>
              <a:ea typeface="Times New Roman"/>
              <a:cs typeface="Times New Roman"/>
              <a:sym typeface="Times New Roman"/>
            </a:endParaRPr>
          </a:p>
          <a:p>
            <a:pPr indent="-311150" lvl="1" marL="914400" rtl="0" algn="l">
              <a:lnSpc>
                <a:spcPct val="115000"/>
              </a:lnSpc>
              <a:spcBef>
                <a:spcPts val="0"/>
              </a:spcBef>
              <a:spcAft>
                <a:spcPts val="0"/>
              </a:spcAft>
              <a:buClr>
                <a:schemeClr val="dk1"/>
              </a:buClr>
              <a:buSzPts val="1300"/>
              <a:buChar char="○"/>
            </a:pPr>
            <a:r>
              <a:rPr lang="en" sz="1300">
                <a:solidFill>
                  <a:schemeClr val="dk1"/>
                </a:solidFill>
                <a:latin typeface="Times New Roman"/>
                <a:ea typeface="Times New Roman"/>
                <a:cs typeface="Times New Roman"/>
                <a:sym typeface="Times New Roman"/>
              </a:rPr>
              <a:t>The </a:t>
            </a:r>
            <a:r>
              <a:rPr b="1" lang="en" sz="1300">
                <a:solidFill>
                  <a:schemeClr val="dk1"/>
                </a:solidFill>
                <a:latin typeface="Times New Roman"/>
                <a:ea typeface="Times New Roman"/>
                <a:cs typeface="Times New Roman"/>
                <a:sym typeface="Times New Roman"/>
              </a:rPr>
              <a:t>Root-Mean-Squared Value Error (RMSVE)</a:t>
            </a:r>
            <a:r>
              <a:rPr lang="en" sz="1300">
                <a:solidFill>
                  <a:schemeClr val="dk1"/>
                </a:solidFill>
                <a:latin typeface="Times New Roman"/>
                <a:ea typeface="Times New Roman"/>
                <a:cs typeface="Times New Roman"/>
                <a:sym typeface="Times New Roman"/>
              </a:rPr>
              <a:t> was used to measure performance at time </a:t>
            </a:r>
            <a:r>
              <a:rPr i="1" lang="en" sz="1300">
                <a:solidFill>
                  <a:schemeClr val="dk1"/>
                </a:solidFill>
                <a:latin typeface="Times New Roman"/>
                <a:ea typeface="Times New Roman"/>
                <a:cs typeface="Times New Roman"/>
                <a:sym typeface="Times New Roman"/>
              </a:rPr>
              <a:t>t</a:t>
            </a:r>
            <a:r>
              <a:rPr lang="en" sz="1300">
                <a:solidFill>
                  <a:schemeClr val="dk1"/>
                </a:solidFill>
                <a:latin typeface="Times New Roman"/>
                <a:ea typeface="Times New Roman"/>
                <a:cs typeface="Times New Roman"/>
                <a:sym typeface="Times New Roman"/>
              </a:rPr>
              <a:t>.</a:t>
            </a:r>
            <a:endParaRPr sz="1300">
              <a:solidFill>
                <a:schemeClr val="dk1"/>
              </a:solidFill>
              <a:latin typeface="Times New Roman"/>
              <a:ea typeface="Times New Roman"/>
              <a:cs typeface="Times New Roman"/>
              <a:sym typeface="Times New Roman"/>
            </a:endParaRPr>
          </a:p>
          <a:p>
            <a:pPr indent="-311150" lvl="1" marL="914400" rtl="0" algn="l">
              <a:lnSpc>
                <a:spcPct val="115000"/>
              </a:lnSpc>
              <a:spcBef>
                <a:spcPts val="0"/>
              </a:spcBef>
              <a:spcAft>
                <a:spcPts val="0"/>
              </a:spcAft>
              <a:buClr>
                <a:schemeClr val="dk1"/>
              </a:buClr>
              <a:buSzPts val="1300"/>
              <a:buFont typeface="Times New Roman"/>
              <a:buChar char="○"/>
            </a:pPr>
            <a:r>
              <a:rPr lang="en" sz="1300">
                <a:solidFill>
                  <a:schemeClr val="dk1"/>
                </a:solidFill>
                <a:latin typeface="Times New Roman"/>
                <a:ea typeface="Times New Roman"/>
                <a:cs typeface="Times New Roman"/>
                <a:sym typeface="Times New Roman"/>
              </a:rPr>
              <a:t>For centered algorithms, RMSVE was calculated between       (estimated value) and        (true value).</a:t>
            </a:r>
            <a:endParaRPr sz="1300">
              <a:solidFill>
                <a:schemeClr val="dk1"/>
              </a:solidFill>
              <a:latin typeface="Times New Roman"/>
              <a:ea typeface="Times New Roman"/>
              <a:cs typeface="Times New Roman"/>
              <a:sym typeface="Times New Roman"/>
            </a:endParaRPr>
          </a:p>
          <a:p>
            <a:pPr indent="-311150" lvl="1" marL="914400" rtl="0" algn="l">
              <a:lnSpc>
                <a:spcPct val="115000"/>
              </a:lnSpc>
              <a:spcBef>
                <a:spcPts val="0"/>
              </a:spcBef>
              <a:spcAft>
                <a:spcPts val="0"/>
              </a:spcAft>
              <a:buClr>
                <a:schemeClr val="dk1"/>
              </a:buClr>
              <a:buSzPts val="1300"/>
              <a:buFont typeface="Times New Roman"/>
              <a:buChar char="○"/>
            </a:pPr>
            <a:r>
              <a:rPr lang="en" sz="1300">
                <a:solidFill>
                  <a:schemeClr val="dk1"/>
                </a:solidFill>
                <a:latin typeface="Times New Roman"/>
                <a:ea typeface="Times New Roman"/>
                <a:cs typeface="Times New Roman"/>
                <a:sym typeface="Times New Roman"/>
              </a:rPr>
              <a:t>For algorithms without centering, RMSVE com</a:t>
            </a:r>
            <a:r>
              <a:rPr lang="en" sz="1300">
                <a:solidFill>
                  <a:schemeClr val="dk1"/>
                </a:solidFill>
                <a:latin typeface="Times New Roman"/>
                <a:ea typeface="Times New Roman"/>
                <a:cs typeface="Times New Roman"/>
                <a:sym typeface="Times New Roman"/>
              </a:rPr>
              <a:t>pared       with         .</a:t>
            </a:r>
            <a:endParaRPr sz="1300">
              <a:solidFill>
                <a:schemeClr val="dk1"/>
              </a:solidFill>
              <a:latin typeface="Times New Roman"/>
              <a:ea typeface="Times New Roman"/>
              <a:cs typeface="Times New Roman"/>
              <a:sym typeface="Times New Roman"/>
            </a:endParaRPr>
          </a:p>
          <a:p>
            <a:pPr indent="-311150" lvl="0" marL="457200" rtl="0" algn="l">
              <a:lnSpc>
                <a:spcPct val="115000"/>
              </a:lnSpc>
              <a:spcBef>
                <a:spcPts val="0"/>
              </a:spcBef>
              <a:spcAft>
                <a:spcPts val="0"/>
              </a:spcAft>
              <a:buClr>
                <a:schemeClr val="dk1"/>
              </a:buClr>
              <a:buSzPts val="1300"/>
              <a:buChar char="●"/>
            </a:pPr>
            <a:r>
              <a:rPr b="1" lang="en" sz="1300">
                <a:solidFill>
                  <a:schemeClr val="dk1"/>
                </a:solidFill>
                <a:latin typeface="Times New Roman"/>
                <a:ea typeface="Times New Roman"/>
                <a:cs typeface="Times New Roman"/>
                <a:sym typeface="Times New Roman"/>
              </a:rPr>
              <a:t>Training Period</a:t>
            </a:r>
            <a:r>
              <a:rPr lang="en" sz="1300">
                <a:solidFill>
                  <a:schemeClr val="dk1"/>
                </a:solidFill>
                <a:latin typeface="Times New Roman"/>
                <a:ea typeface="Times New Roman"/>
                <a:cs typeface="Times New Roman"/>
                <a:sym typeface="Times New Roman"/>
              </a:rPr>
              <a:t>:</a:t>
            </a:r>
            <a:endParaRPr sz="1300">
              <a:solidFill>
                <a:schemeClr val="dk1"/>
              </a:solidFill>
              <a:latin typeface="Times New Roman"/>
              <a:ea typeface="Times New Roman"/>
              <a:cs typeface="Times New Roman"/>
              <a:sym typeface="Times New Roman"/>
            </a:endParaRPr>
          </a:p>
          <a:p>
            <a:pPr indent="-311150" lvl="1" marL="914400" rtl="0" algn="l">
              <a:lnSpc>
                <a:spcPct val="115000"/>
              </a:lnSpc>
              <a:spcBef>
                <a:spcPts val="0"/>
              </a:spcBef>
              <a:spcAft>
                <a:spcPts val="0"/>
              </a:spcAft>
              <a:buClr>
                <a:schemeClr val="dk1"/>
              </a:buClr>
              <a:buSzPts val="1300"/>
              <a:buFont typeface="Times New Roman"/>
              <a:buChar char="○"/>
            </a:pPr>
            <a:r>
              <a:rPr lang="en" sz="1300">
                <a:solidFill>
                  <a:schemeClr val="dk1"/>
                </a:solidFill>
                <a:latin typeface="Times New Roman"/>
                <a:ea typeface="Times New Roman"/>
                <a:cs typeface="Times New Roman"/>
                <a:sym typeface="Times New Roman"/>
              </a:rPr>
              <a:t>No separate training and testing phases; performance was measured continuously during learning.</a:t>
            </a:r>
            <a:endParaRPr sz="1300">
              <a:solidFill>
                <a:schemeClr val="dk1"/>
              </a:solidFill>
              <a:latin typeface="Times New Roman"/>
              <a:ea typeface="Times New Roman"/>
              <a:cs typeface="Times New Roman"/>
              <a:sym typeface="Times New Roman"/>
            </a:endParaRPr>
          </a:p>
        </p:txBody>
      </p:sp>
      <p:pic>
        <p:nvPicPr>
          <p:cNvPr id="337" name="Google Shape;337;p34"/>
          <p:cNvPicPr preferRelativeResize="0"/>
          <p:nvPr/>
        </p:nvPicPr>
        <p:blipFill>
          <a:blip r:embed="rId5">
            <a:alphaModFix/>
          </a:blip>
          <a:stretch>
            <a:fillRect/>
          </a:stretch>
        </p:blipFill>
        <p:spPr>
          <a:xfrm>
            <a:off x="4913763" y="3670875"/>
            <a:ext cx="268525" cy="276425"/>
          </a:xfrm>
          <a:prstGeom prst="rect">
            <a:avLst/>
          </a:prstGeom>
          <a:noFill/>
          <a:ln>
            <a:noFill/>
          </a:ln>
        </p:spPr>
      </p:pic>
      <p:pic>
        <p:nvPicPr>
          <p:cNvPr id="338" name="Google Shape;338;p34"/>
          <p:cNvPicPr preferRelativeResize="0"/>
          <p:nvPr/>
        </p:nvPicPr>
        <p:blipFill>
          <a:blip r:embed="rId6">
            <a:alphaModFix/>
          </a:blip>
          <a:stretch>
            <a:fillRect/>
          </a:stretch>
        </p:blipFill>
        <p:spPr>
          <a:xfrm>
            <a:off x="6651100" y="3653775"/>
            <a:ext cx="268525" cy="310636"/>
          </a:xfrm>
          <a:prstGeom prst="rect">
            <a:avLst/>
          </a:prstGeom>
          <a:noFill/>
          <a:ln>
            <a:noFill/>
          </a:ln>
        </p:spPr>
      </p:pic>
      <p:pic>
        <p:nvPicPr>
          <p:cNvPr id="339" name="Google Shape;339;p34"/>
          <p:cNvPicPr preferRelativeResize="0"/>
          <p:nvPr/>
        </p:nvPicPr>
        <p:blipFill>
          <a:blip r:embed="rId7">
            <a:alphaModFix/>
          </a:blip>
          <a:stretch>
            <a:fillRect/>
          </a:stretch>
        </p:blipFill>
        <p:spPr>
          <a:xfrm>
            <a:off x="5182300" y="3889750"/>
            <a:ext cx="268525" cy="288417"/>
          </a:xfrm>
          <a:prstGeom prst="rect">
            <a:avLst/>
          </a:prstGeom>
          <a:noFill/>
          <a:ln>
            <a:noFill/>
          </a:ln>
        </p:spPr>
      </p:pic>
      <p:pic>
        <p:nvPicPr>
          <p:cNvPr id="340" name="Google Shape;340;p34"/>
          <p:cNvPicPr preferRelativeResize="0"/>
          <p:nvPr/>
        </p:nvPicPr>
        <p:blipFill>
          <a:blip r:embed="rId5">
            <a:alphaModFix/>
          </a:blip>
          <a:stretch>
            <a:fillRect/>
          </a:stretch>
        </p:blipFill>
        <p:spPr>
          <a:xfrm>
            <a:off x="4606325" y="3895750"/>
            <a:ext cx="268525" cy="276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6">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35"/>
          <p:cNvSpPr txBox="1"/>
          <p:nvPr/>
        </p:nvSpPr>
        <p:spPr>
          <a:xfrm>
            <a:off x="571100" y="375450"/>
            <a:ext cx="5821500" cy="5196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lang="en" sz="1700">
                <a:solidFill>
                  <a:schemeClr val="dk1"/>
                </a:solidFill>
                <a:latin typeface="Times New Roman"/>
                <a:ea typeface="Times New Roman"/>
                <a:cs typeface="Times New Roman"/>
                <a:sym typeface="Times New Roman"/>
              </a:rPr>
              <a:t>Results</a:t>
            </a:r>
            <a:endParaRPr b="1" sz="1700"/>
          </a:p>
        </p:txBody>
      </p:sp>
      <p:pic>
        <p:nvPicPr>
          <p:cNvPr id="346" name="Google Shape;346;p35"/>
          <p:cNvPicPr preferRelativeResize="0"/>
          <p:nvPr/>
        </p:nvPicPr>
        <p:blipFill rotWithShape="1">
          <a:blip r:embed="rId3">
            <a:alphaModFix/>
          </a:blip>
          <a:srcRect b="45196" l="0" r="0" t="0"/>
          <a:stretch/>
        </p:blipFill>
        <p:spPr>
          <a:xfrm>
            <a:off x="221050" y="933325"/>
            <a:ext cx="3912074" cy="3276851"/>
          </a:xfrm>
          <a:prstGeom prst="rect">
            <a:avLst/>
          </a:prstGeom>
          <a:noFill/>
          <a:ln>
            <a:noFill/>
          </a:ln>
        </p:spPr>
      </p:pic>
      <p:pic>
        <p:nvPicPr>
          <p:cNvPr id="347" name="Google Shape;347;p35"/>
          <p:cNvPicPr preferRelativeResize="0"/>
          <p:nvPr/>
        </p:nvPicPr>
        <p:blipFill rotWithShape="1">
          <a:blip r:embed="rId3">
            <a:alphaModFix/>
          </a:blip>
          <a:srcRect b="0" l="0" r="0" t="54204"/>
          <a:stretch/>
        </p:blipFill>
        <p:spPr>
          <a:xfrm>
            <a:off x="4270425" y="1277563"/>
            <a:ext cx="4212875" cy="29487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6"/>
          <p:cNvSpPr txBox="1"/>
          <p:nvPr/>
        </p:nvSpPr>
        <p:spPr>
          <a:xfrm>
            <a:off x="571100" y="375450"/>
            <a:ext cx="7418100" cy="5196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lang="en" sz="1700">
                <a:solidFill>
                  <a:schemeClr val="dk1"/>
                </a:solidFill>
                <a:latin typeface="Times New Roman"/>
                <a:ea typeface="Times New Roman"/>
                <a:cs typeface="Times New Roman"/>
                <a:sym typeface="Times New Roman"/>
              </a:rPr>
              <a:t>TD-Learning in Off-Policy Setting</a:t>
            </a:r>
            <a:endParaRPr b="1" sz="1700"/>
          </a:p>
        </p:txBody>
      </p:sp>
      <p:pic>
        <p:nvPicPr>
          <p:cNvPr id="353" name="Google Shape;353;p36"/>
          <p:cNvPicPr preferRelativeResize="0"/>
          <p:nvPr/>
        </p:nvPicPr>
        <p:blipFill>
          <a:blip r:embed="rId3">
            <a:alphaModFix/>
          </a:blip>
          <a:stretch>
            <a:fillRect/>
          </a:stretch>
        </p:blipFill>
        <p:spPr>
          <a:xfrm>
            <a:off x="152400" y="1047450"/>
            <a:ext cx="8839198" cy="1566722"/>
          </a:xfrm>
          <a:prstGeom prst="rect">
            <a:avLst/>
          </a:prstGeom>
          <a:noFill/>
          <a:ln>
            <a:noFill/>
          </a:ln>
        </p:spPr>
      </p:pic>
      <p:pic>
        <p:nvPicPr>
          <p:cNvPr id="354" name="Google Shape;354;p36"/>
          <p:cNvPicPr preferRelativeResize="0"/>
          <p:nvPr/>
        </p:nvPicPr>
        <p:blipFill>
          <a:blip r:embed="rId4">
            <a:alphaModFix/>
          </a:blip>
          <a:stretch>
            <a:fillRect/>
          </a:stretch>
        </p:blipFill>
        <p:spPr>
          <a:xfrm>
            <a:off x="674075" y="2818049"/>
            <a:ext cx="6313149" cy="18577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7"/>
          <p:cNvSpPr txBox="1"/>
          <p:nvPr/>
        </p:nvSpPr>
        <p:spPr>
          <a:xfrm>
            <a:off x="571100" y="375450"/>
            <a:ext cx="5821500" cy="5196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lang="en" sz="1700">
                <a:solidFill>
                  <a:schemeClr val="dk1"/>
                </a:solidFill>
                <a:latin typeface="Times New Roman"/>
                <a:ea typeface="Times New Roman"/>
                <a:cs typeface="Times New Roman"/>
                <a:sym typeface="Times New Roman"/>
              </a:rPr>
              <a:t>Limitations in the off-policy setting</a:t>
            </a:r>
            <a:endParaRPr b="1" sz="1700"/>
          </a:p>
        </p:txBody>
      </p:sp>
      <p:sp>
        <p:nvSpPr>
          <p:cNvPr id="360" name="Google Shape;360;p37"/>
          <p:cNvSpPr txBox="1"/>
          <p:nvPr/>
        </p:nvSpPr>
        <p:spPr>
          <a:xfrm>
            <a:off x="724825" y="969100"/>
            <a:ext cx="7963200" cy="2660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      converges to </a:t>
            </a:r>
            <a:r>
              <a:rPr i="1" lang="en">
                <a:latin typeface="Times New Roman"/>
                <a:ea typeface="Times New Roman"/>
                <a:cs typeface="Times New Roman"/>
                <a:sym typeface="Times New Roman"/>
              </a:rPr>
              <a:t>r(b)</a:t>
            </a:r>
            <a:r>
              <a:rPr lang="en">
                <a:latin typeface="Times New Roman"/>
                <a:ea typeface="Times New Roman"/>
                <a:cs typeface="Times New Roman"/>
                <a:sym typeface="Times New Roman"/>
              </a:rPr>
              <a:t> not  </a:t>
            </a:r>
            <a:r>
              <a:rPr i="1" lang="en">
                <a:latin typeface="Times New Roman"/>
                <a:ea typeface="Times New Roman"/>
                <a:cs typeface="Times New Roman"/>
                <a:sym typeface="Times New Roman"/>
              </a:rPr>
              <a:t>r(</a:t>
            </a:r>
            <a:r>
              <a:rPr lang="en">
                <a:latin typeface="Times New Roman"/>
                <a:ea typeface="Times New Roman"/>
                <a:cs typeface="Times New Roman"/>
                <a:sym typeface="Times New Roman"/>
              </a:rPr>
              <a:t>𝜋</a:t>
            </a:r>
            <a:r>
              <a:rPr i="1" lang="en">
                <a:latin typeface="Times New Roman"/>
                <a:ea typeface="Times New Roman"/>
                <a:cs typeface="Times New Roman"/>
                <a:sym typeface="Times New Roman"/>
              </a:rPr>
              <a:t>). </a:t>
            </a:r>
            <a:r>
              <a:rPr lang="en">
                <a:latin typeface="Times New Roman"/>
                <a:ea typeface="Times New Roman"/>
                <a:cs typeface="Times New Roman"/>
                <a:sym typeface="Times New Roman"/>
              </a:rPr>
              <a:t>Adding the importance-sampling ratio to the update is not enough to</a:t>
            </a:r>
            <a:endParaRPr>
              <a:latin typeface="Times New Roman"/>
              <a:ea typeface="Times New Roman"/>
              <a:cs typeface="Times New Roman"/>
              <a:sym typeface="Times New Roman"/>
            </a:endParaRPr>
          </a:p>
          <a:p>
            <a:pPr indent="0" lvl="0" marL="457200" rtl="0" algn="l">
              <a:spcBef>
                <a:spcPts val="0"/>
              </a:spcBef>
              <a:spcAft>
                <a:spcPts val="0"/>
              </a:spcAft>
              <a:buNone/>
            </a:pPr>
            <a:r>
              <a:rPr lang="en">
                <a:latin typeface="Times New Roman"/>
                <a:ea typeface="Times New Roman"/>
                <a:cs typeface="Times New Roman"/>
                <a:sym typeface="Times New Roman"/>
              </a:rPr>
              <a:t>guarantee convergence to </a:t>
            </a:r>
            <a:r>
              <a:rPr i="1" lang="en">
                <a:solidFill>
                  <a:schemeClr val="dk1"/>
                </a:solidFill>
                <a:latin typeface="Times New Roman"/>
                <a:ea typeface="Times New Roman"/>
                <a:cs typeface="Times New Roman"/>
                <a:sym typeface="Times New Roman"/>
              </a:rPr>
              <a:t>r(</a:t>
            </a:r>
            <a:r>
              <a:rPr lang="en">
                <a:solidFill>
                  <a:schemeClr val="dk1"/>
                </a:solidFill>
                <a:latin typeface="Times New Roman"/>
                <a:ea typeface="Times New Roman"/>
                <a:cs typeface="Times New Roman"/>
                <a:sym typeface="Times New Roman"/>
              </a:rPr>
              <a:t>𝜋</a:t>
            </a:r>
            <a:r>
              <a:rPr i="1" lang="en">
                <a:solidFill>
                  <a:schemeClr val="dk1"/>
                </a:solidFill>
                <a:latin typeface="Times New Roman"/>
                <a:ea typeface="Times New Roman"/>
                <a:cs typeface="Times New Roman"/>
                <a:sym typeface="Times New Roman"/>
              </a:rPr>
              <a:t>) - </a:t>
            </a:r>
            <a:r>
              <a:rPr lang="en">
                <a:solidFill>
                  <a:schemeClr val="dk1"/>
                </a:solidFill>
                <a:latin typeface="Times New Roman"/>
                <a:ea typeface="Times New Roman"/>
                <a:cs typeface="Times New Roman"/>
                <a:sym typeface="Times New Roman"/>
              </a:rPr>
              <a:t>it </a:t>
            </a:r>
            <a:r>
              <a:rPr lang="en">
                <a:latin typeface="Times New Roman"/>
                <a:ea typeface="Times New Roman"/>
                <a:cs typeface="Times New Roman"/>
                <a:sym typeface="Times New Roman"/>
              </a:rPr>
              <a:t>only corrects the mismatch in </a:t>
            </a:r>
            <a:r>
              <a:rPr lang="en">
                <a:latin typeface="Times New Roman"/>
                <a:ea typeface="Times New Roman"/>
                <a:cs typeface="Times New Roman"/>
                <a:sym typeface="Times New Roman"/>
              </a:rPr>
              <a:t>action</a:t>
            </a:r>
            <a:r>
              <a:rPr lang="en">
                <a:latin typeface="Times New Roman"/>
                <a:ea typeface="Times New Roman"/>
                <a:cs typeface="Times New Roman"/>
                <a:sym typeface="Times New Roman"/>
              </a:rPr>
              <a:t> distributions, not the mismatch in the resulting state distributions.</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a:p>
            <a:pPr indent="0" lvl="0" marL="0" rtl="0" algn="l">
              <a:spcBef>
                <a:spcPts val="0"/>
              </a:spcBef>
              <a:spcAft>
                <a:spcPts val="0"/>
              </a:spcAft>
              <a:buNone/>
            </a:pPr>
            <a:r>
              <a:rPr lang="en">
                <a:latin typeface="Times New Roman"/>
                <a:ea typeface="Times New Roman"/>
                <a:cs typeface="Times New Roman"/>
                <a:sym typeface="Times New Roman"/>
              </a:rPr>
              <a:t>Effect of </a:t>
            </a:r>
            <a:r>
              <a:rPr lang="en">
                <a:latin typeface="Times New Roman"/>
                <a:ea typeface="Times New Roman"/>
                <a:cs typeface="Times New Roman"/>
                <a:sym typeface="Times New Roman"/>
              </a:rPr>
              <a:t>inaccurate</a:t>
            </a:r>
            <a:r>
              <a:rPr lang="en">
                <a:latin typeface="Times New Roman"/>
                <a:ea typeface="Times New Roman"/>
                <a:cs typeface="Times New Roman"/>
                <a:sym typeface="Times New Roman"/>
              </a:rPr>
              <a:t> average reward estimates:</a:t>
            </a:r>
            <a:endParaRPr>
              <a:latin typeface="Times New Roman"/>
              <a:ea typeface="Times New Roman"/>
              <a:cs typeface="Times New Roman"/>
              <a:sym typeface="Times New Roman"/>
            </a:endParaRPr>
          </a:p>
        </p:txBody>
      </p:sp>
      <p:pic>
        <p:nvPicPr>
          <p:cNvPr id="361" name="Google Shape;361;p37"/>
          <p:cNvPicPr preferRelativeResize="0"/>
          <p:nvPr/>
        </p:nvPicPr>
        <p:blipFill>
          <a:blip r:embed="rId3">
            <a:alphaModFix/>
          </a:blip>
          <a:stretch>
            <a:fillRect/>
          </a:stretch>
        </p:blipFill>
        <p:spPr>
          <a:xfrm>
            <a:off x="1233600" y="969100"/>
            <a:ext cx="254100" cy="308900"/>
          </a:xfrm>
          <a:prstGeom prst="rect">
            <a:avLst/>
          </a:prstGeom>
          <a:noFill/>
          <a:ln>
            <a:noFill/>
          </a:ln>
        </p:spPr>
      </p:pic>
      <p:pic>
        <p:nvPicPr>
          <p:cNvPr id="362" name="Google Shape;362;p37"/>
          <p:cNvPicPr preferRelativeResize="0"/>
          <p:nvPr/>
        </p:nvPicPr>
        <p:blipFill>
          <a:blip r:embed="rId4">
            <a:alphaModFix/>
          </a:blip>
          <a:stretch>
            <a:fillRect/>
          </a:stretch>
        </p:blipFill>
        <p:spPr>
          <a:xfrm>
            <a:off x="186725" y="2116850"/>
            <a:ext cx="8839200" cy="777453"/>
          </a:xfrm>
          <a:prstGeom prst="rect">
            <a:avLst/>
          </a:prstGeom>
          <a:noFill/>
          <a:ln>
            <a:noFill/>
          </a:ln>
        </p:spPr>
      </p:pic>
      <p:pic>
        <p:nvPicPr>
          <p:cNvPr id="363" name="Google Shape;363;p37"/>
          <p:cNvPicPr preferRelativeResize="0"/>
          <p:nvPr/>
        </p:nvPicPr>
        <p:blipFill rotWithShape="1">
          <a:blip r:embed="rId5">
            <a:alphaModFix/>
          </a:blip>
          <a:srcRect b="11538" l="3519" r="65275" t="71546"/>
          <a:stretch/>
        </p:blipFill>
        <p:spPr>
          <a:xfrm>
            <a:off x="3279725" y="3166050"/>
            <a:ext cx="2853402" cy="308900"/>
          </a:xfrm>
          <a:prstGeom prst="rect">
            <a:avLst/>
          </a:prstGeom>
          <a:noFill/>
          <a:ln>
            <a:noFill/>
          </a:ln>
        </p:spPr>
      </p:pic>
      <p:sp>
        <p:nvSpPr>
          <p:cNvPr id="364" name="Google Shape;364;p37"/>
          <p:cNvSpPr txBox="1"/>
          <p:nvPr/>
        </p:nvSpPr>
        <p:spPr>
          <a:xfrm>
            <a:off x="233275" y="3109550"/>
            <a:ext cx="5590200" cy="36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The family of solution can be written in </a:t>
            </a:r>
            <a:endParaRPr>
              <a:latin typeface="Times New Roman"/>
              <a:ea typeface="Times New Roman"/>
              <a:cs typeface="Times New Roman"/>
              <a:sym typeface="Times New Roman"/>
            </a:endParaRPr>
          </a:p>
        </p:txBody>
      </p:sp>
      <p:sp>
        <p:nvSpPr>
          <p:cNvPr id="365" name="Google Shape;365;p37"/>
          <p:cNvSpPr txBox="1"/>
          <p:nvPr/>
        </p:nvSpPr>
        <p:spPr>
          <a:xfrm>
            <a:off x="260350" y="3969050"/>
            <a:ext cx="5590200" cy="36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Problem with this?</a:t>
            </a:r>
            <a:endParaRPr>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0"/>
          <p:cNvSpPr txBox="1"/>
          <p:nvPr/>
        </p:nvSpPr>
        <p:spPr>
          <a:xfrm>
            <a:off x="371950" y="423475"/>
            <a:ext cx="58182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1"/>
                </a:solidFill>
                <a:latin typeface="Times New Roman"/>
                <a:ea typeface="Times New Roman"/>
                <a:cs typeface="Times New Roman"/>
                <a:sym typeface="Times New Roman"/>
              </a:rPr>
              <a:t>Outline</a:t>
            </a:r>
            <a:endParaRPr sz="1700">
              <a:latin typeface="Times New Roman"/>
              <a:ea typeface="Times New Roman"/>
              <a:cs typeface="Times New Roman"/>
              <a:sym typeface="Times New Roman"/>
            </a:endParaRPr>
          </a:p>
        </p:txBody>
      </p:sp>
      <p:sp>
        <p:nvSpPr>
          <p:cNvPr id="208" name="Google Shape;208;p20"/>
          <p:cNvSpPr txBox="1"/>
          <p:nvPr/>
        </p:nvSpPr>
        <p:spPr>
          <a:xfrm>
            <a:off x="604800" y="981350"/>
            <a:ext cx="7791300" cy="3160200"/>
          </a:xfrm>
          <a:prstGeom prst="rect">
            <a:avLst/>
          </a:prstGeom>
          <a:noFill/>
          <a:ln>
            <a:noFill/>
          </a:ln>
        </p:spPr>
        <p:txBody>
          <a:bodyPr anchorCtr="0" anchor="t" bIns="91425" lIns="91425" spcFirstLastPara="1" rIns="91425" wrap="square" tIns="91425">
            <a:noAutofit/>
          </a:bodyPr>
          <a:lstStyle/>
          <a:p>
            <a:pPr indent="-317500" lvl="0" marL="457200" rtl="0" algn="l">
              <a:lnSpc>
                <a:spcPct val="200000"/>
              </a:lnSpc>
              <a:spcBef>
                <a:spcPts val="0"/>
              </a:spcBef>
              <a:spcAft>
                <a:spcPts val="0"/>
              </a:spcAft>
              <a:buSzPts val="1400"/>
              <a:buAutoNum type="arabicPeriod"/>
            </a:pPr>
            <a:r>
              <a:rPr b="1" lang="en">
                <a:latin typeface="Times New Roman"/>
                <a:ea typeface="Times New Roman"/>
                <a:cs typeface="Times New Roman"/>
                <a:sym typeface="Times New Roman"/>
              </a:rPr>
              <a:t>Introduction</a:t>
            </a:r>
            <a:r>
              <a:rPr lang="en">
                <a:latin typeface="Times New Roman"/>
                <a:ea typeface="Times New Roman"/>
                <a:cs typeface="Times New Roman"/>
                <a:sym typeface="Times New Roman"/>
              </a:rPr>
              <a:t> - Context</a:t>
            </a:r>
            <a:endParaRPr>
              <a:latin typeface="Times New Roman"/>
              <a:ea typeface="Times New Roman"/>
              <a:cs typeface="Times New Roman"/>
              <a:sym typeface="Times New Roman"/>
            </a:endParaRPr>
          </a:p>
          <a:p>
            <a:pPr indent="-317500" lvl="0" marL="457200" rtl="0" algn="l">
              <a:lnSpc>
                <a:spcPct val="200000"/>
              </a:lnSpc>
              <a:spcBef>
                <a:spcPts val="0"/>
              </a:spcBef>
              <a:spcAft>
                <a:spcPts val="0"/>
              </a:spcAft>
              <a:buSzPts val="1400"/>
              <a:buAutoNum type="arabicPeriod"/>
            </a:pPr>
            <a:r>
              <a:rPr b="1" lang="en">
                <a:latin typeface="Times New Roman"/>
                <a:ea typeface="Times New Roman"/>
                <a:cs typeface="Times New Roman"/>
                <a:sym typeface="Times New Roman"/>
              </a:rPr>
              <a:t>What</a:t>
            </a:r>
            <a:r>
              <a:rPr lang="en">
                <a:latin typeface="Times New Roman"/>
                <a:ea typeface="Times New Roman"/>
                <a:cs typeface="Times New Roman"/>
                <a:sym typeface="Times New Roman"/>
              </a:rPr>
              <a:t> is ‘Reward Centering’? </a:t>
            </a:r>
            <a:r>
              <a:rPr b="1" lang="en">
                <a:solidFill>
                  <a:schemeClr val="dk1"/>
                </a:solidFill>
                <a:latin typeface="Times New Roman"/>
                <a:ea typeface="Times New Roman"/>
                <a:cs typeface="Times New Roman"/>
                <a:sym typeface="Times New Roman"/>
              </a:rPr>
              <a:t>Why</a:t>
            </a:r>
            <a:r>
              <a:rPr lang="en">
                <a:solidFill>
                  <a:schemeClr val="dk1"/>
                </a:solidFill>
                <a:latin typeface="Times New Roman"/>
                <a:ea typeface="Times New Roman"/>
                <a:cs typeface="Times New Roman"/>
                <a:sym typeface="Times New Roman"/>
              </a:rPr>
              <a:t> ‘Reward Centering’ helps?</a:t>
            </a:r>
            <a:endParaRPr>
              <a:latin typeface="Times New Roman"/>
              <a:ea typeface="Times New Roman"/>
              <a:cs typeface="Times New Roman"/>
              <a:sym typeface="Times New Roman"/>
            </a:endParaRPr>
          </a:p>
          <a:p>
            <a:pPr indent="-317500" lvl="0" marL="457200" rtl="0" algn="l">
              <a:lnSpc>
                <a:spcPct val="200000"/>
              </a:lnSpc>
              <a:spcBef>
                <a:spcPts val="0"/>
              </a:spcBef>
              <a:spcAft>
                <a:spcPts val="0"/>
              </a:spcAft>
              <a:buSzPts val="1400"/>
              <a:buAutoNum type="arabicPeriod"/>
            </a:pPr>
            <a:r>
              <a:rPr b="1" lang="en">
                <a:latin typeface="Times New Roman"/>
                <a:ea typeface="Times New Roman"/>
                <a:cs typeface="Times New Roman"/>
                <a:sym typeface="Times New Roman"/>
              </a:rPr>
              <a:t>How</a:t>
            </a:r>
            <a:r>
              <a:rPr lang="en">
                <a:latin typeface="Times New Roman"/>
                <a:ea typeface="Times New Roman"/>
                <a:cs typeface="Times New Roman"/>
                <a:sym typeface="Times New Roman"/>
              </a:rPr>
              <a:t> to do ‘Reward Centering’? T</a:t>
            </a:r>
            <a:r>
              <a:rPr lang="en">
                <a:latin typeface="Times New Roman"/>
                <a:ea typeface="Times New Roman"/>
                <a:cs typeface="Times New Roman"/>
                <a:sym typeface="Times New Roman"/>
              </a:rPr>
              <a:t>wo</a:t>
            </a:r>
            <a:r>
              <a:rPr lang="en">
                <a:latin typeface="Times New Roman"/>
                <a:ea typeface="Times New Roman"/>
                <a:cs typeface="Times New Roman"/>
                <a:sym typeface="Times New Roman"/>
              </a:rPr>
              <a:t> examples:</a:t>
            </a:r>
            <a:endParaRPr>
              <a:latin typeface="Times New Roman"/>
              <a:ea typeface="Times New Roman"/>
              <a:cs typeface="Times New Roman"/>
              <a:sym typeface="Times New Roman"/>
            </a:endParaRPr>
          </a:p>
          <a:p>
            <a:pPr indent="-317500" lvl="1" marL="914400" rtl="0" algn="l">
              <a:lnSpc>
                <a:spcPct val="200000"/>
              </a:lnSpc>
              <a:spcBef>
                <a:spcPts val="0"/>
              </a:spcBef>
              <a:spcAft>
                <a:spcPts val="0"/>
              </a:spcAft>
              <a:buSzPts val="1400"/>
              <a:buFont typeface="Times New Roman"/>
              <a:buAutoNum type="alphaLcPeriod"/>
            </a:pPr>
            <a:r>
              <a:rPr lang="en">
                <a:latin typeface="Times New Roman"/>
                <a:ea typeface="Times New Roman"/>
                <a:cs typeface="Times New Roman"/>
                <a:sym typeface="Times New Roman"/>
              </a:rPr>
              <a:t>Temporal-Difference Learning</a:t>
            </a:r>
            <a:endParaRPr>
              <a:latin typeface="Times New Roman"/>
              <a:ea typeface="Times New Roman"/>
              <a:cs typeface="Times New Roman"/>
              <a:sym typeface="Times New Roman"/>
            </a:endParaRPr>
          </a:p>
          <a:p>
            <a:pPr indent="-317500" lvl="1" marL="914400" rtl="0" algn="l">
              <a:lnSpc>
                <a:spcPct val="200000"/>
              </a:lnSpc>
              <a:spcBef>
                <a:spcPts val="0"/>
              </a:spcBef>
              <a:spcAft>
                <a:spcPts val="0"/>
              </a:spcAft>
              <a:buSzPts val="1400"/>
              <a:buFont typeface="Times New Roman"/>
              <a:buAutoNum type="alphaLcPeriod"/>
            </a:pPr>
            <a:r>
              <a:rPr lang="en">
                <a:latin typeface="Times New Roman"/>
                <a:ea typeface="Times New Roman"/>
                <a:cs typeface="Times New Roman"/>
                <a:sym typeface="Times New Roman"/>
              </a:rPr>
              <a:t>Q-Learning</a:t>
            </a:r>
            <a:endParaRPr>
              <a:latin typeface="Times New Roman"/>
              <a:ea typeface="Times New Roman"/>
              <a:cs typeface="Times New Roman"/>
              <a:sym typeface="Times New Roman"/>
            </a:endParaRPr>
          </a:p>
          <a:p>
            <a:pPr indent="-317500" lvl="0" marL="457200" rtl="0" algn="l">
              <a:lnSpc>
                <a:spcPct val="200000"/>
              </a:lnSpc>
              <a:spcBef>
                <a:spcPts val="0"/>
              </a:spcBef>
              <a:spcAft>
                <a:spcPts val="0"/>
              </a:spcAft>
              <a:buSzPts val="1400"/>
              <a:buFont typeface="Times New Roman"/>
              <a:buAutoNum type="arabicPeriod"/>
            </a:pPr>
            <a:r>
              <a:rPr b="1" lang="en">
                <a:latin typeface="Times New Roman"/>
                <a:ea typeface="Times New Roman"/>
                <a:cs typeface="Times New Roman"/>
                <a:sym typeface="Times New Roman"/>
              </a:rPr>
              <a:t>Limitations</a:t>
            </a:r>
            <a:endParaRPr b="1">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38"/>
          <p:cNvSpPr txBox="1"/>
          <p:nvPr/>
        </p:nvSpPr>
        <p:spPr>
          <a:xfrm>
            <a:off x="571100" y="375450"/>
            <a:ext cx="5821500" cy="5196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lang="en" sz="1700">
                <a:solidFill>
                  <a:schemeClr val="dk1"/>
                </a:solidFill>
                <a:latin typeface="Times New Roman"/>
                <a:ea typeface="Times New Roman"/>
                <a:cs typeface="Times New Roman"/>
                <a:sym typeface="Times New Roman"/>
              </a:rPr>
              <a:t>Value-based Reward Centering</a:t>
            </a:r>
            <a:endParaRPr b="1" sz="1700"/>
          </a:p>
        </p:txBody>
      </p:sp>
      <p:sp>
        <p:nvSpPr>
          <p:cNvPr id="371" name="Google Shape;371;p38"/>
          <p:cNvSpPr txBox="1"/>
          <p:nvPr/>
        </p:nvSpPr>
        <p:spPr>
          <a:xfrm>
            <a:off x="571100" y="1627338"/>
            <a:ext cx="7722900" cy="78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Times New Roman"/>
                <a:ea typeface="Times New Roman"/>
                <a:cs typeface="Times New Roman"/>
                <a:sym typeface="Times New Roman"/>
              </a:rPr>
              <a:t>Instead of using the conventional error, use temporal difference (TD) error leads to an unbiased estimates of the reward rate in tabular off-policy setting (Wan et al 2021).</a:t>
            </a:r>
            <a:endParaRPr sz="1500">
              <a:latin typeface="Times New Roman"/>
              <a:ea typeface="Times New Roman"/>
              <a:cs typeface="Times New Roman"/>
              <a:sym typeface="Times New Roman"/>
            </a:endParaRPr>
          </a:p>
          <a:p>
            <a:pPr indent="0" lvl="0" marL="0" rtl="0" algn="l">
              <a:spcBef>
                <a:spcPts val="0"/>
              </a:spcBef>
              <a:spcAft>
                <a:spcPts val="0"/>
              </a:spcAft>
              <a:buNone/>
            </a:pPr>
            <a:r>
              <a:t/>
            </a:r>
            <a:endParaRPr sz="1500">
              <a:latin typeface="Times New Roman"/>
              <a:ea typeface="Times New Roman"/>
              <a:cs typeface="Times New Roman"/>
              <a:sym typeface="Times New Roman"/>
            </a:endParaRPr>
          </a:p>
        </p:txBody>
      </p:sp>
      <p:pic>
        <p:nvPicPr>
          <p:cNvPr id="372" name="Google Shape;372;p38"/>
          <p:cNvPicPr preferRelativeResize="0"/>
          <p:nvPr/>
        </p:nvPicPr>
        <p:blipFill rotWithShape="1">
          <a:blip r:embed="rId3">
            <a:alphaModFix/>
          </a:blip>
          <a:srcRect b="48927" l="0" r="0" t="0"/>
          <a:stretch/>
        </p:blipFill>
        <p:spPr>
          <a:xfrm>
            <a:off x="1069725" y="2408250"/>
            <a:ext cx="3335500" cy="472725"/>
          </a:xfrm>
          <a:prstGeom prst="rect">
            <a:avLst/>
          </a:prstGeom>
          <a:noFill/>
          <a:ln>
            <a:noFill/>
          </a:ln>
        </p:spPr>
      </p:pic>
      <p:pic>
        <p:nvPicPr>
          <p:cNvPr id="373" name="Google Shape;373;p38"/>
          <p:cNvPicPr preferRelativeResize="0"/>
          <p:nvPr/>
        </p:nvPicPr>
        <p:blipFill>
          <a:blip r:embed="rId4">
            <a:alphaModFix/>
          </a:blip>
          <a:stretch>
            <a:fillRect/>
          </a:stretch>
        </p:blipFill>
        <p:spPr>
          <a:xfrm>
            <a:off x="932725" y="3099325"/>
            <a:ext cx="6999648" cy="303800"/>
          </a:xfrm>
          <a:prstGeom prst="rect">
            <a:avLst/>
          </a:prstGeom>
          <a:noFill/>
          <a:ln>
            <a:noFill/>
          </a:ln>
        </p:spPr>
      </p:pic>
      <p:pic>
        <p:nvPicPr>
          <p:cNvPr id="374" name="Google Shape;374;p38"/>
          <p:cNvPicPr preferRelativeResize="0"/>
          <p:nvPr/>
        </p:nvPicPr>
        <p:blipFill rotWithShape="1">
          <a:blip r:embed="rId5">
            <a:alphaModFix/>
          </a:blip>
          <a:srcRect b="0" l="0" r="22112" t="0"/>
          <a:stretch/>
        </p:blipFill>
        <p:spPr>
          <a:xfrm>
            <a:off x="1035400" y="3553625"/>
            <a:ext cx="3292600" cy="350975"/>
          </a:xfrm>
          <a:prstGeom prst="rect">
            <a:avLst/>
          </a:prstGeom>
          <a:noFill/>
          <a:ln>
            <a:noFill/>
          </a:ln>
        </p:spPr>
      </p:pic>
      <p:pic>
        <p:nvPicPr>
          <p:cNvPr id="375" name="Google Shape;375;p38"/>
          <p:cNvPicPr preferRelativeResize="0"/>
          <p:nvPr/>
        </p:nvPicPr>
        <p:blipFill rotWithShape="1">
          <a:blip r:embed="rId3">
            <a:alphaModFix/>
          </a:blip>
          <a:srcRect b="0" l="0" r="0" t="48927"/>
          <a:stretch/>
        </p:blipFill>
        <p:spPr>
          <a:xfrm>
            <a:off x="4502475" y="2473700"/>
            <a:ext cx="3335500" cy="472725"/>
          </a:xfrm>
          <a:prstGeom prst="rect">
            <a:avLst/>
          </a:prstGeom>
          <a:noFill/>
          <a:ln>
            <a:noFill/>
          </a:ln>
        </p:spPr>
      </p:pic>
      <p:sp>
        <p:nvSpPr>
          <p:cNvPr id="376" name="Google Shape;376;p38"/>
          <p:cNvSpPr txBox="1"/>
          <p:nvPr/>
        </p:nvSpPr>
        <p:spPr>
          <a:xfrm>
            <a:off x="4262200" y="3507388"/>
            <a:ext cx="3629700" cy="3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Times New Roman"/>
                <a:ea typeface="Times New Roman"/>
                <a:cs typeface="Times New Roman"/>
                <a:sym typeface="Times New Roman"/>
              </a:rPr>
              <a:t>i</a:t>
            </a:r>
            <a:r>
              <a:rPr lang="en" sz="1900">
                <a:latin typeface="Times New Roman"/>
                <a:ea typeface="Times New Roman"/>
                <a:cs typeface="Times New Roman"/>
                <a:sym typeface="Times New Roman"/>
              </a:rPr>
              <a:t>s the importance-sampling ratio.</a:t>
            </a:r>
            <a:endParaRPr sz="1900">
              <a:latin typeface="Times New Roman"/>
              <a:ea typeface="Times New Roman"/>
              <a:cs typeface="Times New Roman"/>
              <a:sym typeface="Times New Roman"/>
            </a:endParaRPr>
          </a:p>
        </p:txBody>
      </p:sp>
      <p:pic>
        <p:nvPicPr>
          <p:cNvPr id="377" name="Google Shape;377;p38"/>
          <p:cNvPicPr preferRelativeResize="0"/>
          <p:nvPr/>
        </p:nvPicPr>
        <p:blipFill>
          <a:blip r:embed="rId6">
            <a:alphaModFix/>
          </a:blip>
          <a:stretch>
            <a:fillRect/>
          </a:stretch>
        </p:blipFill>
        <p:spPr>
          <a:xfrm>
            <a:off x="4168675" y="1076575"/>
            <a:ext cx="2632260" cy="414175"/>
          </a:xfrm>
          <a:prstGeom prst="rect">
            <a:avLst/>
          </a:prstGeom>
          <a:noFill/>
          <a:ln>
            <a:noFill/>
          </a:ln>
        </p:spPr>
      </p:pic>
      <p:sp>
        <p:nvSpPr>
          <p:cNvPr id="378" name="Google Shape;378;p38"/>
          <p:cNvSpPr txBox="1"/>
          <p:nvPr/>
        </p:nvSpPr>
        <p:spPr>
          <a:xfrm>
            <a:off x="604775" y="1090625"/>
            <a:ext cx="3629700" cy="3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Times New Roman"/>
                <a:ea typeface="Times New Roman"/>
                <a:cs typeface="Times New Roman"/>
                <a:sym typeface="Times New Roman"/>
              </a:rPr>
              <a:t>Recall that a simple reward update</a:t>
            </a:r>
            <a:endParaRPr sz="1900">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39"/>
          <p:cNvSpPr txBox="1"/>
          <p:nvPr/>
        </p:nvSpPr>
        <p:spPr>
          <a:xfrm>
            <a:off x="571100" y="375450"/>
            <a:ext cx="5821500" cy="5196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lang="en" sz="1700">
                <a:solidFill>
                  <a:schemeClr val="dk1"/>
                </a:solidFill>
                <a:latin typeface="Times New Roman"/>
                <a:ea typeface="Times New Roman"/>
                <a:cs typeface="Times New Roman"/>
                <a:sym typeface="Times New Roman"/>
              </a:rPr>
              <a:t>Results</a:t>
            </a:r>
            <a:endParaRPr b="1" sz="1700"/>
          </a:p>
        </p:txBody>
      </p:sp>
      <p:pic>
        <p:nvPicPr>
          <p:cNvPr id="384" name="Google Shape;384;p39"/>
          <p:cNvPicPr preferRelativeResize="0"/>
          <p:nvPr/>
        </p:nvPicPr>
        <p:blipFill>
          <a:blip r:embed="rId3">
            <a:alphaModFix/>
          </a:blip>
          <a:stretch>
            <a:fillRect/>
          </a:stretch>
        </p:blipFill>
        <p:spPr>
          <a:xfrm>
            <a:off x="2048275" y="249425"/>
            <a:ext cx="5047426" cy="450985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0"/>
          <p:cNvSpPr txBox="1"/>
          <p:nvPr/>
        </p:nvSpPr>
        <p:spPr>
          <a:xfrm>
            <a:off x="571100" y="375450"/>
            <a:ext cx="5821500" cy="5196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lang="en" sz="1700">
                <a:solidFill>
                  <a:schemeClr val="dk1"/>
                </a:solidFill>
                <a:latin typeface="Times New Roman"/>
                <a:ea typeface="Times New Roman"/>
                <a:cs typeface="Times New Roman"/>
                <a:sym typeface="Times New Roman"/>
              </a:rPr>
              <a:t>Example 2: Q-Learning</a:t>
            </a:r>
            <a:endParaRPr b="1" sz="1700"/>
          </a:p>
        </p:txBody>
      </p:sp>
      <p:pic>
        <p:nvPicPr>
          <p:cNvPr id="390" name="Google Shape;390;p40"/>
          <p:cNvPicPr preferRelativeResize="0"/>
          <p:nvPr/>
        </p:nvPicPr>
        <p:blipFill>
          <a:blip r:embed="rId3">
            <a:alphaModFix/>
          </a:blip>
          <a:stretch>
            <a:fillRect/>
          </a:stretch>
        </p:blipFill>
        <p:spPr>
          <a:xfrm>
            <a:off x="152400" y="895050"/>
            <a:ext cx="8839204" cy="269319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1"/>
          <p:cNvSpPr txBox="1"/>
          <p:nvPr/>
        </p:nvSpPr>
        <p:spPr>
          <a:xfrm>
            <a:off x="571100" y="375450"/>
            <a:ext cx="5821500" cy="5196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lang="en" sz="1700">
                <a:solidFill>
                  <a:schemeClr val="dk1"/>
                </a:solidFill>
                <a:latin typeface="Times New Roman"/>
                <a:ea typeface="Times New Roman"/>
                <a:cs typeface="Times New Roman"/>
                <a:sym typeface="Times New Roman"/>
              </a:rPr>
              <a:t>Example 2: Q-Learning</a:t>
            </a:r>
            <a:endParaRPr b="1" sz="1700"/>
          </a:p>
        </p:txBody>
      </p:sp>
      <p:pic>
        <p:nvPicPr>
          <p:cNvPr id="396" name="Google Shape;396;p41"/>
          <p:cNvPicPr preferRelativeResize="0"/>
          <p:nvPr/>
        </p:nvPicPr>
        <p:blipFill>
          <a:blip r:embed="rId3">
            <a:alphaModFix/>
          </a:blip>
          <a:stretch>
            <a:fillRect/>
          </a:stretch>
        </p:blipFill>
        <p:spPr>
          <a:xfrm>
            <a:off x="152400" y="1361100"/>
            <a:ext cx="8839204" cy="242128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2"/>
          <p:cNvSpPr txBox="1"/>
          <p:nvPr/>
        </p:nvSpPr>
        <p:spPr>
          <a:xfrm>
            <a:off x="571100" y="375450"/>
            <a:ext cx="5821500" cy="5196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lang="en" sz="1700">
                <a:solidFill>
                  <a:schemeClr val="dk1"/>
                </a:solidFill>
                <a:latin typeface="Times New Roman"/>
                <a:ea typeface="Times New Roman"/>
                <a:cs typeface="Times New Roman"/>
                <a:sym typeface="Times New Roman"/>
              </a:rPr>
              <a:t>Tile-Coding</a:t>
            </a:r>
            <a:endParaRPr b="1" sz="1700"/>
          </a:p>
        </p:txBody>
      </p:sp>
      <p:pic>
        <p:nvPicPr>
          <p:cNvPr id="402" name="Google Shape;402;p42"/>
          <p:cNvPicPr preferRelativeResize="0"/>
          <p:nvPr/>
        </p:nvPicPr>
        <p:blipFill>
          <a:blip r:embed="rId3">
            <a:alphaModFix/>
          </a:blip>
          <a:stretch>
            <a:fillRect/>
          </a:stretch>
        </p:blipFill>
        <p:spPr>
          <a:xfrm>
            <a:off x="343987" y="1142075"/>
            <a:ext cx="8456025" cy="32072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43"/>
          <p:cNvSpPr txBox="1"/>
          <p:nvPr/>
        </p:nvSpPr>
        <p:spPr>
          <a:xfrm>
            <a:off x="571100" y="375450"/>
            <a:ext cx="5821500" cy="5196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lang="en" sz="1700">
                <a:solidFill>
                  <a:schemeClr val="dk1"/>
                </a:solidFill>
                <a:latin typeface="Times New Roman"/>
                <a:ea typeface="Times New Roman"/>
                <a:cs typeface="Times New Roman"/>
                <a:sym typeface="Times New Roman"/>
              </a:rPr>
              <a:t>Example 2: Q-Learning</a:t>
            </a:r>
            <a:endParaRPr b="1" sz="1700"/>
          </a:p>
        </p:txBody>
      </p:sp>
      <p:pic>
        <p:nvPicPr>
          <p:cNvPr id="408" name="Google Shape;408;p43"/>
          <p:cNvPicPr preferRelativeResize="0"/>
          <p:nvPr/>
        </p:nvPicPr>
        <p:blipFill>
          <a:blip r:embed="rId3">
            <a:alphaModFix/>
          </a:blip>
          <a:stretch>
            <a:fillRect/>
          </a:stretch>
        </p:blipFill>
        <p:spPr>
          <a:xfrm>
            <a:off x="416650" y="895050"/>
            <a:ext cx="8839199" cy="3165244"/>
          </a:xfrm>
          <a:prstGeom prst="rect">
            <a:avLst/>
          </a:prstGeom>
          <a:noFill/>
          <a:ln>
            <a:noFill/>
          </a:ln>
        </p:spPr>
      </p:pic>
      <p:sp>
        <p:nvSpPr>
          <p:cNvPr id="409" name="Google Shape;409;p43"/>
          <p:cNvSpPr/>
          <p:nvPr/>
        </p:nvSpPr>
        <p:spPr>
          <a:xfrm>
            <a:off x="1724600" y="2691500"/>
            <a:ext cx="392400" cy="2676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0" name="Google Shape;410;p43"/>
          <p:cNvSpPr/>
          <p:nvPr/>
        </p:nvSpPr>
        <p:spPr>
          <a:xfrm>
            <a:off x="1119275" y="3182650"/>
            <a:ext cx="1273800" cy="2676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44"/>
          <p:cNvSpPr txBox="1"/>
          <p:nvPr/>
        </p:nvSpPr>
        <p:spPr>
          <a:xfrm>
            <a:off x="571100" y="375450"/>
            <a:ext cx="5821500" cy="5196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lang="en" sz="1700">
                <a:solidFill>
                  <a:schemeClr val="dk1"/>
                </a:solidFill>
                <a:latin typeface="Times New Roman"/>
                <a:ea typeface="Times New Roman"/>
                <a:cs typeface="Times New Roman"/>
                <a:sym typeface="Times New Roman"/>
              </a:rPr>
              <a:t>Example 2: Q-Learning</a:t>
            </a:r>
            <a:endParaRPr b="1" sz="1700"/>
          </a:p>
        </p:txBody>
      </p:sp>
      <p:pic>
        <p:nvPicPr>
          <p:cNvPr id="416" name="Google Shape;416;p44"/>
          <p:cNvPicPr preferRelativeResize="0"/>
          <p:nvPr/>
        </p:nvPicPr>
        <p:blipFill>
          <a:blip r:embed="rId3">
            <a:alphaModFix/>
          </a:blip>
          <a:stretch>
            <a:fillRect/>
          </a:stretch>
        </p:blipFill>
        <p:spPr>
          <a:xfrm>
            <a:off x="152400" y="1442175"/>
            <a:ext cx="8839204" cy="1510606"/>
          </a:xfrm>
          <a:prstGeom prst="rect">
            <a:avLst/>
          </a:prstGeom>
          <a:noFill/>
          <a:ln>
            <a:noFill/>
          </a:ln>
        </p:spPr>
      </p:pic>
      <p:sp>
        <p:nvSpPr>
          <p:cNvPr id="417" name="Google Shape;417;p44"/>
          <p:cNvSpPr txBox="1"/>
          <p:nvPr/>
        </p:nvSpPr>
        <p:spPr>
          <a:xfrm>
            <a:off x="285250" y="3084300"/>
            <a:ext cx="4086900" cy="3540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120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Recall </a:t>
            </a:r>
            <a:r>
              <a:rPr lang="en" sz="1100">
                <a:solidFill>
                  <a:schemeClr val="dk1"/>
                </a:solidFill>
                <a:latin typeface="Times New Roman"/>
                <a:ea typeface="Times New Roman"/>
                <a:cs typeface="Times New Roman"/>
                <a:sym typeface="Times New Roman"/>
              </a:rPr>
              <a:t>Bellman Equation for Q-Learning</a:t>
            </a:r>
            <a:endParaRPr sz="1100">
              <a:solidFill>
                <a:schemeClr val="dk1"/>
              </a:solidFill>
              <a:latin typeface="Times New Roman"/>
              <a:ea typeface="Times New Roman"/>
              <a:cs typeface="Times New Roman"/>
              <a:sym typeface="Times New Roman"/>
            </a:endParaRPr>
          </a:p>
        </p:txBody>
      </p:sp>
      <p:pic>
        <p:nvPicPr>
          <p:cNvPr id="418" name="Google Shape;418;p44"/>
          <p:cNvPicPr preferRelativeResize="0"/>
          <p:nvPr/>
        </p:nvPicPr>
        <p:blipFill>
          <a:blip r:embed="rId4">
            <a:alphaModFix/>
          </a:blip>
          <a:stretch>
            <a:fillRect/>
          </a:stretch>
        </p:blipFill>
        <p:spPr>
          <a:xfrm>
            <a:off x="819025" y="3600550"/>
            <a:ext cx="4363951" cy="372000"/>
          </a:xfrm>
          <a:prstGeom prst="rect">
            <a:avLst/>
          </a:prstGeom>
          <a:noFill/>
          <a:ln>
            <a:noFill/>
          </a:ln>
        </p:spPr>
      </p:pic>
      <p:pic>
        <p:nvPicPr>
          <p:cNvPr id="419" name="Google Shape;419;p44"/>
          <p:cNvPicPr preferRelativeResize="0"/>
          <p:nvPr/>
        </p:nvPicPr>
        <p:blipFill>
          <a:blip r:embed="rId5">
            <a:alphaModFix/>
          </a:blip>
          <a:stretch>
            <a:fillRect/>
          </a:stretch>
        </p:blipFill>
        <p:spPr>
          <a:xfrm>
            <a:off x="5182978" y="3569831"/>
            <a:ext cx="2276621" cy="433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45"/>
          <p:cNvSpPr txBox="1"/>
          <p:nvPr/>
        </p:nvSpPr>
        <p:spPr>
          <a:xfrm>
            <a:off x="571100" y="306800"/>
            <a:ext cx="5821500" cy="5196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lang="en" sz="1700">
                <a:solidFill>
                  <a:schemeClr val="dk1"/>
                </a:solidFill>
                <a:latin typeface="Times New Roman"/>
                <a:ea typeface="Times New Roman"/>
                <a:cs typeface="Times New Roman"/>
                <a:sym typeface="Times New Roman"/>
              </a:rPr>
              <a:t>Setup</a:t>
            </a:r>
            <a:endParaRPr b="1" sz="1700"/>
          </a:p>
        </p:txBody>
      </p:sp>
      <p:sp>
        <p:nvSpPr>
          <p:cNvPr id="425" name="Google Shape;425;p45"/>
          <p:cNvSpPr txBox="1"/>
          <p:nvPr/>
        </p:nvSpPr>
        <p:spPr>
          <a:xfrm>
            <a:off x="0" y="713900"/>
            <a:ext cx="6783000" cy="42969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1200"/>
              </a:spcBef>
              <a:spcAft>
                <a:spcPts val="0"/>
              </a:spcAft>
              <a:buClr>
                <a:schemeClr val="dk1"/>
              </a:buClr>
              <a:buSzPts val="1300"/>
              <a:buChar char="●"/>
            </a:pPr>
            <a:r>
              <a:rPr b="1" lang="en" sz="1300">
                <a:solidFill>
                  <a:schemeClr val="dk1"/>
                </a:solidFill>
                <a:latin typeface="Times New Roman"/>
                <a:ea typeface="Times New Roman"/>
                <a:cs typeface="Times New Roman"/>
                <a:sym typeface="Times New Roman"/>
              </a:rPr>
              <a:t>Problem Overview</a:t>
            </a:r>
            <a:r>
              <a:rPr lang="en" sz="1300">
                <a:solidFill>
                  <a:schemeClr val="dk1"/>
                </a:solidFill>
                <a:latin typeface="Times New Roman"/>
                <a:ea typeface="Times New Roman"/>
                <a:cs typeface="Times New Roman"/>
                <a:sym typeface="Times New Roman"/>
              </a:rPr>
              <a:t>:</a:t>
            </a:r>
            <a:endParaRPr sz="1300">
              <a:solidFill>
                <a:schemeClr val="dk1"/>
              </a:solidFill>
              <a:latin typeface="Times New Roman"/>
              <a:ea typeface="Times New Roman"/>
              <a:cs typeface="Times New Roman"/>
              <a:sym typeface="Times New Roman"/>
            </a:endParaRPr>
          </a:p>
          <a:p>
            <a:pPr indent="-311150" lvl="1" marL="914400" rtl="0" algn="l">
              <a:lnSpc>
                <a:spcPct val="115000"/>
              </a:lnSpc>
              <a:spcBef>
                <a:spcPts val="0"/>
              </a:spcBef>
              <a:spcAft>
                <a:spcPts val="0"/>
              </a:spcAft>
              <a:buClr>
                <a:schemeClr val="dk1"/>
              </a:buClr>
              <a:buSzPts val="1300"/>
              <a:buChar char="○"/>
            </a:pPr>
            <a:r>
              <a:rPr lang="en" sz="1300">
                <a:solidFill>
                  <a:schemeClr val="dk1"/>
                </a:solidFill>
                <a:latin typeface="Times New Roman"/>
                <a:ea typeface="Times New Roman"/>
                <a:cs typeface="Times New Roman"/>
                <a:sym typeface="Times New Roman"/>
              </a:rPr>
              <a:t>The agent manages the access of incoming jobs to a set of servers in a </a:t>
            </a:r>
            <a:r>
              <a:rPr b="1" lang="en" sz="1300">
                <a:solidFill>
                  <a:schemeClr val="dk1"/>
                </a:solidFill>
                <a:latin typeface="Times New Roman"/>
                <a:ea typeface="Times New Roman"/>
                <a:cs typeface="Times New Roman"/>
                <a:sym typeface="Times New Roman"/>
              </a:rPr>
              <a:t>continuing</a:t>
            </a:r>
            <a:r>
              <a:rPr lang="en" sz="1300">
                <a:solidFill>
                  <a:schemeClr val="dk1"/>
                </a:solidFill>
                <a:latin typeface="Times New Roman"/>
                <a:ea typeface="Times New Roman"/>
                <a:cs typeface="Times New Roman"/>
                <a:sym typeface="Times New Roman"/>
              </a:rPr>
              <a:t> task.</a:t>
            </a:r>
            <a:endParaRPr sz="1300">
              <a:solidFill>
                <a:schemeClr val="dk1"/>
              </a:solidFill>
              <a:latin typeface="Times New Roman"/>
              <a:ea typeface="Times New Roman"/>
              <a:cs typeface="Times New Roman"/>
              <a:sym typeface="Times New Roman"/>
            </a:endParaRPr>
          </a:p>
          <a:p>
            <a:pPr indent="-311150" lvl="1" marL="914400" rtl="0" algn="l">
              <a:lnSpc>
                <a:spcPct val="115000"/>
              </a:lnSpc>
              <a:spcBef>
                <a:spcPts val="0"/>
              </a:spcBef>
              <a:spcAft>
                <a:spcPts val="0"/>
              </a:spcAft>
              <a:buClr>
                <a:schemeClr val="dk1"/>
              </a:buClr>
              <a:buSzPts val="1300"/>
              <a:buFont typeface="Times New Roman"/>
              <a:buChar char="○"/>
            </a:pPr>
            <a:r>
              <a:rPr lang="en" sz="1300">
                <a:solidFill>
                  <a:schemeClr val="dk1"/>
                </a:solidFill>
                <a:latin typeface="Times New Roman"/>
                <a:ea typeface="Times New Roman"/>
                <a:cs typeface="Times New Roman"/>
                <a:sym typeface="Times New Roman"/>
              </a:rPr>
              <a:t>Jobs arrive at the front of the queue with one of four priorities: {1, 2, 4, 8}.</a:t>
            </a:r>
            <a:endParaRPr sz="1300">
              <a:solidFill>
                <a:schemeClr val="dk1"/>
              </a:solidFill>
              <a:latin typeface="Times New Roman"/>
              <a:ea typeface="Times New Roman"/>
              <a:cs typeface="Times New Roman"/>
              <a:sym typeface="Times New Roman"/>
            </a:endParaRPr>
          </a:p>
          <a:p>
            <a:pPr indent="-311150" lvl="1" marL="914400" rtl="0" algn="l">
              <a:lnSpc>
                <a:spcPct val="115000"/>
              </a:lnSpc>
              <a:spcBef>
                <a:spcPts val="0"/>
              </a:spcBef>
              <a:spcAft>
                <a:spcPts val="0"/>
              </a:spcAft>
              <a:buClr>
                <a:schemeClr val="dk1"/>
              </a:buClr>
              <a:buSzPts val="1300"/>
              <a:buFont typeface="Times New Roman"/>
              <a:buChar char="○"/>
            </a:pPr>
            <a:r>
              <a:rPr lang="en" sz="1300">
                <a:solidFill>
                  <a:schemeClr val="dk1"/>
                </a:solidFill>
                <a:latin typeface="Times New Roman"/>
                <a:ea typeface="Times New Roman"/>
                <a:cs typeface="Times New Roman"/>
                <a:sym typeface="Times New Roman"/>
              </a:rPr>
              <a:t>Each priority is equally likely, arriving with equal probability.</a:t>
            </a:r>
            <a:endParaRPr sz="1300">
              <a:solidFill>
                <a:schemeClr val="dk1"/>
              </a:solidFill>
              <a:latin typeface="Times New Roman"/>
              <a:ea typeface="Times New Roman"/>
              <a:cs typeface="Times New Roman"/>
              <a:sym typeface="Times New Roman"/>
            </a:endParaRPr>
          </a:p>
          <a:p>
            <a:pPr indent="-311150" lvl="0" marL="457200" rtl="0" algn="l">
              <a:lnSpc>
                <a:spcPct val="115000"/>
              </a:lnSpc>
              <a:spcBef>
                <a:spcPts val="0"/>
              </a:spcBef>
              <a:spcAft>
                <a:spcPts val="0"/>
              </a:spcAft>
              <a:buClr>
                <a:schemeClr val="dk1"/>
              </a:buClr>
              <a:buSzPts val="1300"/>
              <a:buChar char="●"/>
            </a:pPr>
            <a:r>
              <a:rPr b="1" lang="en" sz="1300">
                <a:solidFill>
                  <a:schemeClr val="dk1"/>
                </a:solidFill>
                <a:latin typeface="Times New Roman"/>
                <a:ea typeface="Times New Roman"/>
                <a:cs typeface="Times New Roman"/>
                <a:sym typeface="Times New Roman"/>
              </a:rPr>
              <a:t>Agent's Decision</a:t>
            </a:r>
            <a:r>
              <a:rPr lang="en" sz="1300">
                <a:solidFill>
                  <a:schemeClr val="dk1"/>
                </a:solidFill>
                <a:latin typeface="Times New Roman"/>
                <a:ea typeface="Times New Roman"/>
                <a:cs typeface="Times New Roman"/>
                <a:sym typeface="Times New Roman"/>
              </a:rPr>
              <a:t>:</a:t>
            </a:r>
            <a:endParaRPr sz="1300">
              <a:solidFill>
                <a:schemeClr val="dk1"/>
              </a:solidFill>
              <a:latin typeface="Times New Roman"/>
              <a:ea typeface="Times New Roman"/>
              <a:cs typeface="Times New Roman"/>
              <a:sym typeface="Times New Roman"/>
            </a:endParaRPr>
          </a:p>
          <a:p>
            <a:pPr indent="-311150" lvl="1" marL="914400" rtl="0" algn="l">
              <a:lnSpc>
                <a:spcPct val="115000"/>
              </a:lnSpc>
              <a:spcBef>
                <a:spcPts val="0"/>
              </a:spcBef>
              <a:spcAft>
                <a:spcPts val="0"/>
              </a:spcAft>
              <a:buClr>
                <a:schemeClr val="dk1"/>
              </a:buClr>
              <a:buSzPts val="1300"/>
              <a:buChar char="○"/>
            </a:pPr>
            <a:r>
              <a:rPr b="1" lang="en" sz="1300">
                <a:solidFill>
                  <a:schemeClr val="dk1"/>
                </a:solidFill>
                <a:latin typeface="Times New Roman"/>
                <a:ea typeface="Times New Roman"/>
                <a:cs typeface="Times New Roman"/>
                <a:sym typeface="Times New Roman"/>
              </a:rPr>
              <a:t>Accept</a:t>
            </a:r>
            <a:r>
              <a:rPr lang="en" sz="1300">
                <a:solidFill>
                  <a:schemeClr val="dk1"/>
                </a:solidFill>
                <a:latin typeface="Times New Roman"/>
                <a:ea typeface="Times New Roman"/>
                <a:cs typeface="Times New Roman"/>
                <a:sym typeface="Times New Roman"/>
              </a:rPr>
              <a:t> the job: The job is assigned to a free server; The agent receives a reward proportional to the job’s priority.</a:t>
            </a:r>
            <a:endParaRPr sz="1300">
              <a:solidFill>
                <a:schemeClr val="dk1"/>
              </a:solidFill>
              <a:latin typeface="Times New Roman"/>
              <a:ea typeface="Times New Roman"/>
              <a:cs typeface="Times New Roman"/>
              <a:sym typeface="Times New Roman"/>
            </a:endParaRPr>
          </a:p>
          <a:p>
            <a:pPr indent="-311150" lvl="1" marL="914400" rtl="0" algn="l">
              <a:lnSpc>
                <a:spcPct val="115000"/>
              </a:lnSpc>
              <a:spcBef>
                <a:spcPts val="0"/>
              </a:spcBef>
              <a:spcAft>
                <a:spcPts val="0"/>
              </a:spcAft>
              <a:buClr>
                <a:schemeClr val="dk1"/>
              </a:buClr>
              <a:buSzPts val="1300"/>
              <a:buChar char="○"/>
            </a:pPr>
            <a:r>
              <a:rPr b="1" lang="en" sz="1300">
                <a:solidFill>
                  <a:schemeClr val="dk1"/>
                </a:solidFill>
                <a:latin typeface="Times New Roman"/>
                <a:ea typeface="Times New Roman"/>
                <a:cs typeface="Times New Roman"/>
                <a:sym typeface="Times New Roman"/>
              </a:rPr>
              <a:t>Reject</a:t>
            </a:r>
            <a:r>
              <a:rPr lang="en" sz="1300">
                <a:solidFill>
                  <a:schemeClr val="dk1"/>
                </a:solidFill>
                <a:latin typeface="Times New Roman"/>
                <a:ea typeface="Times New Roman"/>
                <a:cs typeface="Times New Roman"/>
                <a:sym typeface="Times New Roman"/>
              </a:rPr>
              <a:t> the job: The job is removed from the queue, and the agent receives zero reward.</a:t>
            </a:r>
            <a:endParaRPr sz="1300">
              <a:solidFill>
                <a:schemeClr val="dk1"/>
              </a:solidFill>
              <a:latin typeface="Times New Roman"/>
              <a:ea typeface="Times New Roman"/>
              <a:cs typeface="Times New Roman"/>
              <a:sym typeface="Times New Roman"/>
            </a:endParaRPr>
          </a:p>
          <a:p>
            <a:pPr indent="-311150" lvl="0" marL="457200" rtl="0" algn="l">
              <a:lnSpc>
                <a:spcPct val="115000"/>
              </a:lnSpc>
              <a:spcBef>
                <a:spcPts val="0"/>
              </a:spcBef>
              <a:spcAft>
                <a:spcPts val="0"/>
              </a:spcAft>
              <a:buClr>
                <a:schemeClr val="dk1"/>
              </a:buClr>
              <a:buSzPts val="1300"/>
              <a:buChar char="●"/>
            </a:pPr>
            <a:r>
              <a:rPr b="1" lang="en" sz="1300">
                <a:solidFill>
                  <a:schemeClr val="dk1"/>
                </a:solidFill>
                <a:latin typeface="Times New Roman"/>
                <a:ea typeface="Times New Roman"/>
                <a:cs typeface="Times New Roman"/>
                <a:sym typeface="Times New Roman"/>
              </a:rPr>
              <a:t>System Dynamics</a:t>
            </a:r>
            <a:r>
              <a:rPr lang="en" sz="1300">
                <a:solidFill>
                  <a:schemeClr val="dk1"/>
                </a:solidFill>
                <a:latin typeface="Times New Roman"/>
                <a:ea typeface="Times New Roman"/>
                <a:cs typeface="Times New Roman"/>
                <a:sym typeface="Times New Roman"/>
              </a:rPr>
              <a:t>:</a:t>
            </a:r>
            <a:br>
              <a:rPr lang="en" sz="1300">
                <a:solidFill>
                  <a:schemeClr val="dk1"/>
                </a:solidFill>
                <a:latin typeface="Times New Roman"/>
                <a:ea typeface="Times New Roman"/>
                <a:cs typeface="Times New Roman"/>
                <a:sym typeface="Times New Roman"/>
              </a:rPr>
            </a:br>
            <a:r>
              <a:rPr lang="en" sz="1300">
                <a:solidFill>
                  <a:schemeClr val="dk1"/>
                </a:solidFill>
                <a:latin typeface="Times New Roman"/>
                <a:ea typeface="Times New Roman"/>
                <a:cs typeface="Times New Roman"/>
                <a:sym typeface="Times New Roman"/>
              </a:rPr>
              <a:t>Servers become free with a certain probability at each time step.</a:t>
            </a:r>
            <a:endParaRPr sz="1300">
              <a:solidFill>
                <a:schemeClr val="dk1"/>
              </a:solidFill>
              <a:latin typeface="Times New Roman"/>
              <a:ea typeface="Times New Roman"/>
              <a:cs typeface="Times New Roman"/>
              <a:sym typeface="Times New Roman"/>
            </a:endParaRPr>
          </a:p>
          <a:p>
            <a:pPr indent="-311150" lvl="1" marL="914400" rtl="0" algn="l">
              <a:lnSpc>
                <a:spcPct val="115000"/>
              </a:lnSpc>
              <a:spcBef>
                <a:spcPts val="0"/>
              </a:spcBef>
              <a:spcAft>
                <a:spcPts val="0"/>
              </a:spcAft>
              <a:buClr>
                <a:schemeClr val="dk1"/>
              </a:buClr>
              <a:buSzPts val="1300"/>
              <a:buFont typeface="Times New Roman"/>
              <a:buChar char="○"/>
            </a:pPr>
            <a:r>
              <a:rPr lang="en" sz="1300">
                <a:solidFill>
                  <a:schemeClr val="dk1"/>
                </a:solidFill>
                <a:latin typeface="Times New Roman"/>
                <a:ea typeface="Times New Roman"/>
                <a:cs typeface="Times New Roman"/>
                <a:sym typeface="Times New Roman"/>
              </a:rPr>
              <a:t>The agent can observe:</a:t>
            </a:r>
            <a:endParaRPr sz="1300">
              <a:solidFill>
                <a:schemeClr val="dk1"/>
              </a:solidFill>
              <a:latin typeface="Times New Roman"/>
              <a:ea typeface="Times New Roman"/>
              <a:cs typeface="Times New Roman"/>
              <a:sym typeface="Times New Roman"/>
            </a:endParaRPr>
          </a:p>
          <a:p>
            <a:pPr indent="-311150" lvl="2" marL="1371600" rtl="0" algn="l">
              <a:lnSpc>
                <a:spcPct val="115000"/>
              </a:lnSpc>
              <a:spcBef>
                <a:spcPts val="0"/>
              </a:spcBef>
              <a:spcAft>
                <a:spcPts val="0"/>
              </a:spcAft>
              <a:buClr>
                <a:schemeClr val="dk1"/>
              </a:buClr>
              <a:buSzPts val="1300"/>
              <a:buFont typeface="Times New Roman"/>
              <a:buChar char="■"/>
            </a:pPr>
            <a:r>
              <a:rPr lang="en" sz="1300">
                <a:solidFill>
                  <a:schemeClr val="dk1"/>
                </a:solidFill>
                <a:latin typeface="Times New Roman"/>
                <a:ea typeface="Times New Roman"/>
                <a:cs typeface="Times New Roman"/>
                <a:sym typeface="Times New Roman"/>
              </a:rPr>
              <a:t>The number of free servers available.</a:t>
            </a:r>
            <a:endParaRPr sz="1300">
              <a:solidFill>
                <a:schemeClr val="dk1"/>
              </a:solidFill>
              <a:latin typeface="Times New Roman"/>
              <a:ea typeface="Times New Roman"/>
              <a:cs typeface="Times New Roman"/>
              <a:sym typeface="Times New Roman"/>
            </a:endParaRPr>
          </a:p>
          <a:p>
            <a:pPr indent="-311150" lvl="2" marL="1371600" rtl="0" algn="l">
              <a:lnSpc>
                <a:spcPct val="115000"/>
              </a:lnSpc>
              <a:spcBef>
                <a:spcPts val="0"/>
              </a:spcBef>
              <a:spcAft>
                <a:spcPts val="0"/>
              </a:spcAft>
              <a:buClr>
                <a:schemeClr val="dk1"/>
              </a:buClr>
              <a:buSzPts val="1300"/>
              <a:buFont typeface="Times New Roman"/>
              <a:buChar char="■"/>
            </a:pPr>
            <a:r>
              <a:rPr lang="en" sz="1300">
                <a:solidFill>
                  <a:schemeClr val="dk1"/>
                </a:solidFill>
                <a:latin typeface="Times New Roman"/>
                <a:ea typeface="Times New Roman"/>
                <a:cs typeface="Times New Roman"/>
                <a:sym typeface="Times New Roman"/>
              </a:rPr>
              <a:t>The priority of the job at the front of the queue.</a:t>
            </a:r>
            <a:endParaRPr sz="1300">
              <a:solidFill>
                <a:schemeClr val="dk1"/>
              </a:solidFill>
              <a:latin typeface="Times New Roman"/>
              <a:ea typeface="Times New Roman"/>
              <a:cs typeface="Times New Roman"/>
              <a:sym typeface="Times New Roman"/>
            </a:endParaRPr>
          </a:p>
          <a:p>
            <a:pPr indent="-311150" lvl="0" marL="457200" rtl="0" algn="l">
              <a:lnSpc>
                <a:spcPct val="115000"/>
              </a:lnSpc>
              <a:spcBef>
                <a:spcPts val="0"/>
              </a:spcBef>
              <a:spcAft>
                <a:spcPts val="0"/>
              </a:spcAft>
              <a:buClr>
                <a:schemeClr val="dk1"/>
              </a:buClr>
              <a:buSzPts val="1300"/>
              <a:buChar char="●"/>
            </a:pPr>
            <a:r>
              <a:rPr b="1" lang="en" sz="1300">
                <a:solidFill>
                  <a:schemeClr val="dk1"/>
                </a:solidFill>
                <a:latin typeface="Times New Roman"/>
                <a:ea typeface="Times New Roman"/>
                <a:cs typeface="Times New Roman"/>
                <a:sym typeface="Times New Roman"/>
              </a:rPr>
              <a:t>Objective</a:t>
            </a:r>
            <a:r>
              <a:rPr lang="en" sz="1300">
                <a:solidFill>
                  <a:schemeClr val="dk1"/>
                </a:solidFill>
                <a:latin typeface="Times New Roman"/>
                <a:ea typeface="Times New Roman"/>
                <a:cs typeface="Times New Roman"/>
                <a:sym typeface="Times New Roman"/>
              </a:rPr>
              <a:t>:</a:t>
            </a:r>
            <a:endParaRPr sz="1300">
              <a:solidFill>
                <a:schemeClr val="dk1"/>
              </a:solidFill>
              <a:latin typeface="Times New Roman"/>
              <a:ea typeface="Times New Roman"/>
              <a:cs typeface="Times New Roman"/>
              <a:sym typeface="Times New Roman"/>
            </a:endParaRPr>
          </a:p>
          <a:p>
            <a:pPr indent="-311150" lvl="1" marL="914400" rtl="0" algn="l">
              <a:lnSpc>
                <a:spcPct val="115000"/>
              </a:lnSpc>
              <a:spcBef>
                <a:spcPts val="0"/>
              </a:spcBef>
              <a:spcAft>
                <a:spcPts val="0"/>
              </a:spcAft>
              <a:buClr>
                <a:schemeClr val="dk1"/>
              </a:buClr>
              <a:buSzPts val="1300"/>
              <a:buFont typeface="Times New Roman"/>
              <a:buChar char="○"/>
            </a:pPr>
            <a:r>
              <a:rPr lang="en" sz="1300">
                <a:solidFill>
                  <a:schemeClr val="dk1"/>
                </a:solidFill>
                <a:latin typeface="Times New Roman"/>
                <a:ea typeface="Times New Roman"/>
                <a:cs typeface="Times New Roman"/>
                <a:sym typeface="Times New Roman"/>
              </a:rPr>
              <a:t>Maximize the cumulative reward by effectively balancing job acceptance based on server availability and job priority.</a:t>
            </a:r>
            <a:endParaRPr sz="1300">
              <a:solidFill>
                <a:schemeClr val="dk1"/>
              </a:solidFill>
              <a:latin typeface="Times New Roman"/>
              <a:ea typeface="Times New Roman"/>
              <a:cs typeface="Times New Roman"/>
              <a:sym typeface="Times New Roman"/>
            </a:endParaRPr>
          </a:p>
        </p:txBody>
      </p:sp>
      <p:pic>
        <p:nvPicPr>
          <p:cNvPr id="426" name="Google Shape;426;p45"/>
          <p:cNvPicPr preferRelativeResize="0"/>
          <p:nvPr/>
        </p:nvPicPr>
        <p:blipFill>
          <a:blip r:embed="rId3">
            <a:alphaModFix/>
          </a:blip>
          <a:stretch>
            <a:fillRect/>
          </a:stretch>
        </p:blipFill>
        <p:spPr>
          <a:xfrm>
            <a:off x="6495575" y="1760500"/>
            <a:ext cx="2403337" cy="1351875"/>
          </a:xfrm>
          <a:prstGeom prst="rect">
            <a:avLst/>
          </a:prstGeom>
          <a:noFill/>
          <a:ln>
            <a:noFill/>
          </a:ln>
        </p:spPr>
      </p:pic>
      <p:sp>
        <p:nvSpPr>
          <p:cNvPr id="427" name="Google Shape;427;p45"/>
          <p:cNvSpPr/>
          <p:nvPr/>
        </p:nvSpPr>
        <p:spPr>
          <a:xfrm>
            <a:off x="5624600" y="3354625"/>
            <a:ext cx="519600" cy="519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8</a:t>
            </a:r>
            <a:endParaRPr/>
          </a:p>
        </p:txBody>
      </p:sp>
      <p:sp>
        <p:nvSpPr>
          <p:cNvPr id="428" name="Google Shape;428;p45"/>
          <p:cNvSpPr/>
          <p:nvPr/>
        </p:nvSpPr>
        <p:spPr>
          <a:xfrm>
            <a:off x="6144200" y="3354625"/>
            <a:ext cx="519600" cy="519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429" name="Google Shape;429;p45"/>
          <p:cNvSpPr/>
          <p:nvPr/>
        </p:nvSpPr>
        <p:spPr>
          <a:xfrm>
            <a:off x="6663800" y="3354625"/>
            <a:ext cx="519600" cy="519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4</a:t>
            </a:r>
            <a:endParaRPr/>
          </a:p>
        </p:txBody>
      </p:sp>
      <p:sp>
        <p:nvSpPr>
          <p:cNvPr id="430" name="Google Shape;430;p45"/>
          <p:cNvSpPr/>
          <p:nvPr/>
        </p:nvSpPr>
        <p:spPr>
          <a:xfrm>
            <a:off x="7183400" y="3354625"/>
            <a:ext cx="519600" cy="519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4</a:t>
            </a:r>
            <a:endParaRPr/>
          </a:p>
        </p:txBody>
      </p:sp>
      <p:sp>
        <p:nvSpPr>
          <p:cNvPr id="431" name="Google Shape;431;p45"/>
          <p:cNvSpPr txBox="1"/>
          <p:nvPr/>
        </p:nvSpPr>
        <p:spPr>
          <a:xfrm>
            <a:off x="7761325" y="3354625"/>
            <a:ext cx="926700" cy="21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Front of queue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46"/>
          <p:cNvSpPr txBox="1"/>
          <p:nvPr/>
        </p:nvSpPr>
        <p:spPr>
          <a:xfrm>
            <a:off x="571100" y="375450"/>
            <a:ext cx="5821500" cy="5196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lang="en" sz="1700">
                <a:solidFill>
                  <a:schemeClr val="dk1"/>
                </a:solidFill>
                <a:latin typeface="Times New Roman"/>
                <a:ea typeface="Times New Roman"/>
                <a:cs typeface="Times New Roman"/>
                <a:sym typeface="Times New Roman"/>
              </a:rPr>
              <a:t>Results</a:t>
            </a:r>
            <a:endParaRPr b="1" sz="1700"/>
          </a:p>
        </p:txBody>
      </p:sp>
      <p:pic>
        <p:nvPicPr>
          <p:cNvPr id="437" name="Google Shape;437;p46"/>
          <p:cNvPicPr preferRelativeResize="0"/>
          <p:nvPr/>
        </p:nvPicPr>
        <p:blipFill>
          <a:blip r:embed="rId3">
            <a:alphaModFix/>
          </a:blip>
          <a:stretch>
            <a:fillRect/>
          </a:stretch>
        </p:blipFill>
        <p:spPr>
          <a:xfrm>
            <a:off x="186725" y="764275"/>
            <a:ext cx="8628844" cy="394365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47"/>
          <p:cNvSpPr txBox="1"/>
          <p:nvPr/>
        </p:nvSpPr>
        <p:spPr>
          <a:xfrm>
            <a:off x="571100" y="375450"/>
            <a:ext cx="5821500" cy="5196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lang="en" sz="1700">
                <a:solidFill>
                  <a:schemeClr val="dk1"/>
                </a:solidFill>
                <a:latin typeface="Times New Roman"/>
                <a:ea typeface="Times New Roman"/>
                <a:cs typeface="Times New Roman"/>
                <a:sym typeface="Times New Roman"/>
              </a:rPr>
              <a:t>Results</a:t>
            </a:r>
            <a:endParaRPr b="1" sz="1700"/>
          </a:p>
        </p:txBody>
      </p:sp>
      <p:pic>
        <p:nvPicPr>
          <p:cNvPr id="443" name="Google Shape;443;p47"/>
          <p:cNvPicPr preferRelativeResize="0"/>
          <p:nvPr/>
        </p:nvPicPr>
        <p:blipFill>
          <a:blip r:embed="rId3">
            <a:alphaModFix/>
          </a:blip>
          <a:stretch>
            <a:fillRect/>
          </a:stretch>
        </p:blipFill>
        <p:spPr>
          <a:xfrm>
            <a:off x="152400" y="1047450"/>
            <a:ext cx="8839204" cy="26370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21"/>
          <p:cNvPicPr preferRelativeResize="0"/>
          <p:nvPr/>
        </p:nvPicPr>
        <p:blipFill>
          <a:blip r:embed="rId3">
            <a:alphaModFix/>
          </a:blip>
          <a:stretch>
            <a:fillRect/>
          </a:stretch>
        </p:blipFill>
        <p:spPr>
          <a:xfrm>
            <a:off x="408663" y="1574763"/>
            <a:ext cx="3527549" cy="1663725"/>
          </a:xfrm>
          <a:prstGeom prst="rect">
            <a:avLst/>
          </a:prstGeom>
          <a:noFill/>
          <a:ln>
            <a:noFill/>
          </a:ln>
        </p:spPr>
      </p:pic>
      <p:sp>
        <p:nvSpPr>
          <p:cNvPr id="214" name="Google Shape;214;p21"/>
          <p:cNvSpPr txBox="1"/>
          <p:nvPr/>
        </p:nvSpPr>
        <p:spPr>
          <a:xfrm>
            <a:off x="5037475" y="1695300"/>
            <a:ext cx="3706200" cy="17529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a:solidFill>
                  <a:schemeClr val="dk1"/>
                </a:solidFill>
                <a:latin typeface="Times New Roman"/>
                <a:ea typeface="Times New Roman"/>
                <a:cs typeface="Times New Roman"/>
                <a:sym typeface="Times New Roman"/>
              </a:rPr>
              <a:t>Continuing Reinforcement Learning (CRL):</a:t>
            </a:r>
            <a:endParaRPr>
              <a:solidFill>
                <a:schemeClr val="dk1"/>
              </a:solidFill>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i="1" lang="en">
                <a:solidFill>
                  <a:schemeClr val="dk1"/>
                </a:solidFill>
                <a:latin typeface="Times New Roman"/>
                <a:ea typeface="Times New Roman"/>
                <a:cs typeface="Times New Roman"/>
                <a:sym typeface="Times New Roman"/>
              </a:rPr>
              <a:t>An RL problem is an instance of CRL if the best agents never stop learning. - Abel et al. 2023 [2]</a:t>
            </a:r>
            <a:endParaRPr/>
          </a:p>
        </p:txBody>
      </p:sp>
      <p:sp>
        <p:nvSpPr>
          <p:cNvPr id="215" name="Google Shape;215;p21"/>
          <p:cNvSpPr txBox="1"/>
          <p:nvPr/>
        </p:nvSpPr>
        <p:spPr>
          <a:xfrm>
            <a:off x="5129475" y="3975500"/>
            <a:ext cx="2724300" cy="5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Q: Examples?</a:t>
            </a:r>
            <a:endParaRPr>
              <a:latin typeface="Times New Roman"/>
              <a:ea typeface="Times New Roman"/>
              <a:cs typeface="Times New Roman"/>
              <a:sym typeface="Times New Roman"/>
            </a:endParaRPr>
          </a:p>
        </p:txBody>
      </p:sp>
      <p:pic>
        <p:nvPicPr>
          <p:cNvPr id="216" name="Google Shape;216;p21"/>
          <p:cNvPicPr preferRelativeResize="0"/>
          <p:nvPr/>
        </p:nvPicPr>
        <p:blipFill>
          <a:blip r:embed="rId4">
            <a:alphaModFix/>
          </a:blip>
          <a:stretch>
            <a:fillRect/>
          </a:stretch>
        </p:blipFill>
        <p:spPr>
          <a:xfrm>
            <a:off x="1474125" y="1055175"/>
            <a:ext cx="1771700" cy="251850"/>
          </a:xfrm>
          <a:prstGeom prst="rect">
            <a:avLst/>
          </a:prstGeom>
          <a:noFill/>
          <a:ln>
            <a:noFill/>
          </a:ln>
        </p:spPr>
      </p:pic>
      <p:pic>
        <p:nvPicPr>
          <p:cNvPr id="217" name="Google Shape;217;p21"/>
          <p:cNvPicPr preferRelativeResize="0"/>
          <p:nvPr/>
        </p:nvPicPr>
        <p:blipFill rotWithShape="1">
          <a:blip r:embed="rId5">
            <a:alphaModFix/>
          </a:blip>
          <a:srcRect b="0" l="2822" r="1171" t="0"/>
          <a:stretch/>
        </p:blipFill>
        <p:spPr>
          <a:xfrm>
            <a:off x="51925" y="3395850"/>
            <a:ext cx="4367401" cy="1090601"/>
          </a:xfrm>
          <a:prstGeom prst="rect">
            <a:avLst/>
          </a:prstGeom>
          <a:noFill/>
          <a:ln>
            <a:noFill/>
          </a:ln>
        </p:spPr>
      </p:pic>
      <p:sp>
        <p:nvSpPr>
          <p:cNvPr id="218" name="Google Shape;218;p21"/>
          <p:cNvSpPr txBox="1"/>
          <p:nvPr/>
        </p:nvSpPr>
        <p:spPr>
          <a:xfrm>
            <a:off x="571100" y="375450"/>
            <a:ext cx="2179500" cy="5196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lang="en" sz="1700">
                <a:solidFill>
                  <a:schemeClr val="dk1"/>
                </a:solidFill>
                <a:latin typeface="Times New Roman"/>
                <a:ea typeface="Times New Roman"/>
                <a:cs typeface="Times New Roman"/>
                <a:sym typeface="Times New Roman"/>
              </a:rPr>
              <a:t>Setups</a:t>
            </a:r>
            <a:endParaRPr b="1" sz="1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48"/>
          <p:cNvSpPr txBox="1"/>
          <p:nvPr/>
        </p:nvSpPr>
        <p:spPr>
          <a:xfrm>
            <a:off x="571100" y="375450"/>
            <a:ext cx="5821500" cy="5196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lang="en" sz="1700">
                <a:solidFill>
                  <a:schemeClr val="dk1"/>
                </a:solidFill>
                <a:latin typeface="Times New Roman"/>
                <a:ea typeface="Times New Roman"/>
                <a:cs typeface="Times New Roman"/>
                <a:sym typeface="Times New Roman"/>
              </a:rPr>
              <a:t>Results</a:t>
            </a:r>
            <a:endParaRPr b="1" sz="1700"/>
          </a:p>
        </p:txBody>
      </p:sp>
      <p:pic>
        <p:nvPicPr>
          <p:cNvPr id="449" name="Google Shape;449;p48"/>
          <p:cNvPicPr preferRelativeResize="0"/>
          <p:nvPr/>
        </p:nvPicPr>
        <p:blipFill>
          <a:blip r:embed="rId3">
            <a:alphaModFix/>
          </a:blip>
          <a:stretch>
            <a:fillRect/>
          </a:stretch>
        </p:blipFill>
        <p:spPr>
          <a:xfrm>
            <a:off x="152400" y="1047450"/>
            <a:ext cx="8839204" cy="315500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49"/>
          <p:cNvSpPr txBox="1"/>
          <p:nvPr/>
        </p:nvSpPr>
        <p:spPr>
          <a:xfrm>
            <a:off x="1340325" y="438600"/>
            <a:ext cx="6147900" cy="374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 Abhishek Naik, Yi Wan, Manan Tomar, Richard S. Sutton. 2024. </a:t>
            </a:r>
            <a:r>
              <a:rPr i="1" lang="en"/>
              <a:t>Reward Centering. </a:t>
            </a:r>
            <a:r>
              <a:rPr lang="en"/>
              <a:t>(RLC ‘24)</a:t>
            </a:r>
            <a:endParaRPr/>
          </a:p>
          <a:p>
            <a:pPr indent="0" lvl="0" marL="0" rtl="0" algn="l">
              <a:spcBef>
                <a:spcPts val="0"/>
              </a:spcBef>
              <a:spcAft>
                <a:spcPts val="0"/>
              </a:spcAft>
              <a:buNone/>
            </a:pPr>
            <a:r>
              <a:rPr lang="en"/>
              <a:t>[2] David Abel, André Barreto, Benjamin Van Roy, Doina Precup, Hado van Hasselt, and Satinder Singh. 2024. </a:t>
            </a:r>
            <a:r>
              <a:rPr i="1" lang="en"/>
              <a:t>A definition of continual reinforcement learning</a:t>
            </a:r>
            <a:r>
              <a:rPr lang="en"/>
              <a:t>. (NIPS '23)</a:t>
            </a:r>
            <a:endParaRPr/>
          </a:p>
          <a:p>
            <a:pPr indent="0" lvl="0" marL="0" rtl="0" algn="l">
              <a:spcBef>
                <a:spcPts val="0"/>
              </a:spcBef>
              <a:spcAft>
                <a:spcPts val="0"/>
              </a:spcAft>
              <a:buNone/>
            </a:pPr>
            <a:r>
              <a:rPr lang="en"/>
              <a:t>[3] Yi Wan, Abhishek Naik, Richard S. Sutton. 2021. </a:t>
            </a:r>
            <a:r>
              <a:rPr i="1" lang="en"/>
              <a:t>Learning and Planning in Average-Reward Markov Decision Processes</a:t>
            </a:r>
            <a:r>
              <a:rPr lang="en"/>
              <a:t>. (ICML ‘21)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22"/>
          <p:cNvPicPr preferRelativeResize="0"/>
          <p:nvPr/>
        </p:nvPicPr>
        <p:blipFill>
          <a:blip r:embed="rId3">
            <a:alphaModFix/>
          </a:blip>
          <a:stretch>
            <a:fillRect/>
          </a:stretch>
        </p:blipFill>
        <p:spPr>
          <a:xfrm>
            <a:off x="1464100" y="895050"/>
            <a:ext cx="6215777" cy="2670851"/>
          </a:xfrm>
          <a:prstGeom prst="rect">
            <a:avLst/>
          </a:prstGeom>
          <a:noFill/>
          <a:ln>
            <a:noFill/>
          </a:ln>
        </p:spPr>
      </p:pic>
      <p:sp>
        <p:nvSpPr>
          <p:cNvPr id="224" name="Google Shape;224;p22"/>
          <p:cNvSpPr txBox="1"/>
          <p:nvPr/>
        </p:nvSpPr>
        <p:spPr>
          <a:xfrm>
            <a:off x="571100" y="375450"/>
            <a:ext cx="2179500" cy="5196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lang="en" sz="1700">
                <a:solidFill>
                  <a:schemeClr val="dk1"/>
                </a:solidFill>
                <a:latin typeface="Times New Roman"/>
                <a:ea typeface="Times New Roman"/>
                <a:cs typeface="Times New Roman"/>
                <a:sym typeface="Times New Roman"/>
              </a:rPr>
              <a:t>Setups</a:t>
            </a:r>
            <a:endParaRPr b="1" sz="1700"/>
          </a:p>
        </p:txBody>
      </p:sp>
      <p:sp>
        <p:nvSpPr>
          <p:cNvPr id="225" name="Google Shape;225;p22"/>
          <p:cNvSpPr txBox="1"/>
          <p:nvPr/>
        </p:nvSpPr>
        <p:spPr>
          <a:xfrm>
            <a:off x="1362700" y="3792875"/>
            <a:ext cx="4852200" cy="5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Q: What values should gamma take? How to interpret?</a:t>
            </a:r>
            <a:endParaRPr>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3"/>
          <p:cNvSpPr txBox="1"/>
          <p:nvPr/>
        </p:nvSpPr>
        <p:spPr>
          <a:xfrm>
            <a:off x="571100" y="375450"/>
            <a:ext cx="2179500" cy="5196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lang="en" sz="1700">
                <a:solidFill>
                  <a:schemeClr val="dk1"/>
                </a:solidFill>
                <a:latin typeface="Times New Roman"/>
                <a:ea typeface="Times New Roman"/>
                <a:cs typeface="Times New Roman"/>
                <a:sym typeface="Times New Roman"/>
              </a:rPr>
              <a:t>Goal</a:t>
            </a:r>
            <a:endParaRPr b="1" sz="1700"/>
          </a:p>
        </p:txBody>
      </p:sp>
      <p:sp>
        <p:nvSpPr>
          <p:cNvPr id="231" name="Google Shape;231;p23"/>
          <p:cNvSpPr txBox="1"/>
          <p:nvPr/>
        </p:nvSpPr>
        <p:spPr>
          <a:xfrm>
            <a:off x="571100" y="995775"/>
            <a:ext cx="4852200" cy="5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Maximize:</a:t>
            </a:r>
            <a:endParaRPr>
              <a:latin typeface="Times New Roman"/>
              <a:ea typeface="Times New Roman"/>
              <a:cs typeface="Times New Roman"/>
              <a:sym typeface="Times New Roman"/>
            </a:endParaRPr>
          </a:p>
        </p:txBody>
      </p:sp>
      <p:pic>
        <p:nvPicPr>
          <p:cNvPr id="232" name="Google Shape;232;p23"/>
          <p:cNvPicPr preferRelativeResize="0"/>
          <p:nvPr/>
        </p:nvPicPr>
        <p:blipFill>
          <a:blip r:embed="rId4">
            <a:alphaModFix/>
          </a:blip>
          <a:stretch>
            <a:fillRect/>
          </a:stretch>
        </p:blipFill>
        <p:spPr>
          <a:xfrm>
            <a:off x="1684138" y="1495625"/>
            <a:ext cx="5775725" cy="969650"/>
          </a:xfrm>
          <a:prstGeom prst="rect">
            <a:avLst/>
          </a:prstGeom>
          <a:noFill/>
          <a:ln>
            <a:noFill/>
          </a:ln>
        </p:spPr>
      </p:pic>
      <p:sp>
        <p:nvSpPr>
          <p:cNvPr id="233" name="Google Shape;233;p23"/>
          <p:cNvSpPr txBox="1"/>
          <p:nvPr/>
        </p:nvSpPr>
        <p:spPr>
          <a:xfrm>
            <a:off x="571100" y="2507225"/>
            <a:ext cx="4852200" cy="5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Laurent-series decomposition:</a:t>
            </a:r>
            <a:endParaRPr>
              <a:latin typeface="Times New Roman"/>
              <a:ea typeface="Times New Roman"/>
              <a:cs typeface="Times New Roman"/>
              <a:sym typeface="Times New Roman"/>
            </a:endParaRPr>
          </a:p>
        </p:txBody>
      </p:sp>
      <p:pic>
        <p:nvPicPr>
          <p:cNvPr id="234" name="Google Shape;234;p23"/>
          <p:cNvPicPr preferRelativeResize="0"/>
          <p:nvPr/>
        </p:nvPicPr>
        <p:blipFill>
          <a:blip r:embed="rId5">
            <a:alphaModFix/>
          </a:blip>
          <a:stretch>
            <a:fillRect/>
          </a:stretch>
        </p:blipFill>
        <p:spPr>
          <a:xfrm>
            <a:off x="459700" y="3151300"/>
            <a:ext cx="3075671" cy="969650"/>
          </a:xfrm>
          <a:prstGeom prst="rect">
            <a:avLst/>
          </a:prstGeom>
          <a:noFill/>
          <a:ln>
            <a:noFill/>
          </a:ln>
        </p:spPr>
      </p:pic>
      <p:pic>
        <p:nvPicPr>
          <p:cNvPr id="235" name="Google Shape;235;p23"/>
          <p:cNvPicPr preferRelativeResize="0"/>
          <p:nvPr/>
        </p:nvPicPr>
        <p:blipFill>
          <a:blip r:embed="rId6">
            <a:alphaModFix/>
          </a:blip>
          <a:stretch>
            <a:fillRect/>
          </a:stretch>
        </p:blipFill>
        <p:spPr>
          <a:xfrm>
            <a:off x="4404125" y="3616250"/>
            <a:ext cx="3656250" cy="816650"/>
          </a:xfrm>
          <a:prstGeom prst="rect">
            <a:avLst/>
          </a:prstGeom>
          <a:noFill/>
          <a:ln>
            <a:noFill/>
          </a:ln>
        </p:spPr>
      </p:pic>
      <p:pic>
        <p:nvPicPr>
          <p:cNvPr id="236" name="Google Shape;236;p23"/>
          <p:cNvPicPr preferRelativeResize="0"/>
          <p:nvPr/>
        </p:nvPicPr>
        <p:blipFill>
          <a:blip r:embed="rId7">
            <a:alphaModFix/>
          </a:blip>
          <a:stretch>
            <a:fillRect/>
          </a:stretch>
        </p:blipFill>
        <p:spPr>
          <a:xfrm>
            <a:off x="4404125" y="2791773"/>
            <a:ext cx="2449674" cy="727875"/>
          </a:xfrm>
          <a:prstGeom prst="rect">
            <a:avLst/>
          </a:prstGeom>
          <a:noFill/>
          <a:ln>
            <a:noFill/>
          </a:ln>
        </p:spPr>
      </p:pic>
      <p:sp>
        <p:nvSpPr>
          <p:cNvPr id="237" name="Google Shape;237;p23"/>
          <p:cNvSpPr txBox="1"/>
          <p:nvPr/>
        </p:nvSpPr>
        <p:spPr>
          <a:xfrm>
            <a:off x="3675575" y="3489200"/>
            <a:ext cx="1199100" cy="51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where</a:t>
            </a:r>
            <a:endParaRPr>
              <a:latin typeface="Times New Roman"/>
              <a:ea typeface="Times New Roman"/>
              <a:cs typeface="Times New Roman"/>
              <a:sym typeface="Times New Roman"/>
            </a:endParaRPr>
          </a:p>
        </p:txBody>
      </p:sp>
      <p:sp>
        <p:nvSpPr>
          <p:cNvPr id="238" name="Google Shape;238;p23"/>
          <p:cNvSpPr txBox="1"/>
          <p:nvPr/>
        </p:nvSpPr>
        <p:spPr>
          <a:xfrm>
            <a:off x="602450" y="4169175"/>
            <a:ext cx="1926600" cy="4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Q: Any insights?</a:t>
            </a:r>
            <a:endParaRPr>
              <a:latin typeface="Times New Roman"/>
              <a:ea typeface="Times New Roman"/>
              <a:cs typeface="Times New Roman"/>
              <a:sym typeface="Times New Roman"/>
            </a:endParaRPr>
          </a:p>
        </p:txBody>
      </p:sp>
      <p:sp>
        <p:nvSpPr>
          <p:cNvPr id="239" name="Google Shape;239;p23"/>
          <p:cNvSpPr txBox="1"/>
          <p:nvPr/>
        </p:nvSpPr>
        <p:spPr>
          <a:xfrm>
            <a:off x="4404125" y="4254350"/>
            <a:ext cx="2179500" cy="51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Centered discounted value</a:t>
            </a:r>
            <a:endParaRPr>
              <a:latin typeface="Times New Roman"/>
              <a:ea typeface="Times New Roman"/>
              <a:cs typeface="Times New Roman"/>
              <a:sym typeface="Times New Roman"/>
            </a:endParaRPr>
          </a:p>
        </p:txBody>
      </p:sp>
      <p:sp>
        <p:nvSpPr>
          <p:cNvPr id="240" name="Google Shape;240;p23"/>
          <p:cNvSpPr txBox="1"/>
          <p:nvPr/>
        </p:nvSpPr>
        <p:spPr>
          <a:xfrm>
            <a:off x="6791075" y="2927263"/>
            <a:ext cx="2179500" cy="51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Average</a:t>
            </a:r>
            <a:r>
              <a:rPr lang="en">
                <a:latin typeface="Times New Roman"/>
                <a:ea typeface="Times New Roman"/>
                <a:cs typeface="Times New Roman"/>
                <a:sym typeface="Times New Roman"/>
              </a:rPr>
              <a:t> Reward</a:t>
            </a:r>
            <a:endParaRPr>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4"/>
          <p:cNvSpPr txBox="1"/>
          <p:nvPr/>
        </p:nvSpPr>
        <p:spPr>
          <a:xfrm>
            <a:off x="571100" y="375450"/>
            <a:ext cx="4384800" cy="5196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lang="en" sz="1700">
                <a:solidFill>
                  <a:schemeClr val="dk1"/>
                </a:solidFill>
                <a:latin typeface="Times New Roman"/>
                <a:ea typeface="Times New Roman"/>
                <a:cs typeface="Times New Roman"/>
                <a:sym typeface="Times New Roman"/>
              </a:rPr>
              <a:t>Proof of the decomposition</a:t>
            </a:r>
            <a:endParaRPr b="1" sz="1700"/>
          </a:p>
        </p:txBody>
      </p:sp>
      <p:pic>
        <p:nvPicPr>
          <p:cNvPr id="246" name="Google Shape;246;p24"/>
          <p:cNvPicPr preferRelativeResize="0"/>
          <p:nvPr/>
        </p:nvPicPr>
        <p:blipFill rotWithShape="1">
          <a:blip r:embed="rId3">
            <a:alphaModFix/>
          </a:blip>
          <a:srcRect b="70609" l="0" r="0" t="0"/>
          <a:stretch/>
        </p:blipFill>
        <p:spPr>
          <a:xfrm>
            <a:off x="1063250" y="1147800"/>
            <a:ext cx="7017502" cy="963301"/>
          </a:xfrm>
          <a:prstGeom prst="rect">
            <a:avLst/>
          </a:prstGeom>
          <a:noFill/>
          <a:ln>
            <a:noFill/>
          </a:ln>
        </p:spPr>
      </p:pic>
      <p:pic>
        <p:nvPicPr>
          <p:cNvPr id="247" name="Google Shape;247;p24"/>
          <p:cNvPicPr preferRelativeResize="0"/>
          <p:nvPr/>
        </p:nvPicPr>
        <p:blipFill rotWithShape="1">
          <a:blip r:embed="rId3">
            <a:alphaModFix/>
          </a:blip>
          <a:srcRect b="24006" l="0" r="0" t="51834"/>
          <a:stretch/>
        </p:blipFill>
        <p:spPr>
          <a:xfrm>
            <a:off x="1063250" y="2882625"/>
            <a:ext cx="7017502" cy="791824"/>
          </a:xfrm>
          <a:prstGeom prst="rect">
            <a:avLst/>
          </a:prstGeom>
          <a:noFill/>
          <a:ln>
            <a:noFill/>
          </a:ln>
        </p:spPr>
      </p:pic>
      <p:pic>
        <p:nvPicPr>
          <p:cNvPr id="248" name="Google Shape;248;p24"/>
          <p:cNvPicPr preferRelativeResize="0"/>
          <p:nvPr/>
        </p:nvPicPr>
        <p:blipFill rotWithShape="1">
          <a:blip r:embed="rId3">
            <a:alphaModFix/>
          </a:blip>
          <a:srcRect b="48013" l="0" r="0" t="28447"/>
          <a:stretch/>
        </p:blipFill>
        <p:spPr>
          <a:xfrm>
            <a:off x="1063250" y="2111101"/>
            <a:ext cx="7017502" cy="771526"/>
          </a:xfrm>
          <a:prstGeom prst="rect">
            <a:avLst/>
          </a:prstGeom>
          <a:noFill/>
          <a:ln>
            <a:noFill/>
          </a:ln>
        </p:spPr>
      </p:pic>
      <p:pic>
        <p:nvPicPr>
          <p:cNvPr id="249" name="Google Shape;249;p24"/>
          <p:cNvPicPr preferRelativeResize="0"/>
          <p:nvPr/>
        </p:nvPicPr>
        <p:blipFill rotWithShape="1">
          <a:blip r:embed="rId3">
            <a:alphaModFix/>
          </a:blip>
          <a:srcRect b="0" l="0" r="0" t="75841"/>
          <a:stretch/>
        </p:blipFill>
        <p:spPr>
          <a:xfrm>
            <a:off x="1063250" y="3745325"/>
            <a:ext cx="7017502" cy="7918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25"/>
          <p:cNvPicPr preferRelativeResize="0"/>
          <p:nvPr/>
        </p:nvPicPr>
        <p:blipFill>
          <a:blip r:embed="rId3">
            <a:alphaModFix/>
          </a:blip>
          <a:stretch>
            <a:fillRect/>
          </a:stretch>
        </p:blipFill>
        <p:spPr>
          <a:xfrm>
            <a:off x="152400" y="1312650"/>
            <a:ext cx="8839199" cy="2208637"/>
          </a:xfrm>
          <a:prstGeom prst="rect">
            <a:avLst/>
          </a:prstGeom>
          <a:noFill/>
          <a:ln>
            <a:noFill/>
          </a:ln>
        </p:spPr>
      </p:pic>
      <p:sp>
        <p:nvSpPr>
          <p:cNvPr id="255" name="Google Shape;255;p25"/>
          <p:cNvSpPr txBox="1"/>
          <p:nvPr/>
        </p:nvSpPr>
        <p:spPr>
          <a:xfrm>
            <a:off x="571100" y="375450"/>
            <a:ext cx="2179500" cy="5196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lang="en" sz="1700">
                <a:solidFill>
                  <a:schemeClr val="dk1"/>
                </a:solidFill>
                <a:latin typeface="Times New Roman"/>
                <a:ea typeface="Times New Roman"/>
                <a:cs typeface="Times New Roman"/>
                <a:sym typeface="Times New Roman"/>
              </a:rPr>
              <a:t>Motivation</a:t>
            </a:r>
            <a:endParaRPr b="1" sz="1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6"/>
          <p:cNvSpPr txBox="1"/>
          <p:nvPr/>
        </p:nvSpPr>
        <p:spPr>
          <a:xfrm>
            <a:off x="571100" y="375450"/>
            <a:ext cx="4384800" cy="5196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lang="en" sz="1700">
                <a:solidFill>
                  <a:schemeClr val="dk1"/>
                </a:solidFill>
                <a:latin typeface="Times New Roman"/>
                <a:ea typeface="Times New Roman"/>
                <a:cs typeface="Times New Roman"/>
                <a:sym typeface="Times New Roman"/>
              </a:rPr>
              <a:t>So, what is ‘Reward Centering’?</a:t>
            </a:r>
            <a:endParaRPr b="1" sz="1700"/>
          </a:p>
        </p:txBody>
      </p:sp>
      <p:pic>
        <p:nvPicPr>
          <p:cNvPr id="261" name="Google Shape;261;p26"/>
          <p:cNvPicPr preferRelativeResize="0"/>
          <p:nvPr/>
        </p:nvPicPr>
        <p:blipFill>
          <a:blip r:embed="rId4">
            <a:alphaModFix/>
          </a:blip>
          <a:stretch>
            <a:fillRect/>
          </a:stretch>
        </p:blipFill>
        <p:spPr>
          <a:xfrm>
            <a:off x="152400" y="1047450"/>
            <a:ext cx="8839204" cy="1074688"/>
          </a:xfrm>
          <a:prstGeom prst="rect">
            <a:avLst/>
          </a:prstGeom>
          <a:noFill/>
          <a:ln>
            <a:noFill/>
          </a:ln>
        </p:spPr>
      </p:pic>
      <p:sp>
        <p:nvSpPr>
          <p:cNvPr id="262" name="Google Shape;262;p26"/>
          <p:cNvSpPr txBox="1"/>
          <p:nvPr/>
        </p:nvSpPr>
        <p:spPr>
          <a:xfrm>
            <a:off x="308250" y="2216250"/>
            <a:ext cx="8179200" cy="4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The information within the discounted value function is captured through </a:t>
            </a:r>
            <a:endParaRPr>
              <a:latin typeface="Times New Roman"/>
              <a:ea typeface="Times New Roman"/>
              <a:cs typeface="Times New Roman"/>
              <a:sym typeface="Times New Roman"/>
            </a:endParaRPr>
          </a:p>
          <a:p>
            <a:pPr indent="0" lvl="0" marL="0" rtl="0" algn="l">
              <a:spcBef>
                <a:spcPts val="0"/>
              </a:spcBef>
              <a:spcAft>
                <a:spcPts val="0"/>
              </a:spcAft>
              <a:buNone/>
            </a:pPr>
            <a:r>
              <a:rPr lang="en">
                <a:latin typeface="Times New Roman"/>
                <a:ea typeface="Times New Roman"/>
                <a:cs typeface="Times New Roman"/>
                <a:sym typeface="Times New Roman"/>
              </a:rPr>
              <a:t>(1) the constant average reward, and </a:t>
            </a:r>
            <a:endParaRPr>
              <a:latin typeface="Times New Roman"/>
              <a:ea typeface="Times New Roman"/>
              <a:cs typeface="Times New Roman"/>
              <a:sym typeface="Times New Roman"/>
            </a:endParaRPr>
          </a:p>
          <a:p>
            <a:pPr indent="0" lvl="0" marL="0" rtl="0" algn="l">
              <a:spcBef>
                <a:spcPts val="0"/>
              </a:spcBef>
              <a:spcAft>
                <a:spcPts val="0"/>
              </a:spcAft>
              <a:buNone/>
            </a:pPr>
            <a:r>
              <a:rPr lang="en">
                <a:latin typeface="Times New Roman"/>
                <a:ea typeface="Times New Roman"/>
                <a:cs typeface="Times New Roman"/>
                <a:sym typeface="Times New Roman"/>
              </a:rPr>
              <a:t>(2) the centered discounted value function</a:t>
            </a:r>
            <a:endParaRPr>
              <a:latin typeface="Times New Roman"/>
              <a:ea typeface="Times New Roman"/>
              <a:cs typeface="Times New Roman"/>
              <a:sym typeface="Times New Roman"/>
            </a:endParaRPr>
          </a:p>
        </p:txBody>
      </p:sp>
      <p:sp>
        <p:nvSpPr>
          <p:cNvPr id="263" name="Google Shape;263;p26"/>
          <p:cNvSpPr txBox="1"/>
          <p:nvPr/>
        </p:nvSpPr>
        <p:spPr>
          <a:xfrm>
            <a:off x="308250" y="3200300"/>
            <a:ext cx="8179200" cy="4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Benefits? Stable and tractable.</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a:p>
            <a:pPr indent="0" lvl="0" marL="0" rtl="0" algn="l">
              <a:spcBef>
                <a:spcPts val="0"/>
              </a:spcBef>
              <a:spcAft>
                <a:spcPts val="0"/>
              </a:spcAft>
              <a:buNone/>
            </a:pPr>
            <a:r>
              <a:rPr lang="en">
                <a:latin typeface="Times New Roman"/>
                <a:ea typeface="Times New Roman"/>
                <a:cs typeface="Times New Roman"/>
                <a:sym typeface="Times New Roman"/>
              </a:rPr>
              <a:t>What else?</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a:p>
            <a:pPr indent="0" lvl="0" marL="0" rtl="0" algn="l">
              <a:spcBef>
                <a:spcPts val="0"/>
              </a:spcBef>
              <a:spcAft>
                <a:spcPts val="0"/>
              </a:spcAft>
              <a:buNone/>
            </a:pPr>
            <a:r>
              <a:rPr lang="en">
                <a:latin typeface="Times New Roman"/>
                <a:ea typeface="Times New Roman"/>
                <a:cs typeface="Times New Roman"/>
                <a:sym typeface="Times New Roman"/>
              </a:rPr>
              <a:t>What can be the potential hurdles?</a:t>
            </a:r>
            <a:endParaRPr>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7"/>
          <p:cNvSpPr txBox="1"/>
          <p:nvPr/>
        </p:nvSpPr>
        <p:spPr>
          <a:xfrm>
            <a:off x="571100" y="375450"/>
            <a:ext cx="5821500" cy="5196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lang="en" sz="1700">
                <a:solidFill>
                  <a:schemeClr val="dk1"/>
                </a:solidFill>
                <a:latin typeface="Times New Roman"/>
                <a:ea typeface="Times New Roman"/>
                <a:cs typeface="Times New Roman"/>
                <a:sym typeface="Times New Roman"/>
              </a:rPr>
              <a:t>How can we know the average reward?</a:t>
            </a:r>
            <a:endParaRPr b="1" sz="1700"/>
          </a:p>
        </p:txBody>
      </p:sp>
      <p:sp>
        <p:nvSpPr>
          <p:cNvPr id="269" name="Google Shape;269;p27"/>
          <p:cNvSpPr txBox="1"/>
          <p:nvPr/>
        </p:nvSpPr>
        <p:spPr>
          <a:xfrm>
            <a:off x="679925" y="1095925"/>
            <a:ext cx="7796400" cy="37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First idea - maintain a running average of the </a:t>
            </a:r>
            <a:r>
              <a:rPr lang="en">
                <a:latin typeface="Times New Roman"/>
                <a:ea typeface="Times New Roman"/>
                <a:cs typeface="Times New Roman"/>
                <a:sym typeface="Times New Roman"/>
              </a:rPr>
              <a:t>rewards</a:t>
            </a:r>
            <a:r>
              <a:rPr lang="en">
                <a:latin typeface="Times New Roman"/>
                <a:ea typeface="Times New Roman"/>
                <a:cs typeface="Times New Roman"/>
                <a:sym typeface="Times New Roman"/>
              </a:rPr>
              <a:t> observed so far:</a:t>
            </a:r>
            <a:endParaRPr>
              <a:latin typeface="Times New Roman"/>
              <a:ea typeface="Times New Roman"/>
              <a:cs typeface="Times New Roman"/>
              <a:sym typeface="Times New Roman"/>
            </a:endParaRPr>
          </a:p>
        </p:txBody>
      </p:sp>
      <p:pic>
        <p:nvPicPr>
          <p:cNvPr id="270" name="Google Shape;270;p27"/>
          <p:cNvPicPr preferRelativeResize="0"/>
          <p:nvPr/>
        </p:nvPicPr>
        <p:blipFill>
          <a:blip r:embed="rId3">
            <a:alphaModFix/>
          </a:blip>
          <a:stretch>
            <a:fillRect/>
          </a:stretch>
        </p:blipFill>
        <p:spPr>
          <a:xfrm>
            <a:off x="747950" y="1580075"/>
            <a:ext cx="1860800" cy="454475"/>
          </a:xfrm>
          <a:prstGeom prst="rect">
            <a:avLst/>
          </a:prstGeom>
          <a:noFill/>
          <a:ln>
            <a:noFill/>
          </a:ln>
        </p:spPr>
      </p:pic>
      <p:pic>
        <p:nvPicPr>
          <p:cNvPr id="271" name="Google Shape;271;p27"/>
          <p:cNvPicPr preferRelativeResize="0"/>
          <p:nvPr/>
        </p:nvPicPr>
        <p:blipFill>
          <a:blip r:embed="rId4">
            <a:alphaModFix/>
          </a:blip>
          <a:stretch>
            <a:fillRect/>
          </a:stretch>
        </p:blipFill>
        <p:spPr>
          <a:xfrm>
            <a:off x="673800" y="2476300"/>
            <a:ext cx="3674549" cy="578175"/>
          </a:xfrm>
          <a:prstGeom prst="rect">
            <a:avLst/>
          </a:prstGeom>
          <a:noFill/>
          <a:ln>
            <a:noFill/>
          </a:ln>
        </p:spPr>
      </p:pic>
      <p:sp>
        <p:nvSpPr>
          <p:cNvPr id="272" name="Google Shape;272;p27"/>
          <p:cNvSpPr txBox="1"/>
          <p:nvPr/>
        </p:nvSpPr>
        <p:spPr>
          <a:xfrm>
            <a:off x="673800" y="2104000"/>
            <a:ext cx="7796400" cy="37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The estimate can be updated with a step-size parameter:</a:t>
            </a:r>
            <a:endParaRPr>
              <a:latin typeface="Times New Roman"/>
              <a:ea typeface="Times New Roman"/>
              <a:cs typeface="Times New Roman"/>
              <a:sym typeface="Times New Roman"/>
            </a:endParaRPr>
          </a:p>
        </p:txBody>
      </p:sp>
      <p:sp>
        <p:nvSpPr>
          <p:cNvPr id="273" name="Google Shape;273;p27"/>
          <p:cNvSpPr txBox="1"/>
          <p:nvPr/>
        </p:nvSpPr>
        <p:spPr>
          <a:xfrm>
            <a:off x="747950" y="3193800"/>
            <a:ext cx="7796400" cy="37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This ‘simple centering’ can be used with almost any RL algorithm. We will see an example now.</a:t>
            </a:r>
            <a:endParaRPr>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Arizona Profession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AB042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