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5143500" cx="9144000"/>
  <p:notesSz cx="6858000" cy="9144000"/>
  <p:embeddedFontLst>
    <p:embeddedFont>
      <p:font typeface="Montserrat"/>
      <p:regular r:id="rId59"/>
      <p:bold r:id="rId60"/>
      <p:italic r:id="rId61"/>
      <p:boldItalic r:id="rId62"/>
    </p:embeddedFont>
    <p:embeddedFont>
      <p:font typeface="Lato"/>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hicheng Zhan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boldItalic.fntdata"/><Relationship Id="rId61" Type="http://schemas.openxmlformats.org/officeDocument/2006/relationships/font" Target="fonts/Montserrat-italic.fntdata"/><Relationship Id="rId20" Type="http://schemas.openxmlformats.org/officeDocument/2006/relationships/slide" Target="slides/slide14.xml"/><Relationship Id="rId64" Type="http://schemas.openxmlformats.org/officeDocument/2006/relationships/font" Target="fonts/Lato-bold.fntdata"/><Relationship Id="rId63" Type="http://schemas.openxmlformats.org/officeDocument/2006/relationships/font" Target="fonts/Lato-regular.fntdata"/><Relationship Id="rId22" Type="http://schemas.openxmlformats.org/officeDocument/2006/relationships/slide" Target="slides/slide16.xml"/><Relationship Id="rId66" Type="http://schemas.openxmlformats.org/officeDocument/2006/relationships/font" Target="fonts/Lato-boldItalic.fntdata"/><Relationship Id="rId21" Type="http://schemas.openxmlformats.org/officeDocument/2006/relationships/slide" Target="slides/slide15.xml"/><Relationship Id="rId65" Type="http://schemas.openxmlformats.org/officeDocument/2006/relationships/font" Target="fonts/Lato-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ontserra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Montserrat-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0-29T00:31:37.820">
    <p:pos x="817" y="724"/>
    <p:text>Optimal Value Function (V): Measures the expected reward starting from a state and acting optimally.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0e78dfd2af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0e78dfd2af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0e78dfd2af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0e78dfd2af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10ec2adfad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10ec2adfad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0e78dfd2af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0e78dfd2af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0e78dfd2af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0e78dfd2af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0e78dfd2af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0e78dfd2af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10ec2adfad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10ec2adfad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0e78dfd2af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0e78dfd2af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0e78dfd2af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0e78dfd2af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0f917c58e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0f917c58e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0e78dfd2af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0e78dfd2af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0e78dfd2af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0e78dfd2af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0e78dfd2af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0e78dfd2af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0f917c58e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0f917c58e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0e78dfd2af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0e78dfd2af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0e78dfd2af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0e78dfd2af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0e78dfd2af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0e78dfd2af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10ec2adfad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10ec2adfad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10ec2adfad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10ec2adfad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0e78dfd2af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0e78dfd2af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0e78dfd2af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0e78dfd2af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0e78dfd2a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0e78dfd2a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0e78dfd2af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0e78dfd2af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10ec2adfad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10ec2adfad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0e78dfd2af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0e78dfd2af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10ec2adfad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10ec2adfad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0f1f4abe5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0f1f4abe5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0e78dfd2af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0e78dfd2af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10ec2adfad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10ec2adfad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0e78dfd2af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0e78dfd2af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0e78dfd2af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0e78dfd2af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0e78dfd2af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0e78dfd2af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0e78dfd2af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0e78dfd2af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0e78dfd2af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0e78dfd2af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0e78dfd2af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0e78dfd2af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0e78dfd2af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0e78dfd2af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0e78dfd2af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0e78dfd2af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10ec2adfad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10ec2adfad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0e78dfd2af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0e78dfd2af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0f1f4abe5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0f1f4abe5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0f1f4abe5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0f1f4abe5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0f1f4abe5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0f1f4abe5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0f1f4abe5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0f1f4abe5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0e78dfd2af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0e78dfd2af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0f1f4abe5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0f1f4abe5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0f1f4abe5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0f1f4abe5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0f1f4abe5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0f1f4abe5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0e78dfd2af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0e78dfd2a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0e78dfd2af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0e78dfd2af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10ec2adfad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10ec2adfad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0e78dfd2af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0e78dfd2af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19.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4.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5.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800400"/>
            <a:ext cx="5017500" cy="1578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Planning and acting in partially observable stochastic domains</a:t>
            </a:r>
            <a:endParaRPr/>
          </a:p>
        </p:txBody>
      </p:sp>
      <p:sp>
        <p:nvSpPr>
          <p:cNvPr id="135" name="Google Shape;135;p13"/>
          <p:cNvSpPr txBox="1"/>
          <p:nvPr>
            <p:ph idx="1" type="subTitle"/>
          </p:nvPr>
        </p:nvSpPr>
        <p:spPr>
          <a:xfrm>
            <a:off x="5083950" y="3492700"/>
            <a:ext cx="3470700" cy="5061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Authors: Leslie Pack Kaelbling, Michael L. Littman</a:t>
            </a:r>
            <a:endParaRPr/>
          </a:p>
          <a:p>
            <a:pPr indent="0" lvl="0" marL="0" rtl="0" algn="l">
              <a:spcBef>
                <a:spcPts val="0"/>
              </a:spcBef>
              <a:spcAft>
                <a:spcPts val="0"/>
              </a:spcAft>
              <a:buNone/>
            </a:pPr>
            <a:r>
              <a:rPr lang="en"/>
              <a:t>Anthony R. Cassandra</a:t>
            </a:r>
            <a:endParaRPr/>
          </a:p>
        </p:txBody>
      </p:sp>
      <p:sp>
        <p:nvSpPr>
          <p:cNvPr id="136" name="Google Shape;136;p13"/>
          <p:cNvSpPr txBox="1"/>
          <p:nvPr/>
        </p:nvSpPr>
        <p:spPr>
          <a:xfrm>
            <a:off x="6430575" y="4264500"/>
            <a:ext cx="3659400" cy="8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By Brandon Hall</a:t>
            </a:r>
            <a:endParaRPr sz="1800">
              <a:solidFill>
                <a:schemeClr val="dk2"/>
              </a:solidFill>
            </a:endParaRPr>
          </a:p>
        </p:txBody>
      </p:sp>
      <p:sp>
        <p:nvSpPr>
          <p:cNvPr id="137" name="Google Shape;13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Markov Property</a:t>
            </a:r>
            <a:endParaRPr/>
          </a:p>
        </p:txBody>
      </p:sp>
      <p:sp>
        <p:nvSpPr>
          <p:cNvPr id="206" name="Google Shape;206;p22"/>
          <p:cNvSpPr txBox="1"/>
          <p:nvPr>
            <p:ph idx="1" type="body"/>
          </p:nvPr>
        </p:nvSpPr>
        <p:spPr>
          <a:xfrm>
            <a:off x="1297500" y="1365850"/>
            <a:ext cx="7038900" cy="370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rial"/>
                <a:ea typeface="Arial"/>
                <a:cs typeface="Arial"/>
                <a:sym typeface="Arial"/>
              </a:rPr>
              <a:t>The Markov Property ensures that:</a:t>
            </a:r>
            <a:endParaRPr sz="2000">
              <a:latin typeface="Arial"/>
              <a:ea typeface="Arial"/>
              <a:cs typeface="Arial"/>
              <a:sym typeface="Arial"/>
            </a:endParaRPr>
          </a:p>
          <a:p>
            <a:pPr indent="-355600" lvl="0" marL="457200" rtl="0" algn="l">
              <a:spcBef>
                <a:spcPts val="1200"/>
              </a:spcBef>
              <a:spcAft>
                <a:spcPts val="0"/>
              </a:spcAft>
              <a:buClr>
                <a:schemeClr val="lt1"/>
              </a:buClr>
              <a:buSzPts val="2000"/>
              <a:buFont typeface="Arial"/>
              <a:buChar char="●"/>
            </a:pPr>
            <a:r>
              <a:rPr lang="en" sz="2000">
                <a:latin typeface="Arial"/>
                <a:ea typeface="Arial"/>
                <a:cs typeface="Arial"/>
                <a:sym typeface="Arial"/>
              </a:rPr>
              <a:t>The future state depends </a:t>
            </a:r>
            <a:r>
              <a:rPr b="1" lang="en" sz="2000">
                <a:latin typeface="Arial"/>
                <a:ea typeface="Arial"/>
                <a:cs typeface="Arial"/>
                <a:sym typeface="Arial"/>
              </a:rPr>
              <a:t>only</a:t>
            </a:r>
            <a:r>
              <a:rPr lang="en" sz="2000">
                <a:latin typeface="Arial"/>
                <a:ea typeface="Arial"/>
                <a:cs typeface="Arial"/>
                <a:sym typeface="Arial"/>
              </a:rPr>
              <a:t> on the </a:t>
            </a:r>
            <a:endParaRPr sz="2000">
              <a:latin typeface="Arial"/>
              <a:ea typeface="Arial"/>
              <a:cs typeface="Arial"/>
              <a:sym typeface="Arial"/>
            </a:endParaRPr>
          </a:p>
          <a:p>
            <a:pPr indent="0" lvl="0" marL="457200" rtl="0" algn="l">
              <a:spcBef>
                <a:spcPts val="0"/>
              </a:spcBef>
              <a:spcAft>
                <a:spcPts val="0"/>
              </a:spcAft>
              <a:buNone/>
            </a:pPr>
            <a:r>
              <a:rPr lang="en" sz="2000">
                <a:latin typeface="Arial"/>
                <a:ea typeface="Arial"/>
                <a:cs typeface="Arial"/>
                <a:sym typeface="Arial"/>
              </a:rPr>
              <a:t>current state and action, not on the sequence of previous states.</a:t>
            </a:r>
            <a:endParaRPr sz="2000">
              <a:latin typeface="Arial"/>
              <a:ea typeface="Arial"/>
              <a:cs typeface="Arial"/>
              <a:sym typeface="Arial"/>
            </a:endParaRPr>
          </a:p>
          <a:p>
            <a:pPr indent="0" lvl="0" marL="0" rtl="0" algn="l">
              <a:spcBef>
                <a:spcPts val="0"/>
              </a:spcBef>
              <a:spcAft>
                <a:spcPts val="0"/>
              </a:spcAft>
              <a:buNone/>
            </a:pPr>
            <a:r>
              <a:t/>
            </a:r>
            <a:endParaRPr sz="2000">
              <a:latin typeface="Arial"/>
              <a:ea typeface="Arial"/>
              <a:cs typeface="Arial"/>
              <a:sym typeface="Arial"/>
            </a:endParaRPr>
          </a:p>
          <a:p>
            <a:pPr indent="-355600" lvl="0" marL="457200" rtl="0" algn="l">
              <a:spcBef>
                <a:spcPts val="0"/>
              </a:spcBef>
              <a:spcAft>
                <a:spcPts val="0"/>
              </a:spcAft>
              <a:buSzPts val="2000"/>
              <a:buFont typeface="Arial"/>
              <a:buChar char="-"/>
            </a:pPr>
            <a:r>
              <a:rPr lang="en" sz="2000">
                <a:latin typeface="Arial"/>
                <a:ea typeface="Arial"/>
                <a:cs typeface="Arial"/>
                <a:sym typeface="Arial"/>
              </a:rPr>
              <a:t>This simplifies decision-making by reducing the amount of information required to predict the next state.</a:t>
            </a:r>
            <a:endParaRPr sz="2000">
              <a:latin typeface="Arial"/>
              <a:ea typeface="Arial"/>
              <a:cs typeface="Arial"/>
              <a:sym typeface="Arial"/>
            </a:endParaRPr>
          </a:p>
          <a:p>
            <a:pPr indent="-355600" lvl="0" marL="457200" rtl="0" algn="l">
              <a:spcBef>
                <a:spcPts val="0"/>
              </a:spcBef>
              <a:spcAft>
                <a:spcPts val="0"/>
              </a:spcAft>
              <a:buSzPts val="2000"/>
              <a:buFont typeface="Arial"/>
              <a:buChar char="-"/>
            </a:pPr>
            <a:r>
              <a:rPr lang="en" sz="2000">
                <a:latin typeface="Arial"/>
                <a:ea typeface="Arial"/>
                <a:cs typeface="Arial"/>
                <a:sym typeface="Arial"/>
              </a:rPr>
              <a:t>This implies that past actions will not be </a:t>
            </a:r>
            <a:r>
              <a:rPr lang="en" sz="2000">
                <a:latin typeface="Arial"/>
                <a:ea typeface="Arial"/>
                <a:cs typeface="Arial"/>
                <a:sym typeface="Arial"/>
              </a:rPr>
              <a:t>remembered</a:t>
            </a:r>
            <a:endParaRPr sz="2200"/>
          </a:p>
        </p:txBody>
      </p:sp>
      <p:sp>
        <p:nvSpPr>
          <p:cNvPr id="207" name="Google Shape;207;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8" name="Google Shape;208;p22"/>
          <p:cNvPicPr preferRelativeResize="0"/>
          <p:nvPr/>
        </p:nvPicPr>
        <p:blipFill>
          <a:blip r:embed="rId3">
            <a:alphaModFix/>
          </a:blip>
          <a:stretch>
            <a:fillRect/>
          </a:stretch>
        </p:blipFill>
        <p:spPr>
          <a:xfrm>
            <a:off x="6285375" y="0"/>
            <a:ext cx="2858625" cy="2228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3"/>
          <p:cNvSpPr txBox="1"/>
          <p:nvPr>
            <p:ph type="title"/>
          </p:nvPr>
        </p:nvSpPr>
        <p:spPr>
          <a:xfrm>
            <a:off x="1297500" y="393750"/>
            <a:ext cx="4671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t>Acting Optimally in MDPs</a:t>
            </a:r>
            <a:endParaRPr sz="2600"/>
          </a:p>
        </p:txBody>
      </p:sp>
      <p:sp>
        <p:nvSpPr>
          <p:cNvPr id="214" name="Google Shape;214;p23"/>
          <p:cNvSpPr txBox="1"/>
          <p:nvPr>
            <p:ph idx="1" type="body"/>
          </p:nvPr>
        </p:nvSpPr>
        <p:spPr>
          <a:xfrm>
            <a:off x="1377575" y="1245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rial"/>
                <a:ea typeface="Arial"/>
                <a:cs typeface="Arial"/>
                <a:sym typeface="Arial"/>
              </a:rPr>
              <a:t>The goal is to </a:t>
            </a:r>
            <a:r>
              <a:rPr b="1" lang="en" sz="2000">
                <a:latin typeface="Arial"/>
                <a:ea typeface="Arial"/>
                <a:cs typeface="Arial"/>
                <a:sym typeface="Arial"/>
              </a:rPr>
              <a:t>maximize cumulative </a:t>
            </a:r>
            <a:endParaRPr b="1" sz="2000">
              <a:latin typeface="Arial"/>
              <a:ea typeface="Arial"/>
              <a:cs typeface="Arial"/>
              <a:sym typeface="Arial"/>
            </a:endParaRPr>
          </a:p>
          <a:p>
            <a:pPr indent="0" lvl="0" marL="0" rtl="0" algn="l">
              <a:spcBef>
                <a:spcPts val="0"/>
              </a:spcBef>
              <a:spcAft>
                <a:spcPts val="0"/>
              </a:spcAft>
              <a:buNone/>
            </a:pPr>
            <a:r>
              <a:rPr b="1" lang="en" sz="2000">
                <a:latin typeface="Arial"/>
                <a:ea typeface="Arial"/>
                <a:cs typeface="Arial"/>
                <a:sym typeface="Arial"/>
              </a:rPr>
              <a:t>reward</a:t>
            </a:r>
            <a:r>
              <a:rPr lang="en" sz="2000">
                <a:latin typeface="Arial"/>
                <a:ea typeface="Arial"/>
                <a:cs typeface="Arial"/>
                <a:sym typeface="Arial"/>
              </a:rPr>
              <a:t> over time.</a:t>
            </a:r>
            <a:endParaRPr sz="2000">
              <a:latin typeface="Arial"/>
              <a:ea typeface="Arial"/>
              <a:cs typeface="Arial"/>
              <a:sym typeface="Arial"/>
            </a:endParaRPr>
          </a:p>
          <a:p>
            <a:pPr indent="0" lvl="0" marL="0" rtl="0" algn="l">
              <a:spcBef>
                <a:spcPts val="0"/>
              </a:spcBef>
              <a:spcAft>
                <a:spcPts val="0"/>
              </a:spcAft>
              <a:buNone/>
            </a:pPr>
            <a:r>
              <a:t/>
            </a:r>
            <a:endParaRPr sz="2000">
              <a:latin typeface="Arial"/>
              <a:ea typeface="Arial"/>
              <a:cs typeface="Arial"/>
              <a:sym typeface="Arial"/>
            </a:endParaRPr>
          </a:p>
          <a:p>
            <a:pPr indent="0" lvl="0" marL="0" rtl="0" algn="l">
              <a:spcBef>
                <a:spcPts val="0"/>
              </a:spcBef>
              <a:spcAft>
                <a:spcPts val="0"/>
              </a:spcAft>
              <a:buNone/>
            </a:pPr>
            <a:r>
              <a:rPr b="1" lang="en" sz="2100">
                <a:latin typeface="Arial"/>
                <a:ea typeface="Arial"/>
                <a:cs typeface="Arial"/>
                <a:sym typeface="Arial"/>
              </a:rPr>
              <a:t>Two key models:</a:t>
            </a:r>
            <a:endParaRPr b="1" sz="2100">
              <a:latin typeface="Arial"/>
              <a:ea typeface="Arial"/>
              <a:cs typeface="Arial"/>
              <a:sym typeface="Arial"/>
            </a:endParaRPr>
          </a:p>
          <a:p>
            <a:pPr indent="-355600" lvl="0" marL="457200" rtl="0" algn="l">
              <a:spcBef>
                <a:spcPts val="1200"/>
              </a:spcBef>
              <a:spcAft>
                <a:spcPts val="0"/>
              </a:spcAft>
              <a:buClr>
                <a:schemeClr val="lt1"/>
              </a:buClr>
              <a:buSzPts val="2000"/>
              <a:buFont typeface="Arial"/>
              <a:buAutoNum type="arabicPeriod"/>
            </a:pPr>
            <a:r>
              <a:rPr b="1" lang="en" sz="2000">
                <a:latin typeface="Arial"/>
                <a:ea typeface="Arial"/>
                <a:cs typeface="Arial"/>
                <a:sym typeface="Arial"/>
              </a:rPr>
              <a:t>Finite-Horizon Model:</a:t>
            </a:r>
            <a:r>
              <a:rPr lang="en" sz="2000">
                <a:latin typeface="Arial"/>
                <a:ea typeface="Arial"/>
                <a:cs typeface="Arial"/>
                <a:sym typeface="Arial"/>
              </a:rPr>
              <a:t> Maximize rewards over a fixed number of steps.</a:t>
            </a:r>
            <a:endParaRPr sz="2000">
              <a:latin typeface="Arial"/>
              <a:ea typeface="Arial"/>
              <a:cs typeface="Arial"/>
              <a:sym typeface="Arial"/>
            </a:endParaRPr>
          </a:p>
          <a:p>
            <a:pPr indent="-355600" lvl="0" marL="457200" rtl="0" algn="l">
              <a:spcBef>
                <a:spcPts val="0"/>
              </a:spcBef>
              <a:spcAft>
                <a:spcPts val="0"/>
              </a:spcAft>
              <a:buClr>
                <a:schemeClr val="lt1"/>
              </a:buClr>
              <a:buSzPts val="2000"/>
              <a:buFont typeface="Arial"/>
              <a:buAutoNum type="arabicPeriod"/>
            </a:pPr>
            <a:r>
              <a:rPr b="1" lang="en" sz="2000">
                <a:latin typeface="Arial"/>
                <a:ea typeface="Arial"/>
                <a:cs typeface="Arial"/>
                <a:sym typeface="Arial"/>
              </a:rPr>
              <a:t>Infinite-Horizon Discounted Model:</a:t>
            </a:r>
            <a:r>
              <a:rPr lang="en" sz="2000">
                <a:latin typeface="Arial"/>
                <a:ea typeface="Arial"/>
                <a:cs typeface="Arial"/>
                <a:sym typeface="Arial"/>
              </a:rPr>
              <a:t> Maximize rewards over an infinite lifetime, with future rewards discounted using a factor γ (0 &lt; γ &lt; 1).</a:t>
            </a:r>
            <a:endParaRPr sz="2000">
              <a:latin typeface="Arial"/>
              <a:ea typeface="Arial"/>
              <a:cs typeface="Arial"/>
              <a:sym typeface="Arial"/>
            </a:endParaRPr>
          </a:p>
          <a:p>
            <a:pPr indent="0" lvl="0" marL="0" rtl="0" algn="l">
              <a:spcBef>
                <a:spcPts val="1200"/>
              </a:spcBef>
              <a:spcAft>
                <a:spcPts val="1200"/>
              </a:spcAft>
              <a:buNone/>
            </a:pPr>
            <a:r>
              <a:t/>
            </a:r>
            <a:endParaRPr sz="2200"/>
          </a:p>
        </p:txBody>
      </p:sp>
      <p:pic>
        <p:nvPicPr>
          <p:cNvPr id="215" name="Google Shape;215;p23"/>
          <p:cNvPicPr preferRelativeResize="0"/>
          <p:nvPr/>
        </p:nvPicPr>
        <p:blipFill>
          <a:blip r:embed="rId3">
            <a:alphaModFix/>
          </a:blip>
          <a:stretch>
            <a:fillRect/>
          </a:stretch>
        </p:blipFill>
        <p:spPr>
          <a:xfrm>
            <a:off x="0" y="2039800"/>
            <a:ext cx="1297500" cy="998090"/>
          </a:xfrm>
          <a:prstGeom prst="rect">
            <a:avLst/>
          </a:prstGeom>
          <a:noFill/>
          <a:ln>
            <a:noFill/>
          </a:ln>
        </p:spPr>
      </p:pic>
      <p:pic>
        <p:nvPicPr>
          <p:cNvPr id="216" name="Google Shape;216;p23"/>
          <p:cNvPicPr preferRelativeResize="0"/>
          <p:nvPr/>
        </p:nvPicPr>
        <p:blipFill>
          <a:blip r:embed="rId4">
            <a:alphaModFix/>
          </a:blip>
          <a:stretch>
            <a:fillRect/>
          </a:stretch>
        </p:blipFill>
        <p:spPr>
          <a:xfrm>
            <a:off x="-35508" y="3297250"/>
            <a:ext cx="1368519" cy="998100"/>
          </a:xfrm>
          <a:prstGeom prst="rect">
            <a:avLst/>
          </a:prstGeom>
          <a:noFill/>
          <a:ln>
            <a:noFill/>
          </a:ln>
        </p:spPr>
      </p:pic>
      <p:pic>
        <p:nvPicPr>
          <p:cNvPr id="217" name="Google Shape;217;p23"/>
          <p:cNvPicPr preferRelativeResize="0"/>
          <p:nvPr/>
        </p:nvPicPr>
        <p:blipFill>
          <a:blip r:embed="rId5">
            <a:alphaModFix/>
          </a:blip>
          <a:stretch>
            <a:fillRect/>
          </a:stretch>
        </p:blipFill>
        <p:spPr>
          <a:xfrm>
            <a:off x="6084800" y="0"/>
            <a:ext cx="3059201" cy="2632625"/>
          </a:xfrm>
          <a:prstGeom prst="rect">
            <a:avLst/>
          </a:prstGeom>
          <a:noFill/>
          <a:ln>
            <a:noFill/>
          </a:ln>
        </p:spPr>
      </p:pic>
      <p:sp>
        <p:nvSpPr>
          <p:cNvPr id="218" name="Google Shape;21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4"/>
          <p:cNvSpPr txBox="1"/>
          <p:nvPr>
            <p:ph type="title"/>
          </p:nvPr>
        </p:nvSpPr>
        <p:spPr>
          <a:xfrm>
            <a:off x="1212000" y="384875"/>
            <a:ext cx="7038900" cy="9141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3400">
                <a:latin typeface="Lato"/>
                <a:ea typeface="Lato"/>
                <a:cs typeface="Lato"/>
                <a:sym typeface="Lato"/>
              </a:rPr>
              <a:t>P</a:t>
            </a:r>
            <a:r>
              <a:rPr lang="en" sz="3400">
                <a:latin typeface="Lato"/>
                <a:ea typeface="Lato"/>
                <a:cs typeface="Lato"/>
                <a:sym typeface="Lato"/>
              </a:rPr>
              <a:t>olicies</a:t>
            </a:r>
            <a:endParaRPr sz="3900"/>
          </a:p>
        </p:txBody>
      </p:sp>
      <p:sp>
        <p:nvSpPr>
          <p:cNvPr id="224" name="Google Shape;224;p24"/>
          <p:cNvSpPr txBox="1"/>
          <p:nvPr>
            <p:ph idx="1" type="body"/>
          </p:nvPr>
        </p:nvSpPr>
        <p:spPr>
          <a:xfrm>
            <a:off x="1126500" y="2359575"/>
            <a:ext cx="7209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Types of policies:</a:t>
            </a:r>
            <a:endParaRPr sz="2000"/>
          </a:p>
          <a:p>
            <a:pPr indent="-355600" lvl="0" marL="457200" rtl="0" algn="l">
              <a:spcBef>
                <a:spcPts val="1200"/>
              </a:spcBef>
              <a:spcAft>
                <a:spcPts val="0"/>
              </a:spcAft>
              <a:buSzPts val="2000"/>
              <a:buChar char="●"/>
            </a:pPr>
            <a:r>
              <a:rPr b="1" lang="en" sz="2000"/>
              <a:t>Stationary policy:</a:t>
            </a:r>
            <a:r>
              <a:rPr lang="en" sz="2000"/>
              <a:t> A state-action mapping specifying the action for each state, independent of the time step.</a:t>
            </a:r>
            <a:endParaRPr sz="2000"/>
          </a:p>
          <a:p>
            <a:pPr indent="-355600" lvl="0" marL="457200" rtl="0" algn="l">
              <a:spcBef>
                <a:spcPts val="0"/>
              </a:spcBef>
              <a:spcAft>
                <a:spcPts val="0"/>
              </a:spcAft>
              <a:buSzPts val="2000"/>
              <a:buChar char="●"/>
            </a:pPr>
            <a:r>
              <a:rPr b="1" lang="en" sz="2000"/>
              <a:t>Non-stationary policy: </a:t>
            </a:r>
            <a:r>
              <a:rPr lang="en" sz="2000"/>
              <a:t>A time-indexed sequence of state-action mappings.</a:t>
            </a:r>
            <a:endParaRPr sz="2000"/>
          </a:p>
          <a:p>
            <a:pPr indent="0" lvl="0" marL="0" rtl="0" algn="l">
              <a:spcBef>
                <a:spcPts val="1200"/>
              </a:spcBef>
              <a:spcAft>
                <a:spcPts val="1200"/>
              </a:spcAft>
              <a:buNone/>
            </a:pPr>
            <a:r>
              <a:t/>
            </a:r>
            <a:endParaRPr sz="2000"/>
          </a:p>
        </p:txBody>
      </p:sp>
      <p:sp>
        <p:nvSpPr>
          <p:cNvPr id="225" name="Google Shape;22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6" name="Google Shape;226;p24"/>
          <p:cNvPicPr preferRelativeResize="0"/>
          <p:nvPr/>
        </p:nvPicPr>
        <p:blipFill>
          <a:blip r:embed="rId3">
            <a:alphaModFix/>
          </a:blip>
          <a:stretch>
            <a:fillRect/>
          </a:stretch>
        </p:blipFill>
        <p:spPr>
          <a:xfrm>
            <a:off x="5992597" y="-3"/>
            <a:ext cx="3151400" cy="2422375"/>
          </a:xfrm>
          <a:prstGeom prst="rect">
            <a:avLst/>
          </a:prstGeom>
          <a:noFill/>
          <a:ln>
            <a:noFill/>
          </a:ln>
        </p:spPr>
      </p:pic>
      <p:sp>
        <p:nvSpPr>
          <p:cNvPr id="227" name="Google Shape;227;p24"/>
          <p:cNvSpPr txBox="1"/>
          <p:nvPr/>
        </p:nvSpPr>
        <p:spPr>
          <a:xfrm>
            <a:off x="1228850" y="1149825"/>
            <a:ext cx="4458300" cy="105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2200">
                <a:solidFill>
                  <a:schemeClr val="lt1"/>
                </a:solidFill>
                <a:latin typeface="Lato"/>
                <a:ea typeface="Lato"/>
                <a:cs typeface="Lato"/>
                <a:sym typeface="Lato"/>
              </a:rPr>
              <a:t>Policy: </a:t>
            </a:r>
            <a:r>
              <a:rPr lang="en" sz="2200">
                <a:solidFill>
                  <a:schemeClr val="lt1"/>
                </a:solidFill>
                <a:latin typeface="Lato"/>
                <a:ea typeface="Lato"/>
                <a:cs typeface="Lato"/>
                <a:sym typeface="Lato"/>
              </a:rPr>
              <a:t>Description of the behavior of an agent</a:t>
            </a:r>
            <a:endParaRPr sz="1300">
              <a:solidFill>
                <a:schemeClr val="lt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Values functions</a:t>
            </a:r>
            <a:endParaRPr/>
          </a:p>
        </p:txBody>
      </p:sp>
      <p:sp>
        <p:nvSpPr>
          <p:cNvPr id="233" name="Google Shape;233;p25"/>
          <p:cNvSpPr txBox="1"/>
          <p:nvPr>
            <p:ph idx="1" type="body"/>
          </p:nvPr>
        </p:nvSpPr>
        <p:spPr>
          <a:xfrm>
            <a:off x="1297500" y="1149725"/>
            <a:ext cx="7038900" cy="198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latin typeface="Arial"/>
                <a:ea typeface="Arial"/>
                <a:cs typeface="Arial"/>
                <a:sym typeface="Arial"/>
              </a:rPr>
              <a:t>Value Function (V</a:t>
            </a:r>
            <a:r>
              <a:rPr baseline="-25000" i="1" lang="en" sz="1900">
                <a:latin typeface="Arial"/>
                <a:ea typeface="Arial"/>
                <a:cs typeface="Arial"/>
                <a:sym typeface="Arial"/>
              </a:rPr>
              <a:t>π</a:t>
            </a:r>
            <a:r>
              <a:rPr b="1" lang="en" sz="1900">
                <a:latin typeface="Arial"/>
                <a:ea typeface="Arial"/>
                <a:cs typeface="Arial"/>
                <a:sym typeface="Arial"/>
              </a:rPr>
              <a:t>):</a:t>
            </a:r>
            <a:r>
              <a:rPr lang="en" sz="1900">
                <a:latin typeface="Arial"/>
                <a:ea typeface="Arial"/>
                <a:cs typeface="Arial"/>
                <a:sym typeface="Arial"/>
              </a:rPr>
              <a:t> Measures the expected reward starting from a state and following a specific policy.</a:t>
            </a:r>
            <a:endParaRPr sz="1900">
              <a:latin typeface="Arial"/>
              <a:ea typeface="Arial"/>
              <a:cs typeface="Arial"/>
              <a:sym typeface="Arial"/>
            </a:endParaRPr>
          </a:p>
          <a:p>
            <a:pPr indent="0" lvl="0" marL="0" rtl="0" algn="l">
              <a:spcBef>
                <a:spcPts val="1200"/>
              </a:spcBef>
              <a:spcAft>
                <a:spcPts val="0"/>
              </a:spcAft>
              <a:buNone/>
            </a:pPr>
            <a:r>
              <a:rPr lang="en" sz="1700">
                <a:latin typeface="Arial"/>
                <a:ea typeface="Arial"/>
                <a:cs typeface="Arial"/>
                <a:sym typeface="Arial"/>
              </a:rPr>
              <a:t>The </a:t>
            </a:r>
            <a:r>
              <a:rPr b="1" lang="en" sz="1700">
                <a:latin typeface="Arial"/>
                <a:ea typeface="Arial"/>
                <a:cs typeface="Arial"/>
                <a:sym typeface="Arial"/>
              </a:rPr>
              <a:t>Infinite-Horizon value</a:t>
            </a:r>
            <a:r>
              <a:rPr lang="en" sz="1700">
                <a:latin typeface="Arial"/>
                <a:ea typeface="Arial"/>
                <a:cs typeface="Arial"/>
                <a:sym typeface="Arial"/>
              </a:rPr>
              <a:t> of being in state s under nonstationary policy :</a:t>
            </a:r>
            <a:endParaRPr sz="1700">
              <a:latin typeface="Arial"/>
              <a:ea typeface="Arial"/>
              <a:cs typeface="Arial"/>
              <a:sym typeface="Arial"/>
            </a:endParaRPr>
          </a:p>
          <a:p>
            <a:pPr indent="0" lvl="0" marL="0" rtl="0" algn="l">
              <a:spcBef>
                <a:spcPts val="1200"/>
              </a:spcBef>
              <a:spcAft>
                <a:spcPts val="0"/>
              </a:spcAft>
              <a:buNone/>
            </a:pPr>
            <a:r>
              <a:t/>
            </a:r>
            <a:endParaRPr b="1" sz="1500">
              <a:latin typeface="Arial"/>
              <a:ea typeface="Arial"/>
              <a:cs typeface="Arial"/>
              <a:sym typeface="Arial"/>
            </a:endParaRPr>
          </a:p>
          <a:p>
            <a:pPr indent="-323850" lvl="0" marL="457200" rtl="0" algn="l">
              <a:spcBef>
                <a:spcPts val="1200"/>
              </a:spcBef>
              <a:spcAft>
                <a:spcPts val="0"/>
              </a:spcAft>
              <a:buClr>
                <a:schemeClr val="lt1"/>
              </a:buClr>
              <a:buSzPts val="1500"/>
              <a:buFont typeface="Arial"/>
              <a:buChar char="●"/>
            </a:pPr>
            <a:r>
              <a:rPr b="1" lang="en" sz="1500">
                <a:latin typeface="Arial"/>
                <a:ea typeface="Arial"/>
                <a:cs typeface="Arial"/>
                <a:sym typeface="Arial"/>
              </a:rPr>
              <a:t>Immediate Reward</a:t>
            </a:r>
            <a:r>
              <a:rPr lang="en" sz="1500">
                <a:latin typeface="Arial"/>
                <a:ea typeface="Arial"/>
                <a:cs typeface="Arial"/>
                <a:sym typeface="Arial"/>
              </a:rPr>
              <a:t>: R(s,π(s))</a:t>
            </a:r>
            <a:endParaRPr sz="1500">
              <a:latin typeface="Arial"/>
              <a:ea typeface="Arial"/>
              <a:cs typeface="Arial"/>
              <a:sym typeface="Arial"/>
            </a:endParaRPr>
          </a:p>
          <a:p>
            <a:pPr indent="-323850" lvl="0" marL="457200" rtl="0" algn="l">
              <a:spcBef>
                <a:spcPts val="0"/>
              </a:spcBef>
              <a:spcAft>
                <a:spcPts val="0"/>
              </a:spcAft>
              <a:buClr>
                <a:schemeClr val="lt1"/>
              </a:buClr>
              <a:buSzPts val="1500"/>
              <a:buFont typeface="Arial"/>
              <a:buChar char="●"/>
            </a:pPr>
            <a:r>
              <a:rPr b="1" lang="en" sz="1500">
                <a:latin typeface="Arial"/>
                <a:ea typeface="Arial"/>
                <a:cs typeface="Arial"/>
                <a:sym typeface="Arial"/>
              </a:rPr>
              <a:t>Discounted Future Value</a:t>
            </a:r>
            <a:r>
              <a:rPr lang="en" sz="1500">
                <a:latin typeface="Arial"/>
                <a:ea typeface="Arial"/>
                <a:cs typeface="Arial"/>
                <a:sym typeface="Arial"/>
              </a:rPr>
              <a:t>: Involves all possible                                                             resulting states s′ and their likelihoods T(s,π(s),s′).                                                                 This is discounted by γ.</a:t>
            </a:r>
            <a:endParaRPr sz="1900">
              <a:latin typeface="Arial"/>
              <a:ea typeface="Arial"/>
              <a:cs typeface="Arial"/>
              <a:sym typeface="Arial"/>
            </a:endParaRPr>
          </a:p>
          <a:p>
            <a:pPr indent="0" lvl="0" marL="0" rtl="0" algn="l">
              <a:spcBef>
                <a:spcPts val="1200"/>
              </a:spcBef>
              <a:spcAft>
                <a:spcPts val="1200"/>
              </a:spcAft>
              <a:buNone/>
            </a:pPr>
            <a:r>
              <a:t/>
            </a:r>
            <a:endParaRPr sz="2100"/>
          </a:p>
        </p:txBody>
      </p:sp>
      <p:pic>
        <p:nvPicPr>
          <p:cNvPr id="234" name="Google Shape;234;p25"/>
          <p:cNvPicPr preferRelativeResize="0"/>
          <p:nvPr/>
        </p:nvPicPr>
        <p:blipFill>
          <a:blip r:embed="rId4">
            <a:alphaModFix/>
          </a:blip>
          <a:stretch>
            <a:fillRect/>
          </a:stretch>
        </p:blipFill>
        <p:spPr>
          <a:xfrm>
            <a:off x="2284688" y="2386825"/>
            <a:ext cx="4156800" cy="616875"/>
          </a:xfrm>
          <a:prstGeom prst="rect">
            <a:avLst/>
          </a:prstGeom>
          <a:noFill/>
          <a:ln>
            <a:noFill/>
          </a:ln>
        </p:spPr>
      </p:pic>
      <p:sp>
        <p:nvSpPr>
          <p:cNvPr id="235" name="Google Shape;235;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6" name="Google Shape;236;p25"/>
          <p:cNvPicPr preferRelativeResize="0"/>
          <p:nvPr/>
        </p:nvPicPr>
        <p:blipFill>
          <a:blip r:embed="rId5">
            <a:alphaModFix/>
          </a:blip>
          <a:stretch>
            <a:fillRect/>
          </a:stretch>
        </p:blipFill>
        <p:spPr>
          <a:xfrm>
            <a:off x="6664950" y="3003700"/>
            <a:ext cx="2479052" cy="2053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Optimal Policies</a:t>
            </a:r>
            <a:endParaRPr/>
          </a:p>
        </p:txBody>
      </p:sp>
      <p:sp>
        <p:nvSpPr>
          <p:cNvPr id="242" name="Google Shape;242;p26"/>
          <p:cNvSpPr txBox="1"/>
          <p:nvPr>
            <p:ph idx="1" type="body"/>
          </p:nvPr>
        </p:nvSpPr>
        <p:spPr>
          <a:xfrm>
            <a:off x="1297500" y="976850"/>
            <a:ext cx="5334900" cy="36576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lt1"/>
              </a:buClr>
              <a:buSzPts val="1700"/>
              <a:buFont typeface="Arial"/>
              <a:buChar char="●"/>
            </a:pPr>
            <a:r>
              <a:rPr b="1" lang="en" sz="2100">
                <a:latin typeface="Arial"/>
                <a:ea typeface="Arial"/>
                <a:cs typeface="Arial"/>
                <a:sym typeface="Arial"/>
              </a:rPr>
              <a:t>Optimal Value Function (V):</a:t>
            </a:r>
            <a:r>
              <a:rPr lang="en" sz="2100">
                <a:latin typeface="Arial"/>
                <a:ea typeface="Arial"/>
                <a:cs typeface="Arial"/>
                <a:sym typeface="Arial"/>
              </a:rPr>
              <a:t> Measures the expected reward starting from a state and acting optimally.</a:t>
            </a:r>
            <a:endParaRPr sz="2100">
              <a:latin typeface="Arial"/>
              <a:ea typeface="Arial"/>
              <a:cs typeface="Arial"/>
              <a:sym typeface="Arial"/>
            </a:endParaRPr>
          </a:p>
          <a:p>
            <a:pPr indent="0" lvl="0" marL="0" rtl="0" algn="l">
              <a:spcBef>
                <a:spcPts val="1200"/>
              </a:spcBef>
              <a:spcAft>
                <a:spcPts val="0"/>
              </a:spcAft>
              <a:buNone/>
            </a:pPr>
            <a:r>
              <a:rPr lang="en" sz="2000">
                <a:latin typeface="Arial"/>
                <a:ea typeface="Arial"/>
                <a:cs typeface="Arial"/>
                <a:sym typeface="Arial"/>
              </a:rPr>
              <a:t>To derive a policy from V:</a:t>
            </a:r>
            <a:endParaRPr sz="2000">
              <a:latin typeface="Arial"/>
              <a:ea typeface="Arial"/>
              <a:cs typeface="Arial"/>
              <a:sym typeface="Arial"/>
            </a:endParaRPr>
          </a:p>
          <a:p>
            <a:pPr indent="0" lvl="0" marL="0" rtl="0" algn="l">
              <a:spcBef>
                <a:spcPts val="1200"/>
              </a:spcBef>
              <a:spcAft>
                <a:spcPts val="0"/>
              </a:spcAft>
              <a:buNone/>
            </a:pPr>
            <a:r>
              <a:t/>
            </a:r>
            <a:endParaRPr sz="1700">
              <a:latin typeface="Arial"/>
              <a:ea typeface="Arial"/>
              <a:cs typeface="Arial"/>
              <a:sym typeface="Arial"/>
            </a:endParaRPr>
          </a:p>
          <a:p>
            <a:pPr indent="0" lvl="0" marL="0" rtl="0" algn="l">
              <a:spcBef>
                <a:spcPts val="1200"/>
              </a:spcBef>
              <a:spcAft>
                <a:spcPts val="0"/>
              </a:spcAft>
              <a:buNone/>
            </a:pPr>
            <a:r>
              <a:t/>
            </a:r>
            <a:endParaRPr sz="1700">
              <a:latin typeface="Arial"/>
              <a:ea typeface="Arial"/>
              <a:cs typeface="Arial"/>
              <a:sym typeface="Arial"/>
            </a:endParaRPr>
          </a:p>
          <a:p>
            <a:pPr indent="-330200" lvl="0" marL="457200" rtl="0" algn="l">
              <a:spcBef>
                <a:spcPts val="1200"/>
              </a:spcBef>
              <a:spcAft>
                <a:spcPts val="0"/>
              </a:spcAft>
              <a:buClr>
                <a:schemeClr val="lt1"/>
              </a:buClr>
              <a:buSzPts val="1600"/>
              <a:buFont typeface="Arial"/>
              <a:buChar char="●"/>
            </a:pPr>
            <a:r>
              <a:rPr lang="en" sz="1700">
                <a:latin typeface="Arial"/>
                <a:ea typeface="Arial"/>
                <a:cs typeface="Arial"/>
                <a:sym typeface="Arial"/>
              </a:rPr>
              <a:t>Choose the action that maximizes immediate reward plus the expected discounted value of the next state.</a:t>
            </a:r>
            <a:endParaRPr sz="1900"/>
          </a:p>
        </p:txBody>
      </p:sp>
      <p:pic>
        <p:nvPicPr>
          <p:cNvPr id="243" name="Google Shape;243;p26"/>
          <p:cNvPicPr preferRelativeResize="0"/>
          <p:nvPr/>
        </p:nvPicPr>
        <p:blipFill>
          <a:blip r:embed="rId3">
            <a:alphaModFix/>
          </a:blip>
          <a:stretch>
            <a:fillRect/>
          </a:stretch>
        </p:blipFill>
        <p:spPr>
          <a:xfrm>
            <a:off x="2037175" y="2771225"/>
            <a:ext cx="4219575" cy="609600"/>
          </a:xfrm>
          <a:prstGeom prst="rect">
            <a:avLst/>
          </a:prstGeom>
          <a:noFill/>
          <a:ln>
            <a:noFill/>
          </a:ln>
        </p:spPr>
      </p:pic>
      <p:pic>
        <p:nvPicPr>
          <p:cNvPr id="244" name="Google Shape;244;p26"/>
          <p:cNvPicPr preferRelativeResize="0"/>
          <p:nvPr/>
        </p:nvPicPr>
        <p:blipFill>
          <a:blip r:embed="rId4">
            <a:alphaModFix/>
          </a:blip>
          <a:stretch>
            <a:fillRect/>
          </a:stretch>
        </p:blipFill>
        <p:spPr>
          <a:xfrm>
            <a:off x="6743700" y="2933700"/>
            <a:ext cx="2400300" cy="2209800"/>
          </a:xfrm>
          <a:prstGeom prst="rect">
            <a:avLst/>
          </a:prstGeom>
          <a:noFill/>
          <a:ln>
            <a:noFill/>
          </a:ln>
        </p:spPr>
      </p:pic>
      <p:sp>
        <p:nvSpPr>
          <p:cNvPr id="245" name="Google Shape;245;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7"/>
          <p:cNvSpPr txBox="1"/>
          <p:nvPr>
            <p:ph type="title"/>
          </p:nvPr>
        </p:nvSpPr>
        <p:spPr>
          <a:xfrm>
            <a:off x="2105100" y="20362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200"/>
              <a:t>Partial observability</a:t>
            </a:r>
            <a:endParaRPr sz="4200"/>
          </a:p>
        </p:txBody>
      </p:sp>
      <p:sp>
        <p:nvSpPr>
          <p:cNvPr id="251" name="Google Shape;251;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8"/>
          <p:cNvSpPr txBox="1"/>
          <p:nvPr>
            <p:ph type="title"/>
          </p:nvPr>
        </p:nvSpPr>
        <p:spPr>
          <a:xfrm>
            <a:off x="1368675" y="288600"/>
            <a:ext cx="67566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22"/>
              <a:t>Partial observable </a:t>
            </a:r>
            <a:r>
              <a:rPr lang="en" sz="2622"/>
              <a:t>Markov Decision Processes (POMDP)</a:t>
            </a:r>
            <a:endParaRPr sz="2622"/>
          </a:p>
        </p:txBody>
      </p:sp>
      <p:sp>
        <p:nvSpPr>
          <p:cNvPr id="257" name="Google Shape;257;p28"/>
          <p:cNvSpPr txBox="1"/>
          <p:nvPr>
            <p:ph idx="1" type="body"/>
          </p:nvPr>
        </p:nvSpPr>
        <p:spPr>
          <a:xfrm>
            <a:off x="2270000" y="1202700"/>
            <a:ext cx="6638400" cy="32040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There is still</a:t>
            </a:r>
            <a:r>
              <a:rPr lang="en" sz="1900"/>
              <a:t> a great deal of uncertainty about the effects of an agent’s actions</a:t>
            </a:r>
            <a:endParaRPr sz="1900"/>
          </a:p>
          <a:p>
            <a:pPr indent="-349250" lvl="0" marL="457200" rtl="0" algn="l">
              <a:spcBef>
                <a:spcPts val="0"/>
              </a:spcBef>
              <a:spcAft>
                <a:spcPts val="0"/>
              </a:spcAft>
              <a:buSzPts val="1900"/>
              <a:buChar char="●"/>
            </a:pPr>
            <a:r>
              <a:rPr lang="en" sz="1900"/>
              <a:t>There is also a great deal of uncertainty about the agents current state</a:t>
            </a:r>
            <a:endParaRPr sz="1900"/>
          </a:p>
          <a:p>
            <a:pPr indent="-349250" lvl="0" marL="457200" rtl="0" algn="l">
              <a:spcBef>
                <a:spcPts val="0"/>
              </a:spcBef>
              <a:spcAft>
                <a:spcPts val="0"/>
              </a:spcAft>
              <a:buSzPts val="1900"/>
              <a:buChar char="●"/>
            </a:pPr>
            <a:r>
              <a:rPr lang="en" sz="1900"/>
              <a:t>The next state and the expected reward depend only on </a:t>
            </a:r>
            <a:r>
              <a:rPr lang="en" sz="1900"/>
              <a:t>the current belief state, the observation, and the action taken. </a:t>
            </a:r>
            <a:endParaRPr sz="1900"/>
          </a:p>
        </p:txBody>
      </p:sp>
      <p:sp>
        <p:nvSpPr>
          <p:cNvPr id="258" name="Google Shape;258;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59" name="Google Shape;259;p28"/>
          <p:cNvPicPr preferRelativeResize="0"/>
          <p:nvPr/>
        </p:nvPicPr>
        <p:blipFill>
          <a:blip r:embed="rId3">
            <a:alphaModFix/>
          </a:blip>
          <a:stretch>
            <a:fillRect/>
          </a:stretch>
        </p:blipFill>
        <p:spPr>
          <a:xfrm>
            <a:off x="0" y="3056325"/>
            <a:ext cx="2714951" cy="20871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200"/>
              </a:spcAft>
              <a:buNone/>
            </a:pPr>
            <a:r>
              <a:rPr lang="en">
                <a:latin typeface="Arial"/>
                <a:ea typeface="Arial"/>
                <a:cs typeface="Arial"/>
                <a:sym typeface="Arial"/>
              </a:rPr>
              <a:t>Partial Observability and POMDPs</a:t>
            </a:r>
            <a:endParaRPr/>
          </a:p>
        </p:txBody>
      </p:sp>
      <p:sp>
        <p:nvSpPr>
          <p:cNvPr id="265" name="Google Shape;265;p29"/>
          <p:cNvSpPr txBox="1"/>
          <p:nvPr>
            <p:ph idx="1" type="body"/>
          </p:nvPr>
        </p:nvSpPr>
        <p:spPr>
          <a:xfrm>
            <a:off x="1297500" y="1116150"/>
            <a:ext cx="7038900" cy="361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latin typeface="Arial"/>
                <a:ea typeface="Arial"/>
                <a:cs typeface="Arial"/>
                <a:sym typeface="Arial"/>
              </a:rPr>
              <a:t>Naive Approach</a:t>
            </a:r>
            <a:r>
              <a:rPr lang="en" sz="1900">
                <a:latin typeface="Arial"/>
                <a:ea typeface="Arial"/>
                <a:cs typeface="Arial"/>
                <a:sym typeface="Arial"/>
              </a:rPr>
              <a:t>: Map the latest observation directly to an action without considering past information. This leads to repetitive actions in similar-looking locations.</a:t>
            </a:r>
            <a:endParaRPr sz="1900">
              <a:latin typeface="Arial"/>
              <a:ea typeface="Arial"/>
              <a:cs typeface="Arial"/>
              <a:sym typeface="Arial"/>
            </a:endParaRPr>
          </a:p>
          <a:p>
            <a:pPr indent="0" lvl="0" marL="0" rtl="0" algn="l">
              <a:spcBef>
                <a:spcPts val="1000"/>
              </a:spcBef>
              <a:spcAft>
                <a:spcPts val="0"/>
              </a:spcAft>
              <a:buNone/>
            </a:pPr>
            <a:r>
              <a:rPr b="1" lang="en" sz="1900">
                <a:latin typeface="Arial"/>
                <a:ea typeface="Arial"/>
                <a:cs typeface="Arial"/>
                <a:sym typeface="Arial"/>
              </a:rPr>
              <a:t>Improved Approach</a:t>
            </a:r>
            <a:r>
              <a:rPr lang="en" sz="1900">
                <a:latin typeface="Arial"/>
                <a:ea typeface="Arial"/>
                <a:cs typeface="Arial"/>
                <a:sym typeface="Arial"/>
              </a:rPr>
              <a:t>: Introduce randomness, where the policy maps observations to a probability distribution over actions. This avoids deterministic loops but is still limited.</a:t>
            </a:r>
            <a:endParaRPr sz="1900">
              <a:latin typeface="Arial"/>
              <a:ea typeface="Arial"/>
              <a:cs typeface="Arial"/>
              <a:sym typeface="Arial"/>
            </a:endParaRPr>
          </a:p>
          <a:p>
            <a:pPr indent="0" lvl="0" marL="0" rtl="0" algn="l">
              <a:spcBef>
                <a:spcPts val="1000"/>
              </a:spcBef>
              <a:spcAft>
                <a:spcPts val="0"/>
              </a:spcAft>
              <a:buNone/>
            </a:pPr>
            <a:r>
              <a:rPr b="1" lang="en" sz="1900">
                <a:latin typeface="Arial"/>
                <a:ea typeface="Arial"/>
                <a:cs typeface="Arial"/>
                <a:sym typeface="Arial"/>
              </a:rPr>
              <a:t>POMDP Solution</a:t>
            </a:r>
            <a:r>
              <a:rPr lang="en" sz="1900">
                <a:latin typeface="Arial"/>
                <a:ea typeface="Arial"/>
                <a:cs typeface="Arial"/>
                <a:sym typeface="Arial"/>
              </a:rPr>
              <a:t>: The agent must use memory of past actions and observations to effectively navigate uncertainty. The POMDP framework formalizes this approach.</a:t>
            </a:r>
            <a:endParaRPr sz="1900">
              <a:latin typeface="Arial"/>
              <a:ea typeface="Arial"/>
              <a:cs typeface="Arial"/>
              <a:sym typeface="Arial"/>
            </a:endParaRPr>
          </a:p>
          <a:p>
            <a:pPr indent="0" lvl="0" marL="0" rtl="0" algn="l">
              <a:spcBef>
                <a:spcPts val="1000"/>
              </a:spcBef>
              <a:spcAft>
                <a:spcPts val="1000"/>
              </a:spcAft>
              <a:buNone/>
            </a:pPr>
            <a:r>
              <a:t/>
            </a:r>
            <a:endParaRPr sz="2100"/>
          </a:p>
        </p:txBody>
      </p:sp>
      <p:sp>
        <p:nvSpPr>
          <p:cNvPr id="266" name="Google Shape;26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POMDP Framework</a:t>
            </a:r>
            <a:endParaRPr/>
          </a:p>
        </p:txBody>
      </p:sp>
      <p:sp>
        <p:nvSpPr>
          <p:cNvPr id="272" name="Google Shape;272;p30"/>
          <p:cNvSpPr txBox="1"/>
          <p:nvPr>
            <p:ph idx="1" type="body"/>
          </p:nvPr>
        </p:nvSpPr>
        <p:spPr>
          <a:xfrm>
            <a:off x="1297500" y="976475"/>
            <a:ext cx="7640100" cy="1037400"/>
          </a:xfrm>
          <a:prstGeom prst="rect">
            <a:avLst/>
          </a:prstGeom>
        </p:spPr>
        <p:txBody>
          <a:bodyPr anchorCtr="0" anchor="t" bIns="91425" lIns="91425" spcFirstLastPara="1" rIns="91425" wrap="square" tIns="91425">
            <a:noAutofit/>
          </a:bodyPr>
          <a:lstStyle/>
          <a:p>
            <a:pPr indent="0" lvl="0" marL="0" rtl="0" algn="l">
              <a:lnSpc>
                <a:spcPct val="95000"/>
              </a:lnSpc>
              <a:spcBef>
                <a:spcPts val="1000"/>
              </a:spcBef>
              <a:spcAft>
                <a:spcPts val="1200"/>
              </a:spcAft>
              <a:buNone/>
            </a:pPr>
            <a:r>
              <a:rPr lang="en" sz="2000">
                <a:latin typeface="Arial"/>
                <a:ea typeface="Arial"/>
                <a:cs typeface="Arial"/>
                <a:sym typeface="Arial"/>
              </a:rPr>
              <a:t>POMDPs expand basic MDPs because the decision maker has incomplete information about the true state of the agent or environment.</a:t>
            </a:r>
            <a:r>
              <a:rPr lang="en" sz="2000">
                <a:latin typeface="Arial"/>
                <a:ea typeface="Arial"/>
                <a:cs typeface="Arial"/>
                <a:sym typeface="Arial"/>
              </a:rPr>
              <a:t> </a:t>
            </a:r>
            <a:r>
              <a:rPr lang="en" sz="2000"/>
              <a:t>A POMDP is defined by the tuple &lt;S,A,T,R,Ω,O&gt;:</a:t>
            </a:r>
            <a:endParaRPr sz="2000"/>
          </a:p>
        </p:txBody>
      </p:sp>
      <p:sp>
        <p:nvSpPr>
          <p:cNvPr id="273" name="Google Shape;273;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4" name="Google Shape;274;p30"/>
          <p:cNvSpPr txBox="1"/>
          <p:nvPr/>
        </p:nvSpPr>
        <p:spPr>
          <a:xfrm>
            <a:off x="988575" y="2013875"/>
            <a:ext cx="4303800" cy="2362800"/>
          </a:xfrm>
          <a:prstGeom prst="rect">
            <a:avLst/>
          </a:prstGeom>
          <a:noFill/>
          <a:ln>
            <a:noFill/>
          </a:ln>
        </p:spPr>
        <p:txBody>
          <a:bodyPr anchorCtr="0" anchor="t" bIns="91425" lIns="91425" spcFirstLastPara="1" rIns="91425" wrap="square" tIns="91425">
            <a:noAutofit/>
          </a:bodyPr>
          <a:lstStyle/>
          <a:p>
            <a:pPr indent="-355600" lvl="0" marL="457200" rtl="0" algn="l">
              <a:lnSpc>
                <a:spcPct val="95000"/>
              </a:lnSpc>
              <a:spcBef>
                <a:spcPts val="1000"/>
              </a:spcBef>
              <a:spcAft>
                <a:spcPts val="0"/>
              </a:spcAft>
              <a:buClr>
                <a:schemeClr val="lt1"/>
              </a:buClr>
              <a:buSzPts val="2000"/>
              <a:buChar char="●"/>
            </a:pPr>
            <a:r>
              <a:rPr b="1" lang="en" sz="2000">
                <a:solidFill>
                  <a:schemeClr val="lt1"/>
                </a:solidFill>
              </a:rPr>
              <a:t>S, A, T, and R: </a:t>
            </a:r>
            <a:r>
              <a:rPr lang="en" sz="2000">
                <a:solidFill>
                  <a:schemeClr val="lt1"/>
                </a:solidFill>
              </a:rPr>
              <a:t>Same as with normal MDPs.</a:t>
            </a:r>
            <a:endParaRPr sz="2000">
              <a:solidFill>
                <a:schemeClr val="lt1"/>
              </a:solidFill>
            </a:endParaRPr>
          </a:p>
          <a:p>
            <a:pPr indent="-355600" lvl="0" marL="457200" rtl="0" algn="l">
              <a:lnSpc>
                <a:spcPct val="95000"/>
              </a:lnSpc>
              <a:spcBef>
                <a:spcPts val="1200"/>
              </a:spcBef>
              <a:spcAft>
                <a:spcPts val="0"/>
              </a:spcAft>
              <a:buClr>
                <a:schemeClr val="lt1"/>
              </a:buClr>
              <a:buSzPts val="2000"/>
              <a:buChar char="●"/>
            </a:pPr>
            <a:r>
              <a:rPr b="1" lang="en" sz="2000">
                <a:solidFill>
                  <a:schemeClr val="lt1"/>
                </a:solidFill>
              </a:rPr>
              <a:t>Observations (Ω):</a:t>
            </a:r>
            <a:r>
              <a:rPr lang="en" sz="2000">
                <a:solidFill>
                  <a:schemeClr val="lt1"/>
                </a:solidFill>
              </a:rPr>
              <a:t> A finite set of observations the agent can experience of its world</a:t>
            </a:r>
            <a:endParaRPr sz="2000">
              <a:solidFill>
                <a:schemeClr val="lt1"/>
              </a:solidFill>
            </a:endParaRPr>
          </a:p>
          <a:p>
            <a:pPr indent="-368300" lvl="0" marL="457200" rtl="0" algn="l">
              <a:lnSpc>
                <a:spcPct val="95000"/>
              </a:lnSpc>
              <a:spcBef>
                <a:spcPts val="1000"/>
              </a:spcBef>
              <a:spcAft>
                <a:spcPts val="0"/>
              </a:spcAft>
              <a:buClr>
                <a:schemeClr val="lt1"/>
              </a:buClr>
              <a:buSzPts val="2200"/>
              <a:buChar char="●"/>
            </a:pPr>
            <a:r>
              <a:rPr b="1" lang="en" sz="2000">
                <a:solidFill>
                  <a:schemeClr val="lt1"/>
                </a:solidFill>
                <a:latin typeface="Lato"/>
                <a:ea typeface="Lato"/>
                <a:cs typeface="Lato"/>
                <a:sym typeface="Lato"/>
              </a:rPr>
              <a:t>Observation function (O) [S × A → Π(Ω)]: </a:t>
            </a:r>
            <a:r>
              <a:rPr lang="en" sz="2000">
                <a:solidFill>
                  <a:schemeClr val="lt1"/>
                </a:solidFill>
                <a:latin typeface="Lato"/>
                <a:ea typeface="Lato"/>
                <a:cs typeface="Lato"/>
                <a:sym typeface="Lato"/>
              </a:rPr>
              <a:t>Gives, for each action and resulting state, a probability distribution over possible observations</a:t>
            </a:r>
            <a:endParaRPr sz="2000">
              <a:solidFill>
                <a:schemeClr val="lt1"/>
              </a:solidFill>
              <a:latin typeface="Lato"/>
              <a:ea typeface="Lato"/>
              <a:cs typeface="Lato"/>
              <a:sym typeface="Lato"/>
            </a:endParaRPr>
          </a:p>
          <a:p>
            <a:pPr indent="0" lvl="0" marL="0" rtl="0" algn="l">
              <a:spcBef>
                <a:spcPts val="1200"/>
              </a:spcBef>
              <a:spcAft>
                <a:spcPts val="0"/>
              </a:spcAft>
              <a:buNone/>
            </a:pPr>
            <a:r>
              <a:t/>
            </a:r>
            <a:endParaRPr sz="1300">
              <a:solidFill>
                <a:schemeClr val="lt1"/>
              </a:solidFill>
              <a:latin typeface="Lato"/>
              <a:ea typeface="Lato"/>
              <a:cs typeface="Lato"/>
              <a:sym typeface="Lato"/>
            </a:endParaRPr>
          </a:p>
        </p:txBody>
      </p:sp>
      <p:pic>
        <p:nvPicPr>
          <p:cNvPr id="275" name="Google Shape;275;p30"/>
          <p:cNvPicPr preferRelativeResize="0"/>
          <p:nvPr/>
        </p:nvPicPr>
        <p:blipFill>
          <a:blip r:embed="rId3">
            <a:alphaModFix/>
          </a:blip>
          <a:stretch>
            <a:fillRect/>
          </a:stretch>
        </p:blipFill>
        <p:spPr>
          <a:xfrm>
            <a:off x="5340775" y="3043600"/>
            <a:ext cx="3803225" cy="2105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1"/>
          <p:cNvPicPr preferRelativeResize="0"/>
          <p:nvPr/>
        </p:nvPicPr>
        <p:blipFill>
          <a:blip r:embed="rId3">
            <a:alphaModFix/>
          </a:blip>
          <a:stretch>
            <a:fillRect/>
          </a:stretch>
        </p:blipFill>
        <p:spPr>
          <a:xfrm>
            <a:off x="-221652" y="-1182440"/>
            <a:ext cx="9365650" cy="25684600"/>
          </a:xfrm>
          <a:prstGeom prst="rect">
            <a:avLst/>
          </a:prstGeom>
          <a:noFill/>
          <a:ln>
            <a:noFill/>
          </a:ln>
        </p:spPr>
      </p:pic>
      <p:pic>
        <p:nvPicPr>
          <p:cNvPr id="281" name="Google Shape;281;p31"/>
          <p:cNvPicPr preferRelativeResize="0"/>
          <p:nvPr/>
        </p:nvPicPr>
        <p:blipFill>
          <a:blip r:embed="rId4">
            <a:alphaModFix/>
          </a:blip>
          <a:stretch>
            <a:fillRect/>
          </a:stretch>
        </p:blipFill>
        <p:spPr>
          <a:xfrm>
            <a:off x="523050" y="0"/>
            <a:ext cx="7876250" cy="5143500"/>
          </a:xfrm>
          <a:prstGeom prst="rect">
            <a:avLst/>
          </a:prstGeom>
          <a:noFill/>
          <a:ln>
            <a:noFill/>
          </a:ln>
        </p:spPr>
      </p:pic>
      <p:sp>
        <p:nvSpPr>
          <p:cNvPr id="282" name="Google Shape;282;p31"/>
          <p:cNvSpPr txBox="1"/>
          <p:nvPr>
            <p:ph type="title"/>
          </p:nvPr>
        </p:nvSpPr>
        <p:spPr>
          <a:xfrm>
            <a:off x="191875" y="-108375"/>
            <a:ext cx="4650000" cy="1977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4200">
                <a:solidFill>
                  <a:schemeClr val="dk1"/>
                </a:solidFill>
              </a:rPr>
              <a:t>How to act optimally in a POMDP?</a:t>
            </a:r>
            <a:endParaRPr sz="4200">
              <a:solidFill>
                <a:schemeClr val="dk1"/>
              </a:solidFill>
            </a:endParaRPr>
          </a:p>
        </p:txBody>
      </p:sp>
      <p:sp>
        <p:nvSpPr>
          <p:cNvPr id="283" name="Google Shape;28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Outline (The Plan)</a:t>
            </a:r>
            <a:endParaRPr/>
          </a:p>
        </p:txBody>
      </p:sp>
      <p:sp>
        <p:nvSpPr>
          <p:cNvPr id="143" name="Google Shape;143;p1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AutoNum type="arabicPeriod"/>
            </a:pPr>
            <a:r>
              <a:rPr lang="en" sz="2100"/>
              <a:t>Introduction</a:t>
            </a:r>
            <a:endParaRPr sz="2100"/>
          </a:p>
          <a:p>
            <a:pPr indent="-361950" lvl="0" marL="457200" rtl="0" algn="l">
              <a:spcBef>
                <a:spcPts val="0"/>
              </a:spcBef>
              <a:spcAft>
                <a:spcPts val="0"/>
              </a:spcAft>
              <a:buSzPts val="2100"/>
              <a:buAutoNum type="arabicPeriod"/>
            </a:pPr>
            <a:r>
              <a:rPr lang="en" sz="2100"/>
              <a:t>Basic MDPs</a:t>
            </a:r>
            <a:endParaRPr sz="2100"/>
          </a:p>
          <a:p>
            <a:pPr indent="-361950" lvl="0" marL="457200" rtl="0" algn="l">
              <a:spcBef>
                <a:spcPts val="0"/>
              </a:spcBef>
              <a:spcAft>
                <a:spcPts val="0"/>
              </a:spcAft>
              <a:buSzPts val="2100"/>
              <a:buAutoNum type="arabicPeriod"/>
            </a:pPr>
            <a:r>
              <a:rPr lang="en" sz="2100"/>
              <a:t>Partially</a:t>
            </a:r>
            <a:r>
              <a:rPr lang="en" sz="2100"/>
              <a:t> Observable MDPs</a:t>
            </a:r>
            <a:endParaRPr sz="2100"/>
          </a:p>
          <a:p>
            <a:pPr indent="-349250" lvl="1" marL="914400" rtl="0" algn="l">
              <a:spcBef>
                <a:spcPts val="0"/>
              </a:spcBef>
              <a:spcAft>
                <a:spcPts val="0"/>
              </a:spcAft>
              <a:buSzPts val="1900"/>
              <a:buAutoNum type="alphaLcPeriod"/>
            </a:pPr>
            <a:r>
              <a:rPr lang="en" sz="1900"/>
              <a:t>Belief States</a:t>
            </a:r>
            <a:endParaRPr sz="1900"/>
          </a:p>
          <a:p>
            <a:pPr indent="-349250" lvl="1" marL="914400" rtl="0" algn="l">
              <a:spcBef>
                <a:spcPts val="0"/>
              </a:spcBef>
              <a:spcAft>
                <a:spcPts val="0"/>
              </a:spcAft>
              <a:buSzPts val="1900"/>
              <a:buAutoNum type="alphaLcPeriod"/>
            </a:pPr>
            <a:r>
              <a:rPr lang="en" sz="1900"/>
              <a:t>Computing belief states </a:t>
            </a:r>
            <a:endParaRPr sz="2100"/>
          </a:p>
          <a:p>
            <a:pPr indent="-361950" lvl="0" marL="457200" rtl="0" algn="l">
              <a:spcBef>
                <a:spcPts val="0"/>
              </a:spcBef>
              <a:spcAft>
                <a:spcPts val="0"/>
              </a:spcAft>
              <a:buSzPts val="2100"/>
              <a:buAutoNum type="arabicPeriod"/>
            </a:pPr>
            <a:r>
              <a:rPr lang="en" sz="2100"/>
              <a:t>The Agent and the Tiger (Example problem)</a:t>
            </a:r>
            <a:endParaRPr sz="2100"/>
          </a:p>
          <a:p>
            <a:pPr indent="-361950" lvl="0" marL="457200" rtl="0" algn="l">
              <a:spcBef>
                <a:spcPts val="0"/>
              </a:spcBef>
              <a:spcAft>
                <a:spcPts val="0"/>
              </a:spcAft>
              <a:buSzPts val="2100"/>
              <a:buAutoNum type="arabicPeriod"/>
            </a:pPr>
            <a:r>
              <a:rPr lang="en" sz="2100"/>
              <a:t>Policy Trees</a:t>
            </a:r>
            <a:endParaRPr sz="2100"/>
          </a:p>
          <a:p>
            <a:pPr indent="-361950" lvl="0" marL="457200" rtl="0" algn="l">
              <a:spcBef>
                <a:spcPts val="0"/>
              </a:spcBef>
              <a:spcAft>
                <a:spcPts val="0"/>
              </a:spcAft>
              <a:buSzPts val="2100"/>
              <a:buAutoNum type="arabicPeriod"/>
            </a:pPr>
            <a:r>
              <a:rPr lang="en" sz="2100"/>
              <a:t>Plan graphs</a:t>
            </a:r>
            <a:endParaRPr sz="1900"/>
          </a:p>
          <a:p>
            <a:pPr indent="-361950" lvl="0" marL="457200" rtl="0" algn="l">
              <a:spcBef>
                <a:spcPts val="0"/>
              </a:spcBef>
              <a:spcAft>
                <a:spcPts val="0"/>
              </a:spcAft>
              <a:buSzPts val="2100"/>
              <a:buAutoNum type="arabicPeriod"/>
            </a:pPr>
            <a:r>
              <a:rPr lang="en" sz="2100"/>
              <a:t>The Witness Algorithm (If time allows)</a:t>
            </a:r>
            <a:endParaRPr sz="2100"/>
          </a:p>
        </p:txBody>
      </p:sp>
      <p:sp>
        <p:nvSpPr>
          <p:cNvPr id="144" name="Google Shape;144;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5" name="Google Shape;145;p14"/>
          <p:cNvPicPr preferRelativeResize="0"/>
          <p:nvPr/>
        </p:nvPicPr>
        <p:blipFill>
          <a:blip r:embed="rId3">
            <a:alphaModFix/>
          </a:blip>
          <a:stretch>
            <a:fillRect/>
          </a:stretch>
        </p:blipFill>
        <p:spPr>
          <a:xfrm>
            <a:off x="6630397" y="0"/>
            <a:ext cx="2513599" cy="2526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Belief States in POMDPs</a:t>
            </a:r>
            <a:endParaRPr/>
          </a:p>
        </p:txBody>
      </p:sp>
      <p:sp>
        <p:nvSpPr>
          <p:cNvPr id="289" name="Google Shape;289;p32"/>
          <p:cNvSpPr txBox="1"/>
          <p:nvPr>
            <p:ph idx="1" type="body"/>
          </p:nvPr>
        </p:nvSpPr>
        <p:spPr>
          <a:xfrm>
            <a:off x="1196650" y="998550"/>
            <a:ext cx="4859400" cy="15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Arial"/>
                <a:ea typeface="Arial"/>
                <a:cs typeface="Arial"/>
                <a:sym typeface="Arial"/>
              </a:rPr>
              <a:t>POMDP Control</a:t>
            </a:r>
            <a:r>
              <a:rPr lang="en" sz="1600">
                <a:latin typeface="Arial"/>
                <a:ea typeface="Arial"/>
                <a:cs typeface="Arial"/>
                <a:sym typeface="Arial"/>
              </a:rPr>
              <a:t>: Divided into two components:</a:t>
            </a:r>
            <a:endParaRPr sz="1600">
              <a:latin typeface="Arial"/>
              <a:ea typeface="Arial"/>
              <a:cs typeface="Arial"/>
              <a:sym typeface="Arial"/>
            </a:endParaRPr>
          </a:p>
          <a:p>
            <a:pPr indent="-330200" lvl="0" marL="457200" rtl="0" algn="l">
              <a:spcBef>
                <a:spcPts val="1200"/>
              </a:spcBef>
              <a:spcAft>
                <a:spcPts val="0"/>
              </a:spcAft>
              <a:buClr>
                <a:schemeClr val="lt1"/>
              </a:buClr>
              <a:buSzPts val="1600"/>
              <a:buFont typeface="Arial"/>
              <a:buAutoNum type="arabicPeriod"/>
            </a:pPr>
            <a:r>
              <a:rPr b="1" lang="en" sz="1600">
                <a:latin typeface="Arial"/>
                <a:ea typeface="Arial"/>
                <a:cs typeface="Arial"/>
                <a:sym typeface="Arial"/>
              </a:rPr>
              <a:t>State Estimator (SE)</a:t>
            </a:r>
            <a:r>
              <a:rPr lang="en" sz="1600">
                <a:latin typeface="Arial"/>
                <a:ea typeface="Arial"/>
                <a:cs typeface="Arial"/>
                <a:sym typeface="Arial"/>
              </a:rPr>
              <a:t>: Updates the </a:t>
            </a:r>
            <a:r>
              <a:rPr b="1" lang="en" sz="1600">
                <a:latin typeface="Arial"/>
                <a:ea typeface="Arial"/>
                <a:cs typeface="Arial"/>
                <a:sym typeface="Arial"/>
              </a:rPr>
              <a:t>belief state</a:t>
            </a:r>
            <a:r>
              <a:rPr lang="en" sz="1600">
                <a:latin typeface="Arial"/>
                <a:ea typeface="Arial"/>
                <a:cs typeface="Arial"/>
                <a:sym typeface="Arial"/>
              </a:rPr>
              <a:t> (b) based current observations, and previous belief.</a:t>
            </a:r>
            <a:endParaRPr sz="1600">
              <a:latin typeface="Arial"/>
              <a:ea typeface="Arial"/>
              <a:cs typeface="Arial"/>
              <a:sym typeface="Arial"/>
            </a:endParaRPr>
          </a:p>
          <a:p>
            <a:pPr indent="-330200" lvl="0" marL="457200" rtl="0" algn="l">
              <a:spcBef>
                <a:spcPts val="0"/>
              </a:spcBef>
              <a:spcAft>
                <a:spcPts val="0"/>
              </a:spcAft>
              <a:buClr>
                <a:schemeClr val="lt1"/>
              </a:buClr>
              <a:buSzPts val="1600"/>
              <a:buFont typeface="Arial"/>
              <a:buAutoNum type="arabicPeriod"/>
            </a:pPr>
            <a:r>
              <a:rPr b="1" lang="en" sz="1600">
                <a:latin typeface="Arial"/>
                <a:ea typeface="Arial"/>
                <a:cs typeface="Arial"/>
                <a:sym typeface="Arial"/>
              </a:rPr>
              <a:t>Policy (π)</a:t>
            </a:r>
            <a:r>
              <a:rPr lang="en" sz="1600">
                <a:latin typeface="Arial"/>
                <a:ea typeface="Arial"/>
                <a:cs typeface="Arial"/>
                <a:sym typeface="Arial"/>
              </a:rPr>
              <a:t>: Generates actions based on the belief state rather than the actual world state.</a:t>
            </a:r>
            <a:endParaRPr sz="1600">
              <a:latin typeface="Arial"/>
              <a:ea typeface="Arial"/>
              <a:cs typeface="Arial"/>
              <a:sym typeface="Arial"/>
            </a:endParaRPr>
          </a:p>
          <a:p>
            <a:pPr indent="0" lvl="0" marL="0" rtl="0" algn="l">
              <a:spcBef>
                <a:spcPts val="1200"/>
              </a:spcBef>
              <a:spcAft>
                <a:spcPts val="0"/>
              </a:spcAft>
              <a:buNone/>
            </a:pPr>
            <a:r>
              <a:t/>
            </a:r>
            <a:endParaRPr sz="1600">
              <a:latin typeface="Arial"/>
              <a:ea typeface="Arial"/>
              <a:cs typeface="Arial"/>
              <a:sym typeface="Arial"/>
            </a:endParaRPr>
          </a:p>
          <a:p>
            <a:pPr indent="0" lvl="0" marL="0" rtl="0" algn="l">
              <a:spcBef>
                <a:spcPts val="1200"/>
              </a:spcBef>
              <a:spcAft>
                <a:spcPts val="1200"/>
              </a:spcAft>
              <a:buNone/>
            </a:pPr>
            <a:r>
              <a:t/>
            </a:r>
            <a:endParaRPr sz="1800"/>
          </a:p>
        </p:txBody>
      </p:sp>
      <p:pic>
        <p:nvPicPr>
          <p:cNvPr id="290" name="Google Shape;290;p32"/>
          <p:cNvPicPr preferRelativeResize="0"/>
          <p:nvPr/>
        </p:nvPicPr>
        <p:blipFill>
          <a:blip r:embed="rId3">
            <a:alphaModFix/>
          </a:blip>
          <a:stretch>
            <a:fillRect/>
          </a:stretch>
        </p:blipFill>
        <p:spPr>
          <a:xfrm>
            <a:off x="5982550" y="0"/>
            <a:ext cx="3161450" cy="2529150"/>
          </a:xfrm>
          <a:prstGeom prst="rect">
            <a:avLst/>
          </a:prstGeom>
          <a:noFill/>
          <a:ln>
            <a:noFill/>
          </a:ln>
        </p:spPr>
      </p:pic>
      <p:sp>
        <p:nvSpPr>
          <p:cNvPr id="291" name="Google Shape;291;p32"/>
          <p:cNvSpPr txBox="1"/>
          <p:nvPr/>
        </p:nvSpPr>
        <p:spPr>
          <a:xfrm>
            <a:off x="1196650" y="3092800"/>
            <a:ext cx="7549500" cy="154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chemeClr val="lt1"/>
                </a:solidFill>
              </a:rPr>
              <a:t>Belief State</a:t>
            </a:r>
            <a:r>
              <a:rPr lang="en" sz="1700">
                <a:solidFill>
                  <a:schemeClr val="lt1"/>
                </a:solidFill>
              </a:rPr>
              <a:t>: </a:t>
            </a:r>
            <a:endParaRPr sz="1700">
              <a:solidFill>
                <a:schemeClr val="lt1"/>
              </a:solidFill>
            </a:endParaRPr>
          </a:p>
          <a:p>
            <a:pPr indent="-336550" lvl="0" marL="457200" rtl="0" algn="l">
              <a:lnSpc>
                <a:spcPct val="115000"/>
              </a:lnSpc>
              <a:spcBef>
                <a:spcPts val="0"/>
              </a:spcBef>
              <a:spcAft>
                <a:spcPts val="0"/>
              </a:spcAft>
              <a:buClr>
                <a:schemeClr val="lt1"/>
              </a:buClr>
              <a:buSzPts val="1700"/>
              <a:buChar char="●"/>
            </a:pPr>
            <a:r>
              <a:rPr lang="en" sz="1700">
                <a:solidFill>
                  <a:schemeClr val="lt1"/>
                </a:solidFill>
              </a:rPr>
              <a:t>A probability distribution over possible world states, representing the agent's uncertainty. </a:t>
            </a:r>
            <a:endParaRPr sz="1700">
              <a:solidFill>
                <a:schemeClr val="lt1"/>
              </a:solidFill>
            </a:endParaRPr>
          </a:p>
          <a:p>
            <a:pPr indent="-336550" lvl="0" marL="457200" rtl="0" algn="l">
              <a:lnSpc>
                <a:spcPct val="115000"/>
              </a:lnSpc>
              <a:spcBef>
                <a:spcPts val="0"/>
              </a:spcBef>
              <a:spcAft>
                <a:spcPts val="0"/>
              </a:spcAft>
              <a:buClr>
                <a:schemeClr val="lt1"/>
              </a:buClr>
              <a:buSzPts val="1700"/>
              <a:buChar char="●"/>
            </a:pPr>
            <a:r>
              <a:rPr lang="en" sz="1700">
                <a:solidFill>
                  <a:schemeClr val="lt1"/>
                </a:solidFill>
              </a:rPr>
              <a:t>Belief states summarize past actions and observations, acting as a sufficient statistic for decision-making. Once computed, no further history is required.</a:t>
            </a:r>
            <a:endParaRPr sz="1500">
              <a:solidFill>
                <a:schemeClr val="lt1"/>
              </a:solidFill>
              <a:latin typeface="Lato"/>
              <a:ea typeface="Lato"/>
              <a:cs typeface="Lato"/>
              <a:sym typeface="Lato"/>
            </a:endParaRPr>
          </a:p>
        </p:txBody>
      </p:sp>
      <p:sp>
        <p:nvSpPr>
          <p:cNvPr id="292" name="Google Shape;292;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Calculating the Belief State in a POMDP</a:t>
            </a:r>
            <a:endParaRPr/>
          </a:p>
        </p:txBody>
      </p:sp>
      <p:sp>
        <p:nvSpPr>
          <p:cNvPr id="298" name="Google Shape;298;p33"/>
          <p:cNvSpPr txBox="1"/>
          <p:nvPr>
            <p:ph idx="1" type="body"/>
          </p:nvPr>
        </p:nvSpPr>
        <p:spPr>
          <a:xfrm>
            <a:off x="1297500" y="1048875"/>
            <a:ext cx="7038900" cy="39456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Clr>
                <a:schemeClr val="lt1"/>
              </a:buClr>
              <a:buSzPts val="1800"/>
              <a:buFont typeface="Arial"/>
              <a:buChar char="●"/>
            </a:pPr>
            <a:r>
              <a:rPr b="1" lang="en" sz="1800">
                <a:latin typeface="Arial"/>
                <a:ea typeface="Arial"/>
                <a:cs typeface="Arial"/>
                <a:sym typeface="Arial"/>
              </a:rPr>
              <a:t>Belief State</a:t>
            </a:r>
            <a:r>
              <a:rPr lang="en" sz="1800">
                <a:latin typeface="Arial"/>
                <a:ea typeface="Arial"/>
                <a:cs typeface="Arial"/>
                <a:sym typeface="Arial"/>
              </a:rPr>
              <a:t>: A probability distribution b over states S where b(s) is the probability for state s:</a:t>
            </a:r>
            <a:endParaRPr sz="1800">
              <a:latin typeface="Arial"/>
              <a:ea typeface="Arial"/>
              <a:cs typeface="Arial"/>
              <a:sym typeface="Arial"/>
            </a:endParaRPr>
          </a:p>
          <a:p>
            <a:pPr indent="0" lvl="0" marL="0" rtl="0" algn="l">
              <a:spcBef>
                <a:spcPts val="1200"/>
              </a:spcBef>
              <a:spcAft>
                <a:spcPts val="0"/>
              </a:spcAft>
              <a:buNone/>
            </a:pPr>
            <a:r>
              <a:t/>
            </a:r>
            <a:endParaRPr sz="1800">
              <a:latin typeface="Arial"/>
              <a:ea typeface="Arial"/>
              <a:cs typeface="Arial"/>
              <a:sym typeface="Arial"/>
            </a:endParaRPr>
          </a:p>
          <a:p>
            <a:pPr indent="-342900" lvl="0" marL="457200" rtl="0" algn="l">
              <a:spcBef>
                <a:spcPts val="1200"/>
              </a:spcBef>
              <a:spcAft>
                <a:spcPts val="0"/>
              </a:spcAft>
              <a:buClr>
                <a:schemeClr val="lt1"/>
              </a:buClr>
              <a:buSzPts val="1800"/>
              <a:buFont typeface="Arial"/>
              <a:buChar char="●"/>
            </a:pPr>
            <a:r>
              <a:rPr b="1" lang="en" sz="1800">
                <a:latin typeface="Arial"/>
                <a:ea typeface="Arial"/>
                <a:cs typeface="Arial"/>
                <a:sym typeface="Arial"/>
              </a:rPr>
              <a:t>Update Rule</a:t>
            </a:r>
            <a:r>
              <a:rPr lang="en" sz="1800">
                <a:latin typeface="Arial"/>
                <a:ea typeface="Arial"/>
                <a:cs typeface="Arial"/>
                <a:sym typeface="Arial"/>
              </a:rPr>
              <a:t>: </a:t>
            </a:r>
            <a:endParaRPr sz="1800">
              <a:latin typeface="Arial"/>
              <a:ea typeface="Arial"/>
              <a:cs typeface="Arial"/>
              <a:sym typeface="Arial"/>
            </a:endParaRPr>
          </a:p>
          <a:p>
            <a:pPr indent="0" lvl="0" marL="457200" rtl="0" algn="l">
              <a:spcBef>
                <a:spcPts val="1200"/>
              </a:spcBef>
              <a:spcAft>
                <a:spcPts val="1200"/>
              </a:spcAft>
              <a:buNone/>
            </a:pPr>
            <a:r>
              <a:t/>
            </a:r>
            <a:endParaRPr sz="1800">
              <a:latin typeface="Arial"/>
              <a:ea typeface="Arial"/>
              <a:cs typeface="Arial"/>
              <a:sym typeface="Arial"/>
            </a:endParaRPr>
          </a:p>
        </p:txBody>
      </p:sp>
      <p:pic>
        <p:nvPicPr>
          <p:cNvPr id="299" name="Google Shape;299;p33"/>
          <p:cNvPicPr preferRelativeResize="0"/>
          <p:nvPr/>
        </p:nvPicPr>
        <p:blipFill>
          <a:blip r:embed="rId3">
            <a:alphaModFix/>
          </a:blip>
          <a:stretch>
            <a:fillRect/>
          </a:stretch>
        </p:blipFill>
        <p:spPr>
          <a:xfrm>
            <a:off x="5393250" y="1517050"/>
            <a:ext cx="2517800" cy="765325"/>
          </a:xfrm>
          <a:prstGeom prst="rect">
            <a:avLst/>
          </a:prstGeom>
          <a:noFill/>
          <a:ln>
            <a:noFill/>
          </a:ln>
        </p:spPr>
      </p:pic>
      <p:pic>
        <p:nvPicPr>
          <p:cNvPr id="300" name="Google Shape;300;p33"/>
          <p:cNvPicPr preferRelativeResize="0"/>
          <p:nvPr/>
        </p:nvPicPr>
        <p:blipFill rotWithShape="1">
          <a:blip r:embed="rId4">
            <a:alphaModFix/>
          </a:blip>
          <a:srcRect b="82858" l="0" r="0" t="0"/>
          <a:stretch/>
        </p:blipFill>
        <p:spPr>
          <a:xfrm>
            <a:off x="4634775" y="3219311"/>
            <a:ext cx="4201825" cy="399525"/>
          </a:xfrm>
          <a:prstGeom prst="rect">
            <a:avLst/>
          </a:prstGeom>
          <a:noFill/>
          <a:ln>
            <a:noFill/>
          </a:ln>
        </p:spPr>
      </p:pic>
      <p:sp>
        <p:nvSpPr>
          <p:cNvPr id="301" name="Google Shape;301;p33"/>
          <p:cNvSpPr txBox="1"/>
          <p:nvPr/>
        </p:nvSpPr>
        <p:spPr>
          <a:xfrm>
            <a:off x="494650" y="2790275"/>
            <a:ext cx="3746100" cy="192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1600">
                <a:solidFill>
                  <a:schemeClr val="lt1"/>
                </a:solidFill>
                <a:latin typeface="Lato"/>
                <a:ea typeface="Lato"/>
                <a:cs typeface="Lato"/>
                <a:sym typeface="Lato"/>
              </a:rPr>
              <a:t>Key:</a:t>
            </a:r>
            <a:endParaRPr b="1" sz="1600">
              <a:solidFill>
                <a:schemeClr val="lt1"/>
              </a:solidFill>
              <a:latin typeface="Lato"/>
              <a:ea typeface="Lato"/>
              <a:cs typeface="Lato"/>
              <a:sym typeface="Lato"/>
            </a:endParaRPr>
          </a:p>
          <a:p>
            <a:pPr indent="-330200" lvl="0" marL="457200" rtl="0" algn="l">
              <a:spcBef>
                <a:spcPts val="1000"/>
              </a:spcBef>
              <a:spcAft>
                <a:spcPts val="0"/>
              </a:spcAft>
              <a:buClr>
                <a:schemeClr val="lt1"/>
              </a:buClr>
              <a:buSzPts val="1600"/>
              <a:buFont typeface="Lato"/>
              <a:buChar char="●"/>
            </a:pPr>
            <a:r>
              <a:rPr b="1" lang="en" sz="1600">
                <a:solidFill>
                  <a:schemeClr val="lt1"/>
                </a:solidFill>
                <a:latin typeface="Lato"/>
                <a:ea typeface="Lato"/>
                <a:cs typeface="Lato"/>
                <a:sym typeface="Lato"/>
              </a:rPr>
              <a:t>O(s′,a,o): </a:t>
            </a:r>
            <a:r>
              <a:rPr lang="en" sz="1600">
                <a:solidFill>
                  <a:schemeClr val="lt1"/>
                </a:solidFill>
                <a:latin typeface="Lato"/>
                <a:ea typeface="Lato"/>
                <a:cs typeface="Lato"/>
                <a:sym typeface="Lato"/>
              </a:rPr>
              <a:t>observation function</a:t>
            </a:r>
            <a:endParaRPr sz="1600">
              <a:solidFill>
                <a:schemeClr val="lt1"/>
              </a:solidFill>
              <a:latin typeface="Lato"/>
              <a:ea typeface="Lato"/>
              <a:cs typeface="Lato"/>
              <a:sym typeface="Lato"/>
            </a:endParaRPr>
          </a:p>
          <a:p>
            <a:pPr indent="-330200" lvl="0" marL="457200" rtl="0" algn="l">
              <a:spcBef>
                <a:spcPts val="1000"/>
              </a:spcBef>
              <a:spcAft>
                <a:spcPts val="0"/>
              </a:spcAft>
              <a:buClr>
                <a:schemeClr val="lt1"/>
              </a:buClr>
              <a:buSzPts val="1600"/>
              <a:buFont typeface="Lato"/>
              <a:buChar char="●"/>
            </a:pPr>
            <a:r>
              <a:rPr b="1" lang="en" sz="1600">
                <a:solidFill>
                  <a:schemeClr val="lt1"/>
                </a:solidFill>
              </a:rPr>
              <a:t>T(s,a,s′): </a:t>
            </a:r>
            <a:r>
              <a:rPr lang="en" sz="1600">
                <a:solidFill>
                  <a:schemeClr val="lt1"/>
                </a:solidFill>
              </a:rPr>
              <a:t>state transition function</a:t>
            </a:r>
            <a:endParaRPr sz="1600">
              <a:solidFill>
                <a:schemeClr val="lt1"/>
              </a:solidFill>
            </a:endParaRPr>
          </a:p>
          <a:p>
            <a:pPr indent="-330200" lvl="0" marL="457200" rtl="0" algn="l">
              <a:spcBef>
                <a:spcPts val="1000"/>
              </a:spcBef>
              <a:spcAft>
                <a:spcPts val="0"/>
              </a:spcAft>
              <a:buClr>
                <a:schemeClr val="lt1"/>
              </a:buClr>
              <a:buSzPts val="1600"/>
              <a:buChar char="●"/>
            </a:pPr>
            <a:r>
              <a:rPr b="1" lang="en" sz="1600">
                <a:solidFill>
                  <a:schemeClr val="lt1"/>
                </a:solidFill>
              </a:rPr>
              <a:t>b(s): </a:t>
            </a:r>
            <a:r>
              <a:rPr lang="en" sz="1600">
                <a:solidFill>
                  <a:schemeClr val="lt1"/>
                </a:solidFill>
              </a:rPr>
              <a:t>Current belief sate</a:t>
            </a:r>
            <a:endParaRPr sz="1600">
              <a:solidFill>
                <a:schemeClr val="lt1"/>
              </a:solidFill>
            </a:endParaRPr>
          </a:p>
          <a:p>
            <a:pPr indent="-330200" lvl="0" marL="457200" rtl="0" algn="l">
              <a:spcBef>
                <a:spcPts val="1000"/>
              </a:spcBef>
              <a:spcAft>
                <a:spcPts val="1000"/>
              </a:spcAft>
              <a:buClr>
                <a:schemeClr val="lt1"/>
              </a:buClr>
              <a:buSzPts val="1600"/>
              <a:buChar char="●"/>
            </a:pPr>
            <a:r>
              <a:rPr b="1" lang="en" sz="1600">
                <a:solidFill>
                  <a:schemeClr val="lt1"/>
                </a:solidFill>
              </a:rPr>
              <a:t>Pr(o∣a,b): </a:t>
            </a:r>
            <a:r>
              <a:rPr lang="en" sz="1600">
                <a:solidFill>
                  <a:schemeClr val="lt1"/>
                </a:solidFill>
              </a:rPr>
              <a:t>Normalizing factor</a:t>
            </a:r>
            <a:endParaRPr sz="1600">
              <a:solidFill>
                <a:schemeClr val="lt1"/>
              </a:solidFill>
            </a:endParaRPr>
          </a:p>
        </p:txBody>
      </p:sp>
      <p:pic>
        <p:nvPicPr>
          <p:cNvPr id="302" name="Google Shape;302;p33"/>
          <p:cNvPicPr preferRelativeResize="0"/>
          <p:nvPr/>
        </p:nvPicPr>
        <p:blipFill rotWithShape="1">
          <a:blip r:embed="rId4">
            <a:alphaModFix/>
          </a:blip>
          <a:srcRect b="0" l="0" r="0" t="71180"/>
          <a:stretch/>
        </p:blipFill>
        <p:spPr>
          <a:xfrm>
            <a:off x="4634775" y="3618836"/>
            <a:ext cx="4201825" cy="671700"/>
          </a:xfrm>
          <a:prstGeom prst="rect">
            <a:avLst/>
          </a:prstGeom>
          <a:noFill/>
          <a:ln>
            <a:noFill/>
          </a:ln>
        </p:spPr>
      </p:pic>
      <p:sp>
        <p:nvSpPr>
          <p:cNvPr id="303" name="Google Shape;303;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34"/>
          <p:cNvPicPr preferRelativeResize="0"/>
          <p:nvPr/>
        </p:nvPicPr>
        <p:blipFill>
          <a:blip r:embed="rId3">
            <a:alphaModFix/>
          </a:blip>
          <a:stretch>
            <a:fillRect/>
          </a:stretch>
        </p:blipFill>
        <p:spPr>
          <a:xfrm>
            <a:off x="0" y="0"/>
            <a:ext cx="9144000" cy="5048267"/>
          </a:xfrm>
          <a:prstGeom prst="rect">
            <a:avLst/>
          </a:prstGeom>
          <a:noFill/>
          <a:ln>
            <a:noFill/>
          </a:ln>
        </p:spPr>
      </p:pic>
      <p:sp>
        <p:nvSpPr>
          <p:cNvPr id="309" name="Google Shape;309;p34"/>
          <p:cNvSpPr txBox="1"/>
          <p:nvPr>
            <p:ph type="title"/>
          </p:nvPr>
        </p:nvSpPr>
        <p:spPr>
          <a:xfrm>
            <a:off x="966900" y="3886825"/>
            <a:ext cx="7038900" cy="914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sz="4200">
                <a:solidFill>
                  <a:srgbClr val="FF0000"/>
                </a:solidFill>
                <a:highlight>
                  <a:schemeClr val="dk1"/>
                </a:highlight>
              </a:rPr>
              <a:t>The agent and the Tiger</a:t>
            </a:r>
            <a:endParaRPr b="1" sz="4200">
              <a:solidFill>
                <a:srgbClr val="FF0000"/>
              </a:solidFill>
              <a:highlight>
                <a:schemeClr val="dk1"/>
              </a:highlight>
            </a:endParaRPr>
          </a:p>
          <a:p>
            <a:pPr indent="0" lvl="0" marL="0" rtl="0" algn="ctr">
              <a:spcBef>
                <a:spcPts val="0"/>
              </a:spcBef>
              <a:spcAft>
                <a:spcPts val="0"/>
              </a:spcAft>
              <a:buNone/>
            </a:pPr>
            <a:r>
              <a:rPr b="1" lang="en" sz="4200">
                <a:solidFill>
                  <a:srgbClr val="FF0000"/>
                </a:solidFill>
                <a:highlight>
                  <a:schemeClr val="dk1"/>
                </a:highlight>
              </a:rPr>
              <a:t>(Example Problem)</a:t>
            </a:r>
            <a:endParaRPr b="1" sz="4200">
              <a:solidFill>
                <a:srgbClr val="FF0000"/>
              </a:solidFill>
              <a:highlight>
                <a:schemeClr val="dk1"/>
              </a:highlight>
            </a:endParaRPr>
          </a:p>
        </p:txBody>
      </p:sp>
      <p:sp>
        <p:nvSpPr>
          <p:cNvPr id="310" name="Google Shape;31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Tiger Problem 🐅</a:t>
            </a:r>
            <a:endParaRPr/>
          </a:p>
        </p:txBody>
      </p:sp>
      <p:sp>
        <p:nvSpPr>
          <p:cNvPr id="316" name="Google Shape;316;p35"/>
          <p:cNvSpPr txBox="1"/>
          <p:nvPr>
            <p:ph idx="1" type="body"/>
          </p:nvPr>
        </p:nvSpPr>
        <p:spPr>
          <a:xfrm>
            <a:off x="1297500" y="1116150"/>
            <a:ext cx="5392500" cy="38208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None/>
            </a:pPr>
            <a:r>
              <a:rPr lang="en" sz="1600">
                <a:latin typeface="Arial"/>
                <a:ea typeface="Arial"/>
                <a:cs typeface="Arial"/>
                <a:sym typeface="Arial"/>
              </a:rPr>
              <a:t>An agent is in front of two closed doors. One hides a fearsome </a:t>
            </a:r>
            <a:r>
              <a:rPr b="1" lang="en" sz="1600">
                <a:latin typeface="Arial"/>
                <a:ea typeface="Arial"/>
                <a:cs typeface="Arial"/>
                <a:sym typeface="Arial"/>
              </a:rPr>
              <a:t>tiger</a:t>
            </a:r>
            <a:r>
              <a:rPr lang="en" sz="1600">
                <a:latin typeface="Arial"/>
                <a:ea typeface="Arial"/>
                <a:cs typeface="Arial"/>
                <a:sym typeface="Arial"/>
              </a:rPr>
              <a:t>, and the other holds a </a:t>
            </a:r>
            <a:r>
              <a:rPr b="1" lang="en" sz="1600">
                <a:latin typeface="Arial"/>
                <a:ea typeface="Arial"/>
                <a:cs typeface="Arial"/>
                <a:sym typeface="Arial"/>
              </a:rPr>
              <a:t>reward</a:t>
            </a:r>
            <a:r>
              <a:rPr lang="en" sz="1600">
                <a:latin typeface="Arial"/>
                <a:ea typeface="Arial"/>
                <a:cs typeface="Arial"/>
                <a:sym typeface="Arial"/>
              </a:rPr>
              <a:t> waiting to be claimed. But beware!</a:t>
            </a:r>
            <a:r>
              <a:rPr lang="en" sz="1600">
                <a:latin typeface="Arial"/>
                <a:ea typeface="Arial"/>
                <a:cs typeface="Arial"/>
                <a:sym typeface="Arial"/>
              </a:rPr>
              <a:t> If you open the wrong door, you’ll face a </a:t>
            </a:r>
            <a:r>
              <a:rPr b="1" lang="en" sz="1600">
                <a:latin typeface="Arial"/>
                <a:ea typeface="Arial"/>
                <a:cs typeface="Arial"/>
                <a:sym typeface="Arial"/>
              </a:rPr>
              <a:t>penalty</a:t>
            </a:r>
            <a:r>
              <a:rPr lang="en" sz="1600">
                <a:latin typeface="Arial"/>
                <a:ea typeface="Arial"/>
                <a:cs typeface="Arial"/>
                <a:sym typeface="Arial"/>
              </a:rPr>
              <a:t>—and it’s not just losing your lunch (probably)!</a:t>
            </a:r>
            <a:endParaRPr sz="1600">
              <a:latin typeface="Arial"/>
              <a:ea typeface="Arial"/>
              <a:cs typeface="Arial"/>
              <a:sym typeface="Arial"/>
            </a:endParaRPr>
          </a:p>
          <a:p>
            <a:pPr indent="0" lvl="0" marL="0" rtl="0" algn="l">
              <a:lnSpc>
                <a:spcPct val="95000"/>
              </a:lnSpc>
              <a:spcBef>
                <a:spcPts val="1200"/>
              </a:spcBef>
              <a:spcAft>
                <a:spcPts val="0"/>
              </a:spcAft>
              <a:buNone/>
            </a:pPr>
            <a:r>
              <a:rPr b="1" lang="en" sz="1500">
                <a:latin typeface="Arial"/>
                <a:ea typeface="Arial"/>
                <a:cs typeface="Arial"/>
                <a:sym typeface="Arial"/>
              </a:rPr>
              <a:t>Agents actions:</a:t>
            </a:r>
            <a:endParaRPr b="1" sz="1500">
              <a:latin typeface="Arial"/>
              <a:ea typeface="Arial"/>
              <a:cs typeface="Arial"/>
              <a:sym typeface="Arial"/>
            </a:endParaRPr>
          </a:p>
          <a:p>
            <a:pPr indent="-323850" lvl="0" marL="457200" rtl="0" algn="l">
              <a:lnSpc>
                <a:spcPct val="95000"/>
              </a:lnSpc>
              <a:spcBef>
                <a:spcPts val="1200"/>
              </a:spcBef>
              <a:spcAft>
                <a:spcPts val="0"/>
              </a:spcAft>
              <a:buClr>
                <a:schemeClr val="lt1"/>
              </a:buClr>
              <a:buSzPts val="1500"/>
              <a:buFont typeface="Arial"/>
              <a:buChar char="●"/>
            </a:pPr>
            <a:r>
              <a:rPr b="1" lang="en" sz="1500">
                <a:latin typeface="Arial"/>
                <a:ea typeface="Arial"/>
                <a:cs typeface="Arial"/>
                <a:sym typeface="Arial"/>
              </a:rPr>
              <a:t>LEFT</a:t>
            </a:r>
            <a:r>
              <a:rPr lang="en" sz="1500">
                <a:latin typeface="Arial"/>
                <a:ea typeface="Arial"/>
                <a:cs typeface="Arial"/>
                <a:sym typeface="Arial"/>
              </a:rPr>
              <a:t>: Open the left door.</a:t>
            </a:r>
            <a:endParaRPr sz="1500">
              <a:latin typeface="Arial"/>
              <a:ea typeface="Arial"/>
              <a:cs typeface="Arial"/>
              <a:sym typeface="Arial"/>
            </a:endParaRPr>
          </a:p>
          <a:p>
            <a:pPr indent="-323850" lvl="0" marL="457200" rtl="0" algn="l">
              <a:lnSpc>
                <a:spcPct val="95000"/>
              </a:lnSpc>
              <a:spcBef>
                <a:spcPts val="0"/>
              </a:spcBef>
              <a:spcAft>
                <a:spcPts val="0"/>
              </a:spcAft>
              <a:buClr>
                <a:schemeClr val="lt1"/>
              </a:buClr>
              <a:buSzPts val="1500"/>
              <a:buFont typeface="Arial"/>
              <a:buChar char="●"/>
            </a:pPr>
            <a:r>
              <a:rPr b="1" lang="en" sz="1500">
                <a:latin typeface="Arial"/>
                <a:ea typeface="Arial"/>
                <a:cs typeface="Arial"/>
                <a:sym typeface="Arial"/>
              </a:rPr>
              <a:t>RIGHT</a:t>
            </a:r>
            <a:r>
              <a:rPr lang="en" sz="1500">
                <a:latin typeface="Arial"/>
                <a:ea typeface="Arial"/>
                <a:cs typeface="Arial"/>
                <a:sym typeface="Arial"/>
              </a:rPr>
              <a:t>: Open the right door.</a:t>
            </a:r>
            <a:endParaRPr sz="1500">
              <a:latin typeface="Arial"/>
              <a:ea typeface="Arial"/>
              <a:cs typeface="Arial"/>
              <a:sym typeface="Arial"/>
            </a:endParaRPr>
          </a:p>
          <a:p>
            <a:pPr indent="-323850" lvl="0" marL="457200" rtl="0" algn="l">
              <a:lnSpc>
                <a:spcPct val="95000"/>
              </a:lnSpc>
              <a:spcBef>
                <a:spcPts val="0"/>
              </a:spcBef>
              <a:spcAft>
                <a:spcPts val="0"/>
              </a:spcAft>
              <a:buClr>
                <a:schemeClr val="lt1"/>
              </a:buClr>
              <a:buSzPts val="1500"/>
              <a:buFont typeface="Arial"/>
              <a:buChar char="●"/>
            </a:pPr>
            <a:r>
              <a:rPr b="1" lang="en" sz="1500">
                <a:latin typeface="Arial"/>
                <a:ea typeface="Arial"/>
                <a:cs typeface="Arial"/>
                <a:sym typeface="Arial"/>
              </a:rPr>
              <a:t>LISTEN</a:t>
            </a:r>
            <a:r>
              <a:rPr lang="en" sz="1500">
                <a:latin typeface="Arial"/>
                <a:ea typeface="Arial"/>
                <a:cs typeface="Arial"/>
                <a:sym typeface="Arial"/>
              </a:rPr>
              <a:t>: Eavesdrop to gather clues about the tiger’s location (for a small fee).</a:t>
            </a:r>
            <a:endParaRPr sz="1500">
              <a:latin typeface="Arial"/>
              <a:ea typeface="Arial"/>
              <a:cs typeface="Arial"/>
              <a:sym typeface="Arial"/>
            </a:endParaRPr>
          </a:p>
          <a:p>
            <a:pPr indent="0" lvl="0" marL="0" rtl="0" algn="l">
              <a:lnSpc>
                <a:spcPct val="95000"/>
              </a:lnSpc>
              <a:spcBef>
                <a:spcPts val="1200"/>
              </a:spcBef>
              <a:spcAft>
                <a:spcPts val="0"/>
              </a:spcAft>
              <a:buNone/>
            </a:pPr>
            <a:r>
              <a:rPr b="1" lang="en" sz="1500">
                <a:latin typeface="Arial"/>
                <a:ea typeface="Arial"/>
                <a:cs typeface="Arial"/>
                <a:sym typeface="Arial"/>
              </a:rPr>
              <a:t>Rewards &amp; Costs:</a:t>
            </a:r>
            <a:endParaRPr b="1" sz="1500">
              <a:latin typeface="Arial"/>
              <a:ea typeface="Arial"/>
              <a:cs typeface="Arial"/>
              <a:sym typeface="Arial"/>
            </a:endParaRPr>
          </a:p>
          <a:p>
            <a:pPr indent="-323850" lvl="0" marL="457200" rtl="0" algn="l">
              <a:lnSpc>
                <a:spcPct val="95000"/>
              </a:lnSpc>
              <a:spcBef>
                <a:spcPts val="1200"/>
              </a:spcBef>
              <a:spcAft>
                <a:spcPts val="0"/>
              </a:spcAft>
              <a:buClr>
                <a:schemeClr val="lt1"/>
              </a:buClr>
              <a:buSzPts val="1500"/>
              <a:buFont typeface="Arial"/>
              <a:buChar char="●"/>
            </a:pPr>
            <a:r>
              <a:rPr lang="en" sz="1500">
                <a:latin typeface="Arial"/>
                <a:ea typeface="Arial"/>
                <a:cs typeface="Arial"/>
                <a:sym typeface="Arial"/>
              </a:rPr>
              <a:t>🎉 </a:t>
            </a:r>
            <a:r>
              <a:rPr b="1" lang="en" sz="1500">
                <a:latin typeface="Arial"/>
                <a:ea typeface="Arial"/>
                <a:cs typeface="Arial"/>
                <a:sym typeface="Arial"/>
              </a:rPr>
              <a:t>Reward for choosing correctly</a:t>
            </a:r>
            <a:r>
              <a:rPr lang="en" sz="1500">
                <a:latin typeface="Arial"/>
                <a:ea typeface="Arial"/>
                <a:cs typeface="Arial"/>
                <a:sym typeface="Arial"/>
              </a:rPr>
              <a:t>: </a:t>
            </a:r>
            <a:r>
              <a:rPr b="1" lang="en" sz="1500">
                <a:latin typeface="Arial"/>
                <a:ea typeface="Arial"/>
                <a:cs typeface="Arial"/>
                <a:sym typeface="Arial"/>
              </a:rPr>
              <a:t>+10</a:t>
            </a:r>
            <a:endParaRPr b="1" sz="1500">
              <a:latin typeface="Arial"/>
              <a:ea typeface="Arial"/>
              <a:cs typeface="Arial"/>
              <a:sym typeface="Arial"/>
            </a:endParaRPr>
          </a:p>
          <a:p>
            <a:pPr indent="-323850" lvl="0" marL="457200" rtl="0" algn="l">
              <a:lnSpc>
                <a:spcPct val="95000"/>
              </a:lnSpc>
              <a:spcBef>
                <a:spcPts val="0"/>
              </a:spcBef>
              <a:spcAft>
                <a:spcPts val="0"/>
              </a:spcAft>
              <a:buClr>
                <a:schemeClr val="lt1"/>
              </a:buClr>
              <a:buSzPts val="1500"/>
              <a:buFont typeface="Arial"/>
              <a:buChar char="●"/>
            </a:pPr>
            <a:r>
              <a:rPr lang="en" sz="1500">
                <a:latin typeface="Arial"/>
                <a:ea typeface="Arial"/>
                <a:cs typeface="Arial"/>
                <a:sym typeface="Arial"/>
              </a:rPr>
              <a:t>🐅 </a:t>
            </a:r>
            <a:r>
              <a:rPr b="1" lang="en" sz="1500">
                <a:latin typeface="Arial"/>
                <a:ea typeface="Arial"/>
                <a:cs typeface="Arial"/>
                <a:sym typeface="Arial"/>
              </a:rPr>
              <a:t>Penalty for the tiger</a:t>
            </a:r>
            <a:r>
              <a:rPr lang="en" sz="1500">
                <a:latin typeface="Arial"/>
                <a:ea typeface="Arial"/>
                <a:cs typeface="Arial"/>
                <a:sym typeface="Arial"/>
              </a:rPr>
              <a:t>: </a:t>
            </a:r>
            <a:r>
              <a:rPr b="1" lang="en" sz="1500">
                <a:latin typeface="Arial"/>
                <a:ea typeface="Arial"/>
                <a:cs typeface="Arial"/>
                <a:sym typeface="Arial"/>
              </a:rPr>
              <a:t>-100</a:t>
            </a:r>
            <a:endParaRPr b="1" sz="1500">
              <a:latin typeface="Arial"/>
              <a:ea typeface="Arial"/>
              <a:cs typeface="Arial"/>
              <a:sym typeface="Arial"/>
            </a:endParaRPr>
          </a:p>
          <a:p>
            <a:pPr indent="-323850" lvl="0" marL="457200" rtl="0" algn="l">
              <a:lnSpc>
                <a:spcPct val="95000"/>
              </a:lnSpc>
              <a:spcBef>
                <a:spcPts val="0"/>
              </a:spcBef>
              <a:spcAft>
                <a:spcPts val="0"/>
              </a:spcAft>
              <a:buClr>
                <a:schemeClr val="lt1"/>
              </a:buClr>
              <a:buSzPts val="1500"/>
              <a:buFont typeface="Arial"/>
              <a:buChar char="●"/>
            </a:pPr>
            <a:r>
              <a:rPr lang="en" sz="1500">
                <a:latin typeface="Arial"/>
                <a:ea typeface="Arial"/>
                <a:cs typeface="Arial"/>
                <a:sym typeface="Arial"/>
              </a:rPr>
              <a:t>🥵 </a:t>
            </a:r>
            <a:r>
              <a:rPr b="1" lang="en" sz="1500">
                <a:latin typeface="Arial"/>
                <a:ea typeface="Arial"/>
                <a:cs typeface="Arial"/>
                <a:sym typeface="Arial"/>
              </a:rPr>
              <a:t>Listening cost</a:t>
            </a:r>
            <a:r>
              <a:rPr lang="en" sz="1500">
                <a:latin typeface="Arial"/>
                <a:ea typeface="Arial"/>
                <a:cs typeface="Arial"/>
                <a:sym typeface="Arial"/>
              </a:rPr>
              <a:t>: </a:t>
            </a:r>
            <a:r>
              <a:rPr b="1" lang="en" sz="1500">
                <a:latin typeface="Arial"/>
                <a:ea typeface="Arial"/>
                <a:cs typeface="Arial"/>
                <a:sym typeface="Arial"/>
              </a:rPr>
              <a:t>-1</a:t>
            </a:r>
            <a:endParaRPr b="1" sz="1500">
              <a:latin typeface="Arial"/>
              <a:ea typeface="Arial"/>
              <a:cs typeface="Arial"/>
              <a:sym typeface="Arial"/>
            </a:endParaRPr>
          </a:p>
          <a:p>
            <a:pPr indent="0" lvl="0" marL="0" rtl="0" algn="l">
              <a:lnSpc>
                <a:spcPct val="95000"/>
              </a:lnSpc>
              <a:spcBef>
                <a:spcPts val="1200"/>
              </a:spcBef>
              <a:spcAft>
                <a:spcPts val="1200"/>
              </a:spcAft>
              <a:buNone/>
            </a:pPr>
            <a:r>
              <a:t/>
            </a:r>
            <a:endParaRPr sz="1700"/>
          </a:p>
        </p:txBody>
      </p:sp>
      <p:pic>
        <p:nvPicPr>
          <p:cNvPr id="317" name="Google Shape;317;p35"/>
          <p:cNvPicPr preferRelativeResize="0"/>
          <p:nvPr/>
        </p:nvPicPr>
        <p:blipFill>
          <a:blip r:embed="rId3">
            <a:alphaModFix/>
          </a:blip>
          <a:stretch>
            <a:fillRect/>
          </a:stretch>
        </p:blipFill>
        <p:spPr>
          <a:xfrm>
            <a:off x="7035700" y="1400349"/>
            <a:ext cx="2108300" cy="3743150"/>
          </a:xfrm>
          <a:prstGeom prst="rect">
            <a:avLst/>
          </a:prstGeom>
          <a:noFill/>
          <a:ln>
            <a:noFill/>
          </a:ln>
        </p:spPr>
      </p:pic>
      <p:sp>
        <p:nvSpPr>
          <p:cNvPr id="318" name="Google Shape;31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World Settings</a:t>
            </a:r>
            <a:endParaRPr/>
          </a:p>
        </p:txBody>
      </p:sp>
      <p:sp>
        <p:nvSpPr>
          <p:cNvPr id="324" name="Google Shape;324;p36"/>
          <p:cNvSpPr txBox="1"/>
          <p:nvPr>
            <p:ph idx="1" type="body"/>
          </p:nvPr>
        </p:nvSpPr>
        <p:spPr>
          <a:xfrm>
            <a:off x="1297500" y="793200"/>
            <a:ext cx="7038900" cy="35571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SzPts val="1018"/>
              <a:buNone/>
            </a:pPr>
            <a:r>
              <a:rPr b="1" lang="en" sz="1617">
                <a:latin typeface="Arial"/>
                <a:ea typeface="Arial"/>
                <a:cs typeface="Arial"/>
                <a:sym typeface="Arial"/>
              </a:rPr>
              <a:t>States:</a:t>
            </a:r>
            <a:endParaRPr b="1" sz="1617">
              <a:latin typeface="Arial"/>
              <a:ea typeface="Arial"/>
              <a:cs typeface="Arial"/>
              <a:sym typeface="Arial"/>
            </a:endParaRPr>
          </a:p>
          <a:p>
            <a:pPr indent="-331311" lvl="0" marL="457200" rtl="0" algn="l">
              <a:lnSpc>
                <a:spcPct val="95000"/>
              </a:lnSpc>
              <a:spcBef>
                <a:spcPts val="1200"/>
              </a:spcBef>
              <a:spcAft>
                <a:spcPts val="0"/>
              </a:spcAft>
              <a:buClr>
                <a:schemeClr val="lt1"/>
              </a:buClr>
              <a:buSzPts val="1617"/>
              <a:buFont typeface="Arial"/>
              <a:buChar char="●"/>
            </a:pPr>
            <a:r>
              <a:rPr b="1" lang="en" sz="1617">
                <a:latin typeface="Arial"/>
                <a:ea typeface="Arial"/>
                <a:cs typeface="Arial"/>
                <a:sym typeface="Arial"/>
              </a:rPr>
              <a:t>sl</a:t>
            </a:r>
            <a:r>
              <a:rPr lang="en" sz="1617">
                <a:latin typeface="Arial"/>
                <a:ea typeface="Arial"/>
                <a:cs typeface="Arial"/>
                <a:sym typeface="Arial"/>
              </a:rPr>
              <a:t>: Tiger behind Door 1 (left).</a:t>
            </a:r>
            <a:endParaRPr sz="1617">
              <a:latin typeface="Arial"/>
              <a:ea typeface="Arial"/>
              <a:cs typeface="Arial"/>
              <a:sym typeface="Arial"/>
            </a:endParaRPr>
          </a:p>
          <a:p>
            <a:pPr indent="-331311" lvl="0" marL="457200" rtl="0" algn="l">
              <a:lnSpc>
                <a:spcPct val="95000"/>
              </a:lnSpc>
              <a:spcBef>
                <a:spcPts val="0"/>
              </a:spcBef>
              <a:spcAft>
                <a:spcPts val="0"/>
              </a:spcAft>
              <a:buClr>
                <a:schemeClr val="lt1"/>
              </a:buClr>
              <a:buSzPts val="1617"/>
              <a:buFont typeface="Arial"/>
              <a:buChar char="●"/>
            </a:pPr>
            <a:r>
              <a:rPr b="1" lang="en" sz="1617">
                <a:latin typeface="Arial"/>
                <a:ea typeface="Arial"/>
                <a:cs typeface="Arial"/>
                <a:sym typeface="Arial"/>
              </a:rPr>
              <a:t>sr</a:t>
            </a:r>
            <a:r>
              <a:rPr lang="en" sz="1617">
                <a:latin typeface="Arial"/>
                <a:ea typeface="Arial"/>
                <a:cs typeface="Arial"/>
                <a:sym typeface="Arial"/>
              </a:rPr>
              <a:t>: Tiger behind Door 2 (right).</a:t>
            </a:r>
            <a:endParaRPr sz="1617">
              <a:latin typeface="Arial"/>
              <a:ea typeface="Arial"/>
              <a:cs typeface="Arial"/>
              <a:sym typeface="Arial"/>
            </a:endParaRPr>
          </a:p>
          <a:p>
            <a:pPr indent="0" lvl="0" marL="0" rtl="0" algn="l">
              <a:lnSpc>
                <a:spcPct val="95000"/>
              </a:lnSpc>
              <a:spcBef>
                <a:spcPts val="1200"/>
              </a:spcBef>
              <a:spcAft>
                <a:spcPts val="0"/>
              </a:spcAft>
              <a:buSzPts val="1018"/>
              <a:buNone/>
            </a:pPr>
            <a:r>
              <a:rPr b="1" lang="en" sz="1617">
                <a:latin typeface="Arial"/>
                <a:ea typeface="Arial"/>
                <a:cs typeface="Arial"/>
                <a:sym typeface="Arial"/>
              </a:rPr>
              <a:t>Actions &amp; Transitions:</a:t>
            </a:r>
            <a:endParaRPr b="1" sz="1617">
              <a:latin typeface="Arial"/>
              <a:ea typeface="Arial"/>
              <a:cs typeface="Arial"/>
              <a:sym typeface="Arial"/>
            </a:endParaRPr>
          </a:p>
          <a:p>
            <a:pPr indent="-331311" lvl="0" marL="457200" rtl="0" algn="l">
              <a:lnSpc>
                <a:spcPct val="95000"/>
              </a:lnSpc>
              <a:spcBef>
                <a:spcPts val="1200"/>
              </a:spcBef>
              <a:spcAft>
                <a:spcPts val="0"/>
              </a:spcAft>
              <a:buClr>
                <a:schemeClr val="lt1"/>
              </a:buClr>
              <a:buSzPts val="1617"/>
              <a:buFont typeface="Arial"/>
              <a:buChar char="●"/>
            </a:pPr>
            <a:r>
              <a:rPr b="1" lang="en" sz="1617">
                <a:latin typeface="Arial"/>
                <a:ea typeface="Arial"/>
                <a:cs typeface="Arial"/>
                <a:sym typeface="Arial"/>
              </a:rPr>
              <a:t>LISTEN</a:t>
            </a:r>
            <a:r>
              <a:rPr lang="en" sz="1617">
                <a:latin typeface="Arial"/>
                <a:ea typeface="Arial"/>
                <a:cs typeface="Arial"/>
                <a:sym typeface="Arial"/>
              </a:rPr>
              <a:t>: No state change.</a:t>
            </a:r>
            <a:endParaRPr sz="1617">
              <a:latin typeface="Arial"/>
              <a:ea typeface="Arial"/>
              <a:cs typeface="Arial"/>
              <a:sym typeface="Arial"/>
            </a:endParaRPr>
          </a:p>
          <a:p>
            <a:pPr indent="-331311" lvl="0" marL="457200" rtl="0" algn="l">
              <a:lnSpc>
                <a:spcPct val="95000"/>
              </a:lnSpc>
              <a:spcBef>
                <a:spcPts val="0"/>
              </a:spcBef>
              <a:spcAft>
                <a:spcPts val="0"/>
              </a:spcAft>
              <a:buClr>
                <a:schemeClr val="lt1"/>
              </a:buClr>
              <a:buSzPts val="1617"/>
              <a:buFont typeface="Arial"/>
              <a:buChar char="●"/>
            </a:pPr>
            <a:r>
              <a:rPr b="1" lang="en" sz="1617">
                <a:latin typeface="Arial"/>
                <a:ea typeface="Arial"/>
                <a:cs typeface="Arial"/>
                <a:sym typeface="Arial"/>
              </a:rPr>
              <a:t>LEFT/RIGHT</a:t>
            </a:r>
            <a:r>
              <a:rPr lang="en" sz="1617">
                <a:latin typeface="Arial"/>
                <a:ea typeface="Arial"/>
                <a:cs typeface="Arial"/>
                <a:sym typeface="Arial"/>
              </a:rPr>
              <a:t>: Each has a </a:t>
            </a:r>
            <a:r>
              <a:rPr b="1" lang="en" sz="1617">
                <a:latin typeface="Arial"/>
                <a:ea typeface="Arial"/>
                <a:cs typeface="Arial"/>
                <a:sym typeface="Arial"/>
              </a:rPr>
              <a:t>50% chance</a:t>
            </a:r>
            <a:r>
              <a:rPr lang="en" sz="1617">
                <a:latin typeface="Arial"/>
                <a:ea typeface="Arial"/>
                <a:cs typeface="Arial"/>
                <a:sym typeface="Arial"/>
              </a:rPr>
              <a:t> of revealing either state (resetting the scenario while handing out the carrot or the stick).</a:t>
            </a:r>
            <a:endParaRPr sz="1617">
              <a:latin typeface="Arial"/>
              <a:ea typeface="Arial"/>
              <a:cs typeface="Arial"/>
              <a:sym typeface="Arial"/>
            </a:endParaRPr>
          </a:p>
          <a:p>
            <a:pPr indent="0" lvl="0" marL="0" rtl="0" algn="l">
              <a:lnSpc>
                <a:spcPct val="95000"/>
              </a:lnSpc>
              <a:spcBef>
                <a:spcPts val="1200"/>
              </a:spcBef>
              <a:spcAft>
                <a:spcPts val="0"/>
              </a:spcAft>
              <a:buSzPts val="1018"/>
              <a:buNone/>
            </a:pPr>
            <a:r>
              <a:rPr b="1" lang="en" sz="1617">
                <a:latin typeface="Arial"/>
                <a:ea typeface="Arial"/>
                <a:cs typeface="Arial"/>
                <a:sym typeface="Arial"/>
              </a:rPr>
              <a:t>Observation Outcomes:</a:t>
            </a:r>
            <a:endParaRPr b="1" sz="1617">
              <a:latin typeface="Arial"/>
              <a:ea typeface="Arial"/>
              <a:cs typeface="Arial"/>
              <a:sym typeface="Arial"/>
            </a:endParaRPr>
          </a:p>
          <a:p>
            <a:pPr indent="-331311" lvl="0" marL="457200" rtl="0" algn="l">
              <a:lnSpc>
                <a:spcPct val="95000"/>
              </a:lnSpc>
              <a:spcBef>
                <a:spcPts val="1200"/>
              </a:spcBef>
              <a:spcAft>
                <a:spcPts val="0"/>
              </a:spcAft>
              <a:buClr>
                <a:schemeClr val="lt1"/>
              </a:buClr>
              <a:buSzPts val="1617"/>
              <a:buFont typeface="Arial"/>
              <a:buChar char="●"/>
            </a:pPr>
            <a:r>
              <a:rPr lang="en" sz="1617">
                <a:latin typeface="Arial"/>
                <a:ea typeface="Arial"/>
                <a:cs typeface="Arial"/>
                <a:sym typeface="Arial"/>
              </a:rPr>
              <a:t>In state </a:t>
            </a:r>
            <a:r>
              <a:rPr b="1" lang="en" sz="1617">
                <a:latin typeface="Arial"/>
                <a:ea typeface="Arial"/>
                <a:cs typeface="Arial"/>
                <a:sym typeface="Arial"/>
              </a:rPr>
              <a:t>sl</a:t>
            </a:r>
            <a:r>
              <a:rPr lang="en" sz="1617">
                <a:latin typeface="Arial"/>
                <a:ea typeface="Arial"/>
                <a:cs typeface="Arial"/>
                <a:sym typeface="Arial"/>
              </a:rPr>
              <a:t>:</a:t>
            </a:r>
            <a:endParaRPr sz="1617">
              <a:latin typeface="Arial"/>
              <a:ea typeface="Arial"/>
              <a:cs typeface="Arial"/>
              <a:sym typeface="Arial"/>
            </a:endParaRPr>
          </a:p>
          <a:p>
            <a:pPr indent="-331311" lvl="1" marL="914400" rtl="0" algn="l">
              <a:lnSpc>
                <a:spcPct val="95000"/>
              </a:lnSpc>
              <a:spcBef>
                <a:spcPts val="0"/>
              </a:spcBef>
              <a:spcAft>
                <a:spcPts val="0"/>
              </a:spcAft>
              <a:buClr>
                <a:schemeClr val="lt1"/>
              </a:buClr>
              <a:buSzPts val="1617"/>
              <a:buFont typeface="Arial"/>
              <a:buChar char="○"/>
            </a:pPr>
            <a:r>
              <a:rPr b="1" lang="en" sz="1617">
                <a:latin typeface="Arial"/>
                <a:ea typeface="Arial"/>
                <a:cs typeface="Arial"/>
                <a:sym typeface="Arial"/>
              </a:rPr>
              <a:t>TL</a:t>
            </a:r>
            <a:r>
              <a:rPr lang="en" sz="1617">
                <a:latin typeface="Arial"/>
                <a:ea typeface="Arial"/>
                <a:cs typeface="Arial"/>
                <a:sym typeface="Arial"/>
              </a:rPr>
              <a:t> (hears tiger left): </a:t>
            </a:r>
            <a:r>
              <a:rPr b="1" lang="en" sz="1617">
                <a:latin typeface="Arial"/>
                <a:ea typeface="Arial"/>
                <a:cs typeface="Arial"/>
                <a:sym typeface="Arial"/>
              </a:rPr>
              <a:t>85%</a:t>
            </a:r>
            <a:r>
              <a:rPr lang="en" sz="1617">
                <a:latin typeface="Arial"/>
                <a:ea typeface="Arial"/>
                <a:cs typeface="Arial"/>
                <a:sym typeface="Arial"/>
              </a:rPr>
              <a:t> probability.</a:t>
            </a:r>
            <a:endParaRPr sz="1617">
              <a:latin typeface="Arial"/>
              <a:ea typeface="Arial"/>
              <a:cs typeface="Arial"/>
              <a:sym typeface="Arial"/>
            </a:endParaRPr>
          </a:p>
          <a:p>
            <a:pPr indent="-331311" lvl="1" marL="914400" rtl="0" algn="l">
              <a:lnSpc>
                <a:spcPct val="95000"/>
              </a:lnSpc>
              <a:spcBef>
                <a:spcPts val="0"/>
              </a:spcBef>
              <a:spcAft>
                <a:spcPts val="0"/>
              </a:spcAft>
              <a:buClr>
                <a:schemeClr val="lt1"/>
              </a:buClr>
              <a:buSzPts val="1617"/>
              <a:buFont typeface="Arial"/>
              <a:buChar char="○"/>
            </a:pPr>
            <a:r>
              <a:rPr b="1" lang="en" sz="1617">
                <a:latin typeface="Arial"/>
                <a:ea typeface="Arial"/>
                <a:cs typeface="Arial"/>
                <a:sym typeface="Arial"/>
              </a:rPr>
              <a:t>TR</a:t>
            </a:r>
            <a:r>
              <a:rPr lang="en" sz="1617">
                <a:latin typeface="Arial"/>
                <a:ea typeface="Arial"/>
                <a:cs typeface="Arial"/>
                <a:sym typeface="Arial"/>
              </a:rPr>
              <a:t> (hears tiger right): </a:t>
            </a:r>
            <a:r>
              <a:rPr b="1" lang="en" sz="1617">
                <a:latin typeface="Arial"/>
                <a:ea typeface="Arial"/>
                <a:cs typeface="Arial"/>
                <a:sym typeface="Arial"/>
              </a:rPr>
              <a:t>15%</a:t>
            </a:r>
            <a:r>
              <a:rPr lang="en" sz="1617">
                <a:latin typeface="Arial"/>
                <a:ea typeface="Arial"/>
                <a:cs typeface="Arial"/>
                <a:sym typeface="Arial"/>
              </a:rPr>
              <a:t> probability.</a:t>
            </a:r>
            <a:endParaRPr sz="1617">
              <a:latin typeface="Arial"/>
              <a:ea typeface="Arial"/>
              <a:cs typeface="Arial"/>
              <a:sym typeface="Arial"/>
            </a:endParaRPr>
          </a:p>
          <a:p>
            <a:pPr indent="-331311" lvl="0" marL="457200" rtl="0" algn="l">
              <a:lnSpc>
                <a:spcPct val="95000"/>
              </a:lnSpc>
              <a:spcBef>
                <a:spcPts val="0"/>
              </a:spcBef>
              <a:spcAft>
                <a:spcPts val="0"/>
              </a:spcAft>
              <a:buClr>
                <a:schemeClr val="lt1"/>
              </a:buClr>
              <a:buSzPts val="1617"/>
              <a:buFont typeface="Arial"/>
              <a:buChar char="●"/>
            </a:pPr>
            <a:r>
              <a:rPr lang="en" sz="1617">
                <a:latin typeface="Arial"/>
                <a:ea typeface="Arial"/>
                <a:cs typeface="Arial"/>
                <a:sym typeface="Arial"/>
              </a:rPr>
              <a:t>In state </a:t>
            </a:r>
            <a:r>
              <a:rPr b="1" lang="en" sz="1617">
                <a:latin typeface="Arial"/>
                <a:ea typeface="Arial"/>
                <a:cs typeface="Arial"/>
                <a:sym typeface="Arial"/>
              </a:rPr>
              <a:t>sr</a:t>
            </a:r>
            <a:r>
              <a:rPr lang="en" sz="1617">
                <a:latin typeface="Arial"/>
                <a:ea typeface="Arial"/>
                <a:cs typeface="Arial"/>
                <a:sym typeface="Arial"/>
              </a:rPr>
              <a:t>:</a:t>
            </a:r>
            <a:endParaRPr sz="1617">
              <a:latin typeface="Arial"/>
              <a:ea typeface="Arial"/>
              <a:cs typeface="Arial"/>
              <a:sym typeface="Arial"/>
            </a:endParaRPr>
          </a:p>
          <a:p>
            <a:pPr indent="-331311" lvl="1" marL="914400" rtl="0" algn="l">
              <a:lnSpc>
                <a:spcPct val="95000"/>
              </a:lnSpc>
              <a:spcBef>
                <a:spcPts val="0"/>
              </a:spcBef>
              <a:spcAft>
                <a:spcPts val="0"/>
              </a:spcAft>
              <a:buClr>
                <a:schemeClr val="lt1"/>
              </a:buClr>
              <a:buSzPts val="1617"/>
              <a:buFont typeface="Arial"/>
              <a:buChar char="○"/>
            </a:pPr>
            <a:r>
              <a:rPr b="1" lang="en" sz="1617">
                <a:latin typeface="Arial"/>
                <a:ea typeface="Arial"/>
                <a:cs typeface="Arial"/>
                <a:sym typeface="Arial"/>
              </a:rPr>
              <a:t>TL</a:t>
            </a:r>
            <a:r>
              <a:rPr lang="en" sz="1617">
                <a:latin typeface="Arial"/>
                <a:ea typeface="Arial"/>
                <a:cs typeface="Arial"/>
                <a:sym typeface="Arial"/>
              </a:rPr>
              <a:t>: </a:t>
            </a:r>
            <a:r>
              <a:rPr b="1" lang="en" sz="1617">
                <a:latin typeface="Arial"/>
                <a:ea typeface="Arial"/>
                <a:cs typeface="Arial"/>
                <a:sym typeface="Arial"/>
              </a:rPr>
              <a:t>15%</a:t>
            </a:r>
            <a:r>
              <a:rPr lang="en" sz="1617">
                <a:latin typeface="Arial"/>
                <a:ea typeface="Arial"/>
                <a:cs typeface="Arial"/>
                <a:sym typeface="Arial"/>
              </a:rPr>
              <a:t> probability.</a:t>
            </a:r>
            <a:endParaRPr sz="1617">
              <a:latin typeface="Arial"/>
              <a:ea typeface="Arial"/>
              <a:cs typeface="Arial"/>
              <a:sym typeface="Arial"/>
            </a:endParaRPr>
          </a:p>
          <a:p>
            <a:pPr indent="-331311" lvl="1" marL="914400" rtl="0" algn="l">
              <a:lnSpc>
                <a:spcPct val="95000"/>
              </a:lnSpc>
              <a:spcBef>
                <a:spcPts val="0"/>
              </a:spcBef>
              <a:spcAft>
                <a:spcPts val="0"/>
              </a:spcAft>
              <a:buClr>
                <a:schemeClr val="lt1"/>
              </a:buClr>
              <a:buSzPts val="1617"/>
              <a:buFont typeface="Arial"/>
              <a:buChar char="○"/>
            </a:pPr>
            <a:r>
              <a:rPr b="1" lang="en" sz="1617">
                <a:latin typeface="Arial"/>
                <a:ea typeface="Arial"/>
                <a:cs typeface="Arial"/>
                <a:sym typeface="Arial"/>
              </a:rPr>
              <a:t>TR</a:t>
            </a:r>
            <a:r>
              <a:rPr lang="en" sz="1617">
                <a:latin typeface="Arial"/>
                <a:ea typeface="Arial"/>
                <a:cs typeface="Arial"/>
                <a:sym typeface="Arial"/>
              </a:rPr>
              <a:t>: </a:t>
            </a:r>
            <a:r>
              <a:rPr b="1" lang="en" sz="1617">
                <a:latin typeface="Arial"/>
                <a:ea typeface="Arial"/>
                <a:cs typeface="Arial"/>
                <a:sym typeface="Arial"/>
              </a:rPr>
              <a:t>85%</a:t>
            </a:r>
            <a:r>
              <a:rPr lang="en" sz="1617">
                <a:latin typeface="Arial"/>
                <a:ea typeface="Arial"/>
                <a:cs typeface="Arial"/>
                <a:sym typeface="Arial"/>
              </a:rPr>
              <a:t> probability.</a:t>
            </a:r>
            <a:endParaRPr sz="1617"/>
          </a:p>
        </p:txBody>
      </p:sp>
      <p:pic>
        <p:nvPicPr>
          <p:cNvPr id="325" name="Google Shape;325;p36"/>
          <p:cNvPicPr preferRelativeResize="0"/>
          <p:nvPr/>
        </p:nvPicPr>
        <p:blipFill rotWithShape="1">
          <a:blip r:embed="rId3">
            <a:alphaModFix/>
          </a:blip>
          <a:srcRect b="0" l="18071" r="21348" t="0"/>
          <a:stretch/>
        </p:blipFill>
        <p:spPr>
          <a:xfrm>
            <a:off x="5767668" y="0"/>
            <a:ext cx="3376333" cy="2571749"/>
          </a:xfrm>
          <a:prstGeom prst="rect">
            <a:avLst/>
          </a:prstGeom>
          <a:noFill/>
          <a:ln>
            <a:noFill/>
          </a:ln>
        </p:spPr>
      </p:pic>
      <p:sp>
        <p:nvSpPr>
          <p:cNvPr id="326" name="Google Shape;326;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Optimal Policies at Time t=1   </a:t>
            </a:r>
            <a:r>
              <a:rPr lang="en"/>
              <a:t>🐅</a:t>
            </a:r>
            <a:endParaRPr/>
          </a:p>
        </p:txBody>
      </p:sp>
      <p:sp>
        <p:nvSpPr>
          <p:cNvPr id="332" name="Google Shape;332;p37"/>
          <p:cNvSpPr txBox="1"/>
          <p:nvPr>
            <p:ph idx="1" type="body"/>
          </p:nvPr>
        </p:nvSpPr>
        <p:spPr>
          <a:xfrm>
            <a:off x="1297500" y="1048875"/>
            <a:ext cx="7038900" cy="37440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2100">
                <a:latin typeface="Arial"/>
                <a:ea typeface="Arial"/>
                <a:cs typeface="Arial"/>
                <a:sym typeface="Arial"/>
              </a:rPr>
              <a:t>At step t=1 (The last action), the                                                          agent must make a choice!</a:t>
            </a:r>
            <a:endParaRPr sz="2100">
              <a:latin typeface="Arial"/>
              <a:ea typeface="Arial"/>
              <a:cs typeface="Arial"/>
              <a:sym typeface="Arial"/>
            </a:endParaRPr>
          </a:p>
          <a:p>
            <a:pPr indent="0" lvl="0" marL="0" rtl="0" algn="l">
              <a:spcBef>
                <a:spcPts val="1200"/>
              </a:spcBef>
              <a:spcAft>
                <a:spcPts val="1200"/>
              </a:spcAft>
              <a:buNone/>
            </a:pPr>
            <a:r>
              <a:t/>
            </a:r>
            <a:endParaRPr sz="1900"/>
          </a:p>
        </p:txBody>
      </p:sp>
      <p:sp>
        <p:nvSpPr>
          <p:cNvPr id="333" name="Google Shape;333;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34" name="Google Shape;334;p37"/>
          <p:cNvPicPr preferRelativeResize="0"/>
          <p:nvPr/>
        </p:nvPicPr>
        <p:blipFill>
          <a:blip r:embed="rId3">
            <a:alphaModFix/>
          </a:blip>
          <a:stretch>
            <a:fillRect/>
          </a:stretch>
        </p:blipFill>
        <p:spPr>
          <a:xfrm>
            <a:off x="7012227" y="-13650"/>
            <a:ext cx="2131772" cy="2131800"/>
          </a:xfrm>
          <a:prstGeom prst="rect">
            <a:avLst/>
          </a:prstGeom>
          <a:noFill/>
          <a:ln>
            <a:noFill/>
          </a:ln>
        </p:spPr>
      </p:pic>
      <p:sp>
        <p:nvSpPr>
          <p:cNvPr id="335" name="Google Shape;335;p37"/>
          <p:cNvSpPr txBox="1"/>
          <p:nvPr/>
        </p:nvSpPr>
        <p:spPr>
          <a:xfrm>
            <a:off x="1362325" y="2572750"/>
            <a:ext cx="53304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Lato"/>
                <a:ea typeface="Lato"/>
                <a:cs typeface="Lato"/>
                <a:sym typeface="Lato"/>
              </a:rPr>
              <a:t>How should the agent act?</a:t>
            </a:r>
            <a:endParaRPr sz="2400">
              <a:solidFill>
                <a:schemeClr val="l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Optimal Policies at Time t=1   🐅</a:t>
            </a:r>
            <a:endParaRPr/>
          </a:p>
        </p:txBody>
      </p:sp>
      <p:sp>
        <p:nvSpPr>
          <p:cNvPr id="341" name="Google Shape;341;p38"/>
          <p:cNvSpPr txBox="1"/>
          <p:nvPr>
            <p:ph idx="1" type="body"/>
          </p:nvPr>
        </p:nvSpPr>
        <p:spPr>
          <a:xfrm>
            <a:off x="1297500" y="1048875"/>
            <a:ext cx="7038900" cy="37440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2100">
                <a:latin typeface="Arial"/>
                <a:ea typeface="Arial"/>
                <a:cs typeface="Arial"/>
                <a:sym typeface="Arial"/>
              </a:rPr>
              <a:t>At step t=1 (The last action), the                                                          agent must make a choice!</a:t>
            </a:r>
            <a:endParaRPr sz="2100">
              <a:latin typeface="Arial"/>
              <a:ea typeface="Arial"/>
              <a:cs typeface="Arial"/>
              <a:sym typeface="Arial"/>
            </a:endParaRPr>
          </a:p>
          <a:p>
            <a:pPr indent="0" lvl="0" marL="0" rtl="0" algn="l">
              <a:spcBef>
                <a:spcPts val="1200"/>
              </a:spcBef>
              <a:spcAft>
                <a:spcPts val="0"/>
              </a:spcAft>
              <a:buNone/>
            </a:pPr>
            <a:r>
              <a:rPr b="1" lang="en" sz="1800">
                <a:latin typeface="Arial"/>
                <a:ea typeface="Arial"/>
                <a:cs typeface="Arial"/>
                <a:sym typeface="Arial"/>
              </a:rPr>
              <a:t>Key Insights:</a:t>
            </a:r>
            <a:endParaRPr b="1" sz="1800">
              <a:latin typeface="Arial"/>
              <a:ea typeface="Arial"/>
              <a:cs typeface="Arial"/>
              <a:sym typeface="Arial"/>
            </a:endParaRPr>
          </a:p>
          <a:p>
            <a:pPr indent="-336550" lvl="0" marL="457200" rtl="0" algn="l">
              <a:spcBef>
                <a:spcPts val="1200"/>
              </a:spcBef>
              <a:spcAft>
                <a:spcPts val="0"/>
              </a:spcAft>
              <a:buClr>
                <a:schemeClr val="lt1"/>
              </a:buClr>
              <a:buSzPts val="1700"/>
              <a:buFont typeface="Arial"/>
              <a:buChar char="●"/>
            </a:pPr>
            <a:r>
              <a:rPr b="1" lang="en" sz="1700">
                <a:latin typeface="Arial"/>
                <a:ea typeface="Arial"/>
                <a:cs typeface="Arial"/>
                <a:sym typeface="Arial"/>
              </a:rPr>
              <a:t>High Probability of Tiger on the Left</a:t>
            </a:r>
            <a:r>
              <a:rPr lang="en" sz="1700">
                <a:latin typeface="Arial"/>
                <a:ea typeface="Arial"/>
                <a:cs typeface="Arial"/>
                <a:sym typeface="Arial"/>
              </a:rPr>
              <a:t>:</a:t>
            </a:r>
            <a:endParaRPr sz="1700">
              <a:latin typeface="Arial"/>
              <a:ea typeface="Arial"/>
              <a:cs typeface="Arial"/>
              <a:sym typeface="Arial"/>
            </a:endParaRPr>
          </a:p>
          <a:p>
            <a:pPr indent="-336550" lvl="1" marL="914400" rtl="0" algn="l">
              <a:spcBef>
                <a:spcPts val="0"/>
              </a:spcBef>
              <a:spcAft>
                <a:spcPts val="0"/>
              </a:spcAft>
              <a:buClr>
                <a:schemeClr val="lt1"/>
              </a:buClr>
              <a:buSzPts val="1700"/>
              <a:buFont typeface="Arial"/>
              <a:buChar char="○"/>
            </a:pPr>
            <a:r>
              <a:rPr b="1" lang="en" sz="1700">
                <a:latin typeface="Arial"/>
                <a:ea typeface="Arial"/>
                <a:cs typeface="Arial"/>
                <a:sym typeface="Arial"/>
              </a:rPr>
              <a:t>Best Action</a:t>
            </a:r>
            <a:r>
              <a:rPr lang="en" sz="1700">
                <a:latin typeface="Arial"/>
                <a:ea typeface="Arial"/>
                <a:cs typeface="Arial"/>
                <a:sym typeface="Arial"/>
              </a:rPr>
              <a:t>: Open the </a:t>
            </a:r>
            <a:r>
              <a:rPr b="1" lang="en" sz="1700">
                <a:latin typeface="Arial"/>
                <a:ea typeface="Arial"/>
                <a:cs typeface="Arial"/>
                <a:sym typeface="Arial"/>
              </a:rPr>
              <a:t>right door</a:t>
            </a:r>
            <a:r>
              <a:rPr lang="en" sz="1700">
                <a:latin typeface="Arial"/>
                <a:ea typeface="Arial"/>
                <a:cs typeface="Arial"/>
                <a:sym typeface="Arial"/>
              </a:rPr>
              <a:t>.</a:t>
            </a:r>
            <a:endParaRPr sz="1700">
              <a:latin typeface="Arial"/>
              <a:ea typeface="Arial"/>
              <a:cs typeface="Arial"/>
              <a:sym typeface="Arial"/>
            </a:endParaRPr>
          </a:p>
          <a:p>
            <a:pPr indent="-336550" lvl="0" marL="457200" rtl="0" algn="l">
              <a:spcBef>
                <a:spcPts val="0"/>
              </a:spcBef>
              <a:spcAft>
                <a:spcPts val="0"/>
              </a:spcAft>
              <a:buClr>
                <a:schemeClr val="lt1"/>
              </a:buClr>
              <a:buSzPts val="1700"/>
              <a:buFont typeface="Arial"/>
              <a:buChar char="●"/>
            </a:pPr>
            <a:r>
              <a:rPr b="1" lang="en" sz="1700">
                <a:latin typeface="Arial"/>
                <a:ea typeface="Arial"/>
                <a:cs typeface="Arial"/>
                <a:sym typeface="Arial"/>
              </a:rPr>
              <a:t>High Probability of Tiger on the Right</a:t>
            </a:r>
            <a:r>
              <a:rPr lang="en" sz="1700">
                <a:latin typeface="Arial"/>
                <a:ea typeface="Arial"/>
                <a:cs typeface="Arial"/>
                <a:sym typeface="Arial"/>
              </a:rPr>
              <a:t>:</a:t>
            </a:r>
            <a:endParaRPr sz="1700">
              <a:latin typeface="Arial"/>
              <a:ea typeface="Arial"/>
              <a:cs typeface="Arial"/>
              <a:sym typeface="Arial"/>
            </a:endParaRPr>
          </a:p>
          <a:p>
            <a:pPr indent="-336550" lvl="1" marL="914400" rtl="0" algn="l">
              <a:spcBef>
                <a:spcPts val="0"/>
              </a:spcBef>
              <a:spcAft>
                <a:spcPts val="0"/>
              </a:spcAft>
              <a:buClr>
                <a:schemeClr val="lt1"/>
              </a:buClr>
              <a:buSzPts val="1700"/>
              <a:buFont typeface="Arial"/>
              <a:buChar char="○"/>
            </a:pPr>
            <a:r>
              <a:rPr b="1" lang="en" sz="1700">
                <a:latin typeface="Arial"/>
                <a:ea typeface="Arial"/>
                <a:cs typeface="Arial"/>
                <a:sym typeface="Arial"/>
              </a:rPr>
              <a:t>Best Action</a:t>
            </a:r>
            <a:r>
              <a:rPr lang="en" sz="1700">
                <a:latin typeface="Arial"/>
                <a:ea typeface="Arial"/>
                <a:cs typeface="Arial"/>
                <a:sym typeface="Arial"/>
              </a:rPr>
              <a:t>: Open the </a:t>
            </a:r>
            <a:r>
              <a:rPr b="1" lang="en" sz="1700">
                <a:latin typeface="Arial"/>
                <a:ea typeface="Arial"/>
                <a:cs typeface="Arial"/>
                <a:sym typeface="Arial"/>
              </a:rPr>
              <a:t>left door</a:t>
            </a:r>
            <a:r>
              <a:rPr lang="en" sz="1700">
                <a:latin typeface="Arial"/>
                <a:ea typeface="Arial"/>
                <a:cs typeface="Arial"/>
                <a:sym typeface="Arial"/>
              </a:rPr>
              <a:t>.</a:t>
            </a:r>
            <a:endParaRPr b="1" sz="1800">
              <a:latin typeface="Arial"/>
              <a:ea typeface="Arial"/>
              <a:cs typeface="Arial"/>
              <a:sym typeface="Arial"/>
            </a:endParaRPr>
          </a:p>
          <a:p>
            <a:pPr indent="-336550" lvl="0" marL="457200" rtl="0" algn="l">
              <a:spcBef>
                <a:spcPts val="0"/>
              </a:spcBef>
              <a:spcAft>
                <a:spcPts val="0"/>
              </a:spcAft>
              <a:buClr>
                <a:schemeClr val="lt1"/>
              </a:buClr>
              <a:buSzPts val="1700"/>
              <a:buFont typeface="Arial"/>
              <a:buChar char="●"/>
            </a:pPr>
            <a:r>
              <a:rPr b="1" lang="en" sz="1700">
                <a:latin typeface="Arial"/>
                <a:ea typeface="Arial"/>
                <a:cs typeface="Arial"/>
                <a:sym typeface="Arial"/>
              </a:rPr>
              <a:t>If uncertain:</a:t>
            </a:r>
            <a:r>
              <a:rPr lang="en" sz="1700">
                <a:latin typeface="Arial"/>
                <a:ea typeface="Arial"/>
                <a:cs typeface="Arial"/>
                <a:sym typeface="Arial"/>
              </a:rPr>
              <a:t> The optimal strategy is to </a:t>
            </a:r>
            <a:r>
              <a:rPr b="1" lang="en" sz="1700">
                <a:latin typeface="Arial"/>
                <a:ea typeface="Arial"/>
                <a:cs typeface="Arial"/>
                <a:sym typeface="Arial"/>
              </a:rPr>
              <a:t>listen</a:t>
            </a:r>
            <a:r>
              <a:rPr lang="en" sz="1700">
                <a:latin typeface="Arial"/>
                <a:ea typeface="Arial"/>
                <a:cs typeface="Arial"/>
                <a:sym typeface="Arial"/>
              </a:rPr>
              <a:t>:</a:t>
            </a:r>
            <a:endParaRPr sz="1700">
              <a:latin typeface="Arial"/>
              <a:ea typeface="Arial"/>
              <a:cs typeface="Arial"/>
              <a:sym typeface="Arial"/>
            </a:endParaRPr>
          </a:p>
          <a:p>
            <a:pPr indent="-336550" lvl="1" marL="914400" rtl="0" algn="l">
              <a:spcBef>
                <a:spcPts val="0"/>
              </a:spcBef>
              <a:spcAft>
                <a:spcPts val="0"/>
              </a:spcAft>
              <a:buClr>
                <a:schemeClr val="lt1"/>
              </a:buClr>
              <a:buSzPts val="1700"/>
              <a:buFont typeface="Arial"/>
              <a:buChar char="○"/>
            </a:pPr>
            <a:r>
              <a:rPr b="1" lang="en" sz="1700">
                <a:latin typeface="Arial"/>
                <a:ea typeface="Arial"/>
                <a:cs typeface="Arial"/>
                <a:sym typeface="Arial"/>
              </a:rPr>
              <a:t>Why?</a:t>
            </a:r>
            <a:r>
              <a:rPr lang="en" sz="1700">
                <a:latin typeface="Arial"/>
                <a:ea typeface="Arial"/>
                <a:cs typeface="Arial"/>
                <a:sym typeface="Arial"/>
              </a:rPr>
              <a:t> Guessing wrong costs </a:t>
            </a:r>
            <a:r>
              <a:rPr b="1" lang="en" sz="1700">
                <a:latin typeface="Arial"/>
                <a:ea typeface="Arial"/>
                <a:cs typeface="Arial"/>
                <a:sym typeface="Arial"/>
              </a:rPr>
              <a:t>−100</a:t>
            </a:r>
            <a:r>
              <a:rPr lang="en" sz="1700">
                <a:latin typeface="Arial"/>
                <a:ea typeface="Arial"/>
                <a:cs typeface="Arial"/>
                <a:sym typeface="Arial"/>
              </a:rPr>
              <a:t>, while guessing right gives </a:t>
            </a:r>
            <a:r>
              <a:rPr b="1" lang="en" sz="1700">
                <a:latin typeface="Arial"/>
                <a:ea typeface="Arial"/>
                <a:cs typeface="Arial"/>
                <a:sym typeface="Arial"/>
              </a:rPr>
              <a:t>+10</a:t>
            </a:r>
            <a:r>
              <a:rPr lang="en" sz="1700">
                <a:latin typeface="Arial"/>
                <a:ea typeface="Arial"/>
                <a:cs typeface="Arial"/>
                <a:sym typeface="Arial"/>
              </a:rPr>
              <a:t>.</a:t>
            </a:r>
            <a:endParaRPr sz="1700">
              <a:latin typeface="Arial"/>
              <a:ea typeface="Arial"/>
              <a:cs typeface="Arial"/>
              <a:sym typeface="Arial"/>
            </a:endParaRPr>
          </a:p>
          <a:p>
            <a:pPr indent="-336550" lvl="1" marL="914400" rtl="0" algn="l">
              <a:spcBef>
                <a:spcPts val="0"/>
              </a:spcBef>
              <a:spcAft>
                <a:spcPts val="0"/>
              </a:spcAft>
              <a:buClr>
                <a:schemeClr val="lt1"/>
              </a:buClr>
              <a:buSzPts val="1700"/>
              <a:buFont typeface="Arial"/>
              <a:buChar char="○"/>
            </a:pPr>
            <a:r>
              <a:rPr lang="en" sz="1700">
                <a:latin typeface="Arial"/>
                <a:ea typeface="Arial"/>
                <a:cs typeface="Arial"/>
                <a:sym typeface="Arial"/>
              </a:rPr>
              <a:t>Expected reward from opening a door at random is very low:</a:t>
            </a:r>
            <a:endParaRPr sz="1900"/>
          </a:p>
        </p:txBody>
      </p:sp>
      <p:pic>
        <p:nvPicPr>
          <p:cNvPr id="342" name="Google Shape;342;p38"/>
          <p:cNvPicPr preferRelativeResize="0"/>
          <p:nvPr/>
        </p:nvPicPr>
        <p:blipFill>
          <a:blip r:embed="rId3">
            <a:alphaModFix/>
          </a:blip>
          <a:stretch>
            <a:fillRect/>
          </a:stretch>
        </p:blipFill>
        <p:spPr>
          <a:xfrm>
            <a:off x="5943600" y="2492738"/>
            <a:ext cx="3200400" cy="619125"/>
          </a:xfrm>
          <a:prstGeom prst="rect">
            <a:avLst/>
          </a:prstGeom>
          <a:noFill/>
          <a:ln>
            <a:noFill/>
          </a:ln>
        </p:spPr>
      </p:pic>
      <p:sp>
        <p:nvSpPr>
          <p:cNvPr id="343" name="Google Shape;343;p38"/>
          <p:cNvSpPr txBox="1"/>
          <p:nvPr/>
        </p:nvSpPr>
        <p:spPr>
          <a:xfrm>
            <a:off x="5735250" y="2118150"/>
            <a:ext cx="3285900" cy="4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Lato"/>
                <a:ea typeface="Lato"/>
                <a:cs typeface="Lato"/>
                <a:sym typeface="Lato"/>
              </a:rPr>
              <a:t>Expected reward of random guess:</a:t>
            </a:r>
            <a:endParaRPr sz="1500">
              <a:solidFill>
                <a:schemeClr val="lt1"/>
              </a:solidFill>
              <a:latin typeface="Lato"/>
              <a:ea typeface="Lato"/>
              <a:cs typeface="Lato"/>
              <a:sym typeface="Lato"/>
            </a:endParaRPr>
          </a:p>
        </p:txBody>
      </p:sp>
      <p:sp>
        <p:nvSpPr>
          <p:cNvPr id="344" name="Google Shape;344;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45" name="Google Shape;345;p38"/>
          <p:cNvPicPr preferRelativeResize="0"/>
          <p:nvPr/>
        </p:nvPicPr>
        <p:blipFill>
          <a:blip r:embed="rId4">
            <a:alphaModFix/>
          </a:blip>
          <a:stretch>
            <a:fillRect/>
          </a:stretch>
        </p:blipFill>
        <p:spPr>
          <a:xfrm>
            <a:off x="7012227" y="-13650"/>
            <a:ext cx="2131772" cy="2131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39"/>
          <p:cNvPicPr preferRelativeResize="0"/>
          <p:nvPr/>
        </p:nvPicPr>
        <p:blipFill>
          <a:blip r:embed="rId3">
            <a:alphaModFix/>
          </a:blip>
          <a:stretch>
            <a:fillRect/>
          </a:stretch>
        </p:blipFill>
        <p:spPr>
          <a:xfrm>
            <a:off x="-153975" y="0"/>
            <a:ext cx="9297975" cy="6201749"/>
          </a:xfrm>
          <a:prstGeom prst="rect">
            <a:avLst/>
          </a:prstGeom>
          <a:noFill/>
          <a:ln>
            <a:noFill/>
          </a:ln>
        </p:spPr>
      </p:pic>
      <p:sp>
        <p:nvSpPr>
          <p:cNvPr id="351" name="Google Shape;351;p39"/>
          <p:cNvSpPr txBox="1"/>
          <p:nvPr>
            <p:ph type="title"/>
          </p:nvPr>
        </p:nvSpPr>
        <p:spPr>
          <a:xfrm>
            <a:off x="0" y="22854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200">
                <a:solidFill>
                  <a:srgbClr val="0000FF"/>
                </a:solidFill>
                <a:highlight>
                  <a:srgbClr val="38761D"/>
                </a:highlight>
              </a:rPr>
              <a:t>Policy Trees</a:t>
            </a:r>
            <a:endParaRPr sz="4200">
              <a:solidFill>
                <a:srgbClr val="0000FF"/>
              </a:solidFill>
              <a:highlight>
                <a:srgbClr val="38761D"/>
              </a:highlight>
            </a:endParaRPr>
          </a:p>
        </p:txBody>
      </p:sp>
      <p:sp>
        <p:nvSpPr>
          <p:cNvPr id="352" name="Google Shape;352;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Introduction to Policy Trees</a:t>
            </a:r>
            <a:endParaRPr/>
          </a:p>
        </p:txBody>
      </p:sp>
      <p:sp>
        <p:nvSpPr>
          <p:cNvPr id="358" name="Google Shape;358;p40"/>
          <p:cNvSpPr txBox="1"/>
          <p:nvPr>
            <p:ph idx="1" type="body"/>
          </p:nvPr>
        </p:nvSpPr>
        <p:spPr>
          <a:xfrm>
            <a:off x="1128600" y="1106525"/>
            <a:ext cx="4970700" cy="1640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2035">
                <a:latin typeface="Arial"/>
                <a:ea typeface="Arial"/>
                <a:cs typeface="Arial"/>
                <a:sym typeface="Arial"/>
              </a:rPr>
              <a:t>A policy tree represents a nonstationary t-step policy for decision-making in uncertain environments.</a:t>
            </a:r>
            <a:endParaRPr sz="2035">
              <a:latin typeface="Arial"/>
              <a:ea typeface="Arial"/>
              <a:cs typeface="Arial"/>
              <a:sym typeface="Arial"/>
            </a:endParaRPr>
          </a:p>
          <a:p>
            <a:pPr indent="0" lvl="0" marL="0" rtl="0" algn="l">
              <a:lnSpc>
                <a:spcPct val="95000"/>
              </a:lnSpc>
              <a:spcBef>
                <a:spcPts val="1200"/>
              </a:spcBef>
              <a:spcAft>
                <a:spcPts val="1200"/>
              </a:spcAft>
              <a:buNone/>
            </a:pPr>
            <a:r>
              <a:t/>
            </a:r>
            <a:endParaRPr sz="2205"/>
          </a:p>
        </p:txBody>
      </p:sp>
      <p:pic>
        <p:nvPicPr>
          <p:cNvPr id="359" name="Google Shape;359;p40"/>
          <p:cNvPicPr preferRelativeResize="0"/>
          <p:nvPr/>
        </p:nvPicPr>
        <p:blipFill>
          <a:blip r:embed="rId3">
            <a:alphaModFix/>
          </a:blip>
          <a:stretch>
            <a:fillRect/>
          </a:stretch>
        </p:blipFill>
        <p:spPr>
          <a:xfrm>
            <a:off x="6185750" y="1"/>
            <a:ext cx="2958251" cy="1885751"/>
          </a:xfrm>
          <a:prstGeom prst="rect">
            <a:avLst/>
          </a:prstGeom>
          <a:noFill/>
          <a:ln>
            <a:noFill/>
          </a:ln>
        </p:spPr>
      </p:pic>
      <p:sp>
        <p:nvSpPr>
          <p:cNvPr id="360" name="Google Shape;360;p40"/>
          <p:cNvSpPr txBox="1"/>
          <p:nvPr/>
        </p:nvSpPr>
        <p:spPr>
          <a:xfrm>
            <a:off x="1297500" y="2458875"/>
            <a:ext cx="4970700" cy="18729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Clr>
                <a:srgbClr val="000000"/>
              </a:buClr>
              <a:buSzPts val="935"/>
              <a:buFont typeface="Arial"/>
              <a:buNone/>
            </a:pPr>
            <a:r>
              <a:rPr b="1" lang="en" sz="1935">
                <a:solidFill>
                  <a:schemeClr val="lt1"/>
                </a:solidFill>
              </a:rPr>
              <a:t>Structure</a:t>
            </a:r>
            <a:r>
              <a:rPr lang="en" sz="1935">
                <a:solidFill>
                  <a:schemeClr val="lt1"/>
                </a:solidFill>
              </a:rPr>
              <a:t>:</a:t>
            </a:r>
            <a:endParaRPr sz="1935">
              <a:solidFill>
                <a:schemeClr val="lt1"/>
              </a:solidFill>
            </a:endParaRPr>
          </a:p>
          <a:p>
            <a:pPr indent="-351472" lvl="0" marL="457200" rtl="0" algn="l">
              <a:lnSpc>
                <a:spcPct val="95000"/>
              </a:lnSpc>
              <a:spcBef>
                <a:spcPts val="1200"/>
              </a:spcBef>
              <a:spcAft>
                <a:spcPts val="0"/>
              </a:spcAft>
              <a:buClr>
                <a:schemeClr val="lt1"/>
              </a:buClr>
              <a:buSzPts val="1935"/>
              <a:buChar char="●"/>
            </a:pPr>
            <a:r>
              <a:rPr lang="en" sz="1935">
                <a:solidFill>
                  <a:schemeClr val="lt1"/>
                </a:solidFill>
              </a:rPr>
              <a:t>A tree of depth t where each node is labeled with an action to be taken if reached.</a:t>
            </a:r>
            <a:endParaRPr sz="1935">
              <a:solidFill>
                <a:schemeClr val="lt1"/>
              </a:solidFill>
            </a:endParaRPr>
          </a:p>
          <a:p>
            <a:pPr indent="-351472" lvl="0" marL="457200" rtl="0" algn="l">
              <a:lnSpc>
                <a:spcPct val="95000"/>
              </a:lnSpc>
              <a:spcBef>
                <a:spcPts val="0"/>
              </a:spcBef>
              <a:spcAft>
                <a:spcPts val="0"/>
              </a:spcAft>
              <a:buClr>
                <a:schemeClr val="lt1"/>
              </a:buClr>
              <a:buSzPts val="1935"/>
              <a:buChar char="●"/>
            </a:pPr>
            <a:r>
              <a:rPr lang="en" sz="1935">
                <a:solidFill>
                  <a:schemeClr val="lt1"/>
                </a:solidFill>
              </a:rPr>
              <a:t>The top node specifies the first action; subsequent actions depend on the observations from previous actions.</a:t>
            </a:r>
            <a:endParaRPr sz="2105">
              <a:solidFill>
                <a:schemeClr val="lt1"/>
              </a:solidFill>
              <a:latin typeface="Lato"/>
              <a:ea typeface="Lato"/>
              <a:cs typeface="Lato"/>
              <a:sym typeface="Lato"/>
            </a:endParaRPr>
          </a:p>
          <a:p>
            <a:pPr indent="0" lvl="0" marL="0" rtl="0" algn="l">
              <a:spcBef>
                <a:spcPts val="1200"/>
              </a:spcBef>
              <a:spcAft>
                <a:spcPts val="0"/>
              </a:spcAft>
              <a:buNone/>
            </a:pPr>
            <a:r>
              <a:t/>
            </a:r>
            <a:endParaRPr>
              <a:solidFill>
                <a:schemeClr val="lt1"/>
              </a:solidFill>
              <a:latin typeface="Lato"/>
              <a:ea typeface="Lato"/>
              <a:cs typeface="Lato"/>
              <a:sym typeface="Lato"/>
            </a:endParaRPr>
          </a:p>
        </p:txBody>
      </p:sp>
      <p:sp>
        <p:nvSpPr>
          <p:cNvPr id="361" name="Google Shape;361;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2" name="Google Shape;362;p40"/>
          <p:cNvPicPr preferRelativeResize="0"/>
          <p:nvPr/>
        </p:nvPicPr>
        <p:blipFill>
          <a:blip r:embed="rId4">
            <a:alphaModFix/>
          </a:blip>
          <a:stretch>
            <a:fillRect/>
          </a:stretch>
        </p:blipFill>
        <p:spPr>
          <a:xfrm>
            <a:off x="6185750" y="2692641"/>
            <a:ext cx="2958251" cy="19705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1"/>
          <p:cNvSpPr txBox="1"/>
          <p:nvPr>
            <p:ph type="title"/>
          </p:nvPr>
        </p:nvSpPr>
        <p:spPr>
          <a:xfrm>
            <a:off x="6196075" y="2928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Close Up</a:t>
            </a:r>
            <a:endParaRPr/>
          </a:p>
        </p:txBody>
      </p:sp>
      <p:sp>
        <p:nvSpPr>
          <p:cNvPr id="368" name="Google Shape;368;p41"/>
          <p:cNvSpPr txBox="1"/>
          <p:nvPr>
            <p:ph idx="1" type="body"/>
          </p:nvPr>
        </p:nvSpPr>
        <p:spPr>
          <a:xfrm>
            <a:off x="6027175" y="1005675"/>
            <a:ext cx="2939100" cy="3772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rgbClr val="000000"/>
              </a:buClr>
              <a:buSzPts val="935"/>
              <a:buFont typeface="Arial"/>
              <a:buNone/>
            </a:pPr>
            <a:r>
              <a:rPr b="1" lang="en" sz="1735">
                <a:latin typeface="Arial"/>
                <a:ea typeface="Arial"/>
                <a:cs typeface="Arial"/>
                <a:sym typeface="Arial"/>
              </a:rPr>
              <a:t>Functionality</a:t>
            </a:r>
            <a:r>
              <a:rPr lang="en" sz="1735">
                <a:latin typeface="Arial"/>
                <a:ea typeface="Arial"/>
                <a:cs typeface="Arial"/>
                <a:sym typeface="Arial"/>
              </a:rPr>
              <a:t>:</a:t>
            </a:r>
            <a:endParaRPr sz="1735">
              <a:latin typeface="Arial"/>
              <a:ea typeface="Arial"/>
              <a:cs typeface="Arial"/>
              <a:sym typeface="Arial"/>
            </a:endParaRPr>
          </a:p>
          <a:p>
            <a:pPr indent="-338772" lvl="0" marL="457200" rtl="0" algn="l">
              <a:lnSpc>
                <a:spcPct val="95000"/>
              </a:lnSpc>
              <a:spcBef>
                <a:spcPts val="1200"/>
              </a:spcBef>
              <a:spcAft>
                <a:spcPts val="0"/>
              </a:spcAft>
              <a:buClr>
                <a:schemeClr val="lt1"/>
              </a:buClr>
              <a:buSzPts val="1735"/>
              <a:buFont typeface="Arial"/>
              <a:buChar char="●"/>
            </a:pPr>
            <a:r>
              <a:rPr lang="en" sz="1735">
                <a:latin typeface="Arial"/>
                <a:ea typeface="Arial"/>
                <a:cs typeface="Arial"/>
                <a:sym typeface="Arial"/>
              </a:rPr>
              <a:t>With </a:t>
            </a:r>
            <a:r>
              <a:rPr b="1" lang="en" sz="1735">
                <a:latin typeface="Arial"/>
                <a:ea typeface="Arial"/>
                <a:cs typeface="Arial"/>
                <a:sym typeface="Arial"/>
              </a:rPr>
              <a:t>1 step remaining</a:t>
            </a:r>
            <a:r>
              <a:rPr lang="en" sz="1735">
                <a:latin typeface="Arial"/>
                <a:ea typeface="Arial"/>
                <a:cs typeface="Arial"/>
                <a:sym typeface="Arial"/>
              </a:rPr>
              <a:t>: The agent takes a single action with no resulting observation.</a:t>
            </a:r>
            <a:endParaRPr sz="1735">
              <a:latin typeface="Arial"/>
              <a:ea typeface="Arial"/>
              <a:cs typeface="Arial"/>
              <a:sym typeface="Arial"/>
            </a:endParaRPr>
          </a:p>
          <a:p>
            <a:pPr indent="-338772" lvl="0" marL="457200" rtl="0" algn="l">
              <a:lnSpc>
                <a:spcPct val="95000"/>
              </a:lnSpc>
              <a:spcBef>
                <a:spcPts val="1200"/>
              </a:spcBef>
              <a:spcAft>
                <a:spcPts val="1000"/>
              </a:spcAft>
              <a:buClr>
                <a:schemeClr val="lt1"/>
              </a:buClr>
              <a:buSzPts val="1735"/>
              <a:buFont typeface="Arial"/>
              <a:buChar char="●"/>
            </a:pPr>
            <a:r>
              <a:rPr lang="en" sz="1735">
                <a:latin typeface="Arial"/>
                <a:ea typeface="Arial"/>
                <a:cs typeface="Arial"/>
                <a:sym typeface="Arial"/>
              </a:rPr>
              <a:t>With </a:t>
            </a:r>
            <a:r>
              <a:rPr b="1" lang="en" sz="1735">
                <a:latin typeface="Arial"/>
                <a:ea typeface="Arial"/>
                <a:cs typeface="Arial"/>
                <a:sym typeface="Arial"/>
              </a:rPr>
              <a:t>2 steps remaining</a:t>
            </a:r>
            <a:r>
              <a:rPr lang="en" sz="1735">
                <a:latin typeface="Arial"/>
                <a:ea typeface="Arial"/>
                <a:cs typeface="Arial"/>
                <a:sym typeface="Arial"/>
              </a:rPr>
              <a:t>: The agent takes an action, makes an observation, and then takes another action based on that observation.</a:t>
            </a:r>
            <a:endParaRPr sz="1700"/>
          </a:p>
        </p:txBody>
      </p:sp>
      <p:pic>
        <p:nvPicPr>
          <p:cNvPr id="369" name="Google Shape;369;p41"/>
          <p:cNvPicPr preferRelativeResize="0"/>
          <p:nvPr/>
        </p:nvPicPr>
        <p:blipFill>
          <a:blip r:embed="rId3">
            <a:alphaModFix/>
          </a:blip>
          <a:stretch>
            <a:fillRect/>
          </a:stretch>
        </p:blipFill>
        <p:spPr>
          <a:xfrm>
            <a:off x="0" y="0"/>
            <a:ext cx="6027175" cy="4383925"/>
          </a:xfrm>
          <a:prstGeom prst="rect">
            <a:avLst/>
          </a:prstGeom>
          <a:noFill/>
          <a:ln>
            <a:noFill/>
          </a:ln>
        </p:spPr>
      </p:pic>
      <p:sp>
        <p:nvSpPr>
          <p:cNvPr id="370" name="Google Shape;370;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5"/>
          <p:cNvPicPr preferRelativeResize="0"/>
          <p:nvPr/>
        </p:nvPicPr>
        <p:blipFill>
          <a:blip r:embed="rId3">
            <a:alphaModFix/>
          </a:blip>
          <a:stretch>
            <a:fillRect/>
          </a:stretch>
        </p:blipFill>
        <p:spPr>
          <a:xfrm>
            <a:off x="0" y="0"/>
            <a:ext cx="9138182" cy="5143500"/>
          </a:xfrm>
          <a:prstGeom prst="rect">
            <a:avLst/>
          </a:prstGeom>
          <a:noFill/>
          <a:ln>
            <a:noFill/>
          </a:ln>
        </p:spPr>
      </p:pic>
      <p:sp>
        <p:nvSpPr>
          <p:cNvPr id="151" name="Google Shape;151;p15"/>
          <p:cNvSpPr txBox="1"/>
          <p:nvPr>
            <p:ph type="title"/>
          </p:nvPr>
        </p:nvSpPr>
        <p:spPr>
          <a:xfrm>
            <a:off x="2105100" y="31024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200">
                <a:solidFill>
                  <a:schemeClr val="dk1"/>
                </a:solidFill>
              </a:rPr>
              <a:t>Introduction</a:t>
            </a:r>
            <a:endParaRPr sz="4200">
              <a:solidFill>
                <a:schemeClr val="dk1"/>
              </a:solidFill>
            </a:endParaRPr>
          </a:p>
        </p:txBody>
      </p:sp>
      <p:sp>
        <p:nvSpPr>
          <p:cNvPr id="152" name="Google Shape;15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2"/>
          <p:cNvSpPr txBox="1"/>
          <p:nvPr>
            <p:ph type="title"/>
          </p:nvPr>
        </p:nvSpPr>
        <p:spPr>
          <a:xfrm>
            <a:off x="1297500" y="393750"/>
            <a:ext cx="49947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t>
            </a:r>
            <a:r>
              <a:rPr lang="en"/>
              <a:t>he Value of a Policy Tree (</a:t>
            </a:r>
            <a:r>
              <a:rPr lang="en"/>
              <a:t>Mathematical</a:t>
            </a:r>
            <a:r>
              <a:rPr lang="en"/>
              <a:t> Representation)</a:t>
            </a:r>
            <a:endParaRPr/>
          </a:p>
        </p:txBody>
      </p:sp>
      <p:sp>
        <p:nvSpPr>
          <p:cNvPr id="376" name="Google Shape;376;p42"/>
          <p:cNvSpPr txBox="1"/>
          <p:nvPr>
            <p:ph idx="1" type="body"/>
          </p:nvPr>
        </p:nvSpPr>
        <p:spPr>
          <a:xfrm>
            <a:off x="1297500" y="1406450"/>
            <a:ext cx="7038900" cy="401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900">
                <a:latin typeface="Arial"/>
                <a:ea typeface="Arial"/>
                <a:cs typeface="Arial"/>
                <a:sym typeface="Arial"/>
              </a:rPr>
              <a:t>For a </a:t>
            </a:r>
            <a:r>
              <a:rPr b="1" lang="en" sz="1900">
                <a:latin typeface="Arial"/>
                <a:ea typeface="Arial"/>
                <a:cs typeface="Arial"/>
                <a:sym typeface="Arial"/>
              </a:rPr>
              <a:t>t-step policy tree</a:t>
            </a:r>
            <a:r>
              <a:rPr lang="en" sz="1900">
                <a:latin typeface="Arial"/>
                <a:ea typeface="Arial"/>
                <a:cs typeface="Arial"/>
                <a:sym typeface="Arial"/>
              </a:rPr>
              <a:t> p:</a:t>
            </a:r>
            <a:endParaRPr sz="2100"/>
          </a:p>
        </p:txBody>
      </p:sp>
      <p:pic>
        <p:nvPicPr>
          <p:cNvPr id="377" name="Google Shape;377;p42"/>
          <p:cNvPicPr preferRelativeResize="0"/>
          <p:nvPr/>
        </p:nvPicPr>
        <p:blipFill rotWithShape="1">
          <a:blip r:embed="rId3">
            <a:alphaModFix/>
          </a:blip>
          <a:srcRect b="76055" l="0" r="0" t="0"/>
          <a:stretch/>
        </p:blipFill>
        <p:spPr>
          <a:xfrm>
            <a:off x="1379250" y="1906450"/>
            <a:ext cx="7077075" cy="401400"/>
          </a:xfrm>
          <a:prstGeom prst="rect">
            <a:avLst/>
          </a:prstGeom>
          <a:noFill/>
          <a:ln>
            <a:noFill/>
          </a:ln>
        </p:spPr>
      </p:pic>
      <p:sp>
        <p:nvSpPr>
          <p:cNvPr id="378" name="Google Shape;378;p42"/>
          <p:cNvSpPr txBox="1"/>
          <p:nvPr/>
        </p:nvSpPr>
        <p:spPr>
          <a:xfrm>
            <a:off x="1229400" y="3260000"/>
            <a:ext cx="7914600" cy="16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Lato"/>
                <a:ea typeface="Lato"/>
                <a:cs typeface="Lato"/>
                <a:sym typeface="Lato"/>
              </a:rPr>
              <a:t>γ</a:t>
            </a:r>
            <a:r>
              <a:rPr lang="en" sz="1900">
                <a:solidFill>
                  <a:schemeClr val="lt1"/>
                </a:solidFill>
                <a:latin typeface="Lato"/>
                <a:ea typeface="Lato"/>
                <a:cs typeface="Lato"/>
                <a:sym typeface="Lato"/>
              </a:rPr>
              <a:t> - Discount </a:t>
            </a:r>
            <a:r>
              <a:rPr lang="en" sz="1900">
                <a:solidFill>
                  <a:schemeClr val="lt1"/>
                </a:solidFill>
                <a:latin typeface="Lato"/>
                <a:ea typeface="Lato"/>
                <a:cs typeface="Lato"/>
                <a:sym typeface="Lato"/>
              </a:rPr>
              <a:t>factor</a:t>
            </a:r>
            <a:r>
              <a:rPr lang="en" sz="1900">
                <a:solidFill>
                  <a:schemeClr val="lt1"/>
                </a:solidFill>
                <a:latin typeface="Lato"/>
                <a:ea typeface="Lato"/>
                <a:cs typeface="Lato"/>
                <a:sym typeface="Lato"/>
              </a:rPr>
              <a:t> (Applied to ensure closer rewards are higher priority)</a:t>
            </a:r>
            <a:endParaRPr sz="1900">
              <a:solidFill>
                <a:schemeClr val="lt1"/>
              </a:solidFill>
              <a:latin typeface="Lato"/>
              <a:ea typeface="Lato"/>
              <a:cs typeface="Lato"/>
              <a:sym typeface="Lato"/>
            </a:endParaRPr>
          </a:p>
          <a:p>
            <a:pPr indent="0" lvl="0" marL="0" rtl="0" algn="l">
              <a:spcBef>
                <a:spcPts val="0"/>
              </a:spcBef>
              <a:spcAft>
                <a:spcPts val="0"/>
              </a:spcAft>
              <a:buNone/>
            </a:pPr>
            <a:r>
              <a:rPr lang="en" sz="1900">
                <a:solidFill>
                  <a:schemeClr val="lt1"/>
                </a:solidFill>
                <a:latin typeface="Lato"/>
                <a:ea typeface="Lato"/>
                <a:cs typeface="Lato"/>
                <a:sym typeface="Lato"/>
              </a:rPr>
              <a:t>R(s,a(p)) - Reward function for taking action a from state s in policy tree p</a:t>
            </a:r>
            <a:endParaRPr sz="1900">
              <a:solidFill>
                <a:schemeClr val="lt1"/>
              </a:solidFill>
              <a:latin typeface="Lato"/>
              <a:ea typeface="Lato"/>
              <a:cs typeface="Lato"/>
              <a:sym typeface="Lato"/>
            </a:endParaRPr>
          </a:p>
          <a:p>
            <a:pPr indent="0" lvl="0" marL="0" rtl="0" algn="l">
              <a:spcBef>
                <a:spcPts val="0"/>
              </a:spcBef>
              <a:spcAft>
                <a:spcPts val="0"/>
              </a:spcAft>
              <a:buNone/>
            </a:pPr>
            <a:r>
              <a:t/>
            </a:r>
            <a:endParaRPr sz="1900">
              <a:solidFill>
                <a:schemeClr val="lt1"/>
              </a:solidFill>
              <a:latin typeface="Lato"/>
              <a:ea typeface="Lato"/>
              <a:cs typeface="Lato"/>
              <a:sym typeface="Lato"/>
            </a:endParaRPr>
          </a:p>
          <a:p>
            <a:pPr indent="-349250" lvl="0" marL="457200" rtl="0" algn="l">
              <a:spcBef>
                <a:spcPts val="0"/>
              </a:spcBef>
              <a:spcAft>
                <a:spcPts val="0"/>
              </a:spcAft>
              <a:buClr>
                <a:schemeClr val="lt1"/>
              </a:buClr>
              <a:buSzPts val="1900"/>
              <a:buFont typeface="Lato"/>
              <a:buChar char="●"/>
            </a:pPr>
            <a:r>
              <a:rPr lang="en" sz="1900">
                <a:solidFill>
                  <a:schemeClr val="lt1"/>
                </a:solidFill>
                <a:latin typeface="Lato"/>
                <a:ea typeface="Lato"/>
                <a:cs typeface="Lato"/>
                <a:sym typeface="Lato"/>
              </a:rPr>
              <a:t>This has nothing to do with the belief state built by </a:t>
            </a:r>
            <a:r>
              <a:rPr lang="en" sz="1900">
                <a:solidFill>
                  <a:schemeClr val="lt1"/>
                </a:solidFill>
                <a:latin typeface="Lato"/>
                <a:ea typeface="Lato"/>
                <a:cs typeface="Lato"/>
                <a:sym typeface="Lato"/>
              </a:rPr>
              <a:t>traversing</a:t>
            </a:r>
            <a:r>
              <a:rPr lang="en" sz="1900">
                <a:solidFill>
                  <a:schemeClr val="lt1"/>
                </a:solidFill>
                <a:latin typeface="Lato"/>
                <a:ea typeface="Lato"/>
                <a:cs typeface="Lato"/>
                <a:sym typeface="Lato"/>
              </a:rPr>
              <a:t> the policy tree</a:t>
            </a:r>
            <a:endParaRPr sz="1900">
              <a:solidFill>
                <a:schemeClr val="lt1"/>
              </a:solidFill>
              <a:latin typeface="Lato"/>
              <a:ea typeface="Lato"/>
              <a:cs typeface="Lato"/>
              <a:sym typeface="Lato"/>
            </a:endParaRPr>
          </a:p>
        </p:txBody>
      </p:sp>
      <p:pic>
        <p:nvPicPr>
          <p:cNvPr id="379" name="Google Shape;379;p42"/>
          <p:cNvPicPr preferRelativeResize="0"/>
          <p:nvPr/>
        </p:nvPicPr>
        <p:blipFill rotWithShape="1">
          <a:blip r:embed="rId3">
            <a:alphaModFix/>
          </a:blip>
          <a:srcRect b="0" l="0" r="0" t="60819"/>
          <a:stretch/>
        </p:blipFill>
        <p:spPr>
          <a:xfrm>
            <a:off x="1379250" y="2307850"/>
            <a:ext cx="7077075" cy="656825"/>
          </a:xfrm>
          <a:prstGeom prst="rect">
            <a:avLst/>
          </a:prstGeom>
          <a:noFill/>
          <a:ln>
            <a:noFill/>
          </a:ln>
        </p:spPr>
      </p:pic>
      <p:sp>
        <p:nvSpPr>
          <p:cNvPr id="380" name="Google Shape;380;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Expectation from Belief State</a:t>
            </a:r>
            <a:endParaRPr/>
          </a:p>
        </p:txBody>
      </p:sp>
      <p:sp>
        <p:nvSpPr>
          <p:cNvPr id="386" name="Google Shape;386;p43"/>
          <p:cNvSpPr txBox="1"/>
          <p:nvPr/>
        </p:nvSpPr>
        <p:spPr>
          <a:xfrm>
            <a:off x="924750" y="1534675"/>
            <a:ext cx="4984800" cy="21336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Because the agent will never know the exact state of the world, it must be able to determine the value of executing a policy tree p from some belief state b. </a:t>
            </a:r>
            <a:endParaRPr sz="2000">
              <a:solidFill>
                <a:schemeClr val="lt1"/>
              </a:solidFill>
              <a:latin typeface="Lato"/>
              <a:ea typeface="Lato"/>
              <a:cs typeface="Lato"/>
              <a:sym typeface="Lato"/>
            </a:endParaRPr>
          </a:p>
        </p:txBody>
      </p:sp>
      <p:sp>
        <p:nvSpPr>
          <p:cNvPr id="387" name="Google Shape;387;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8" name="Google Shape;388;p43"/>
          <p:cNvPicPr preferRelativeResize="0"/>
          <p:nvPr/>
        </p:nvPicPr>
        <p:blipFill>
          <a:blip r:embed="rId3">
            <a:alphaModFix/>
          </a:blip>
          <a:stretch>
            <a:fillRect/>
          </a:stretch>
        </p:blipFill>
        <p:spPr>
          <a:xfrm>
            <a:off x="6185650" y="0"/>
            <a:ext cx="2958350" cy="2958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Expectation from Belief State</a:t>
            </a:r>
            <a:endParaRPr/>
          </a:p>
        </p:txBody>
      </p:sp>
      <p:sp>
        <p:nvSpPr>
          <p:cNvPr id="394" name="Google Shape;394;p44"/>
          <p:cNvSpPr txBox="1"/>
          <p:nvPr>
            <p:ph idx="1" type="body"/>
          </p:nvPr>
        </p:nvSpPr>
        <p:spPr>
          <a:xfrm>
            <a:off x="1297500" y="1307850"/>
            <a:ext cx="7038900" cy="372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None/>
            </a:pPr>
            <a:r>
              <a:rPr lang="en" sz="1800"/>
              <a:t>To determine the value from a belief state b:</a:t>
            </a:r>
            <a:endParaRPr sz="1800"/>
          </a:p>
        </p:txBody>
      </p:sp>
      <p:pic>
        <p:nvPicPr>
          <p:cNvPr id="395" name="Google Shape;395;p44"/>
          <p:cNvPicPr preferRelativeResize="0"/>
          <p:nvPr/>
        </p:nvPicPr>
        <p:blipFill>
          <a:blip r:embed="rId3">
            <a:alphaModFix/>
          </a:blip>
          <a:stretch>
            <a:fillRect/>
          </a:stretch>
        </p:blipFill>
        <p:spPr>
          <a:xfrm>
            <a:off x="1714350" y="1810300"/>
            <a:ext cx="3475524" cy="1080625"/>
          </a:xfrm>
          <a:prstGeom prst="rect">
            <a:avLst/>
          </a:prstGeom>
          <a:noFill/>
          <a:ln>
            <a:noFill/>
          </a:ln>
        </p:spPr>
      </p:pic>
      <p:sp>
        <p:nvSpPr>
          <p:cNvPr id="396" name="Google Shape;396;p44"/>
          <p:cNvSpPr txBox="1"/>
          <p:nvPr/>
        </p:nvSpPr>
        <p:spPr>
          <a:xfrm>
            <a:off x="898075" y="3020775"/>
            <a:ext cx="6598800" cy="128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Each state's value is multiplied by the probability b(s) of being in that state. This weighting reflects how likely it is for the agent to actually be in each state when evaluating the expected outcome of the policy.</a:t>
            </a:r>
            <a:endParaRPr sz="1800">
              <a:solidFill>
                <a:schemeClr val="lt1"/>
              </a:solidFill>
              <a:latin typeface="Lato"/>
              <a:ea typeface="Lato"/>
              <a:cs typeface="Lato"/>
              <a:sym typeface="Lato"/>
            </a:endParaRPr>
          </a:p>
        </p:txBody>
      </p:sp>
      <p:sp>
        <p:nvSpPr>
          <p:cNvPr id="397" name="Google Shape;397;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8" name="Google Shape;398;p44"/>
          <p:cNvPicPr preferRelativeResize="0"/>
          <p:nvPr/>
        </p:nvPicPr>
        <p:blipFill>
          <a:blip r:embed="rId4">
            <a:alphaModFix/>
          </a:blip>
          <a:stretch>
            <a:fillRect/>
          </a:stretch>
        </p:blipFill>
        <p:spPr>
          <a:xfrm>
            <a:off x="6185650" y="0"/>
            <a:ext cx="2958350" cy="2958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00"/>
              <a:t>Rewardard for Belief?</a:t>
            </a:r>
            <a:endParaRPr sz="2700"/>
          </a:p>
        </p:txBody>
      </p:sp>
      <p:sp>
        <p:nvSpPr>
          <p:cNvPr id="404" name="Google Shape;404;p4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latin typeface="Arial"/>
                <a:ea typeface="Arial"/>
                <a:cs typeface="Arial"/>
                <a:sym typeface="Arial"/>
              </a:rPr>
              <a:t>The agent seems to be rewarded simply for believing it is in favorable states.</a:t>
            </a:r>
            <a:endParaRPr sz="1800">
              <a:latin typeface="Arial"/>
              <a:ea typeface="Arial"/>
              <a:cs typeface="Arial"/>
              <a:sym typeface="Arial"/>
            </a:endParaRPr>
          </a:p>
          <a:p>
            <a:pPr indent="-342900" lvl="0" marL="457200" rtl="0" algn="l">
              <a:spcBef>
                <a:spcPts val="1200"/>
              </a:spcBef>
              <a:spcAft>
                <a:spcPts val="0"/>
              </a:spcAft>
              <a:buClr>
                <a:schemeClr val="lt1"/>
              </a:buClr>
              <a:buSzPts val="1800"/>
              <a:buFont typeface="Arial"/>
              <a:buChar char="●"/>
            </a:pPr>
            <a:r>
              <a:rPr lang="en" sz="1800">
                <a:latin typeface="Arial"/>
                <a:ea typeface="Arial"/>
                <a:cs typeface="Arial"/>
                <a:sym typeface="Arial"/>
              </a:rPr>
              <a:t>However, since the state estimator is based on accurate observation and transition models of the world, the belief state reflects the true occupation probabilities for all states s.</a:t>
            </a:r>
            <a:endParaRPr sz="1800">
              <a:latin typeface="Arial"/>
              <a:ea typeface="Arial"/>
              <a:cs typeface="Arial"/>
              <a:sym typeface="Arial"/>
            </a:endParaRPr>
          </a:p>
          <a:p>
            <a:pPr indent="-342900" lvl="0" marL="457200" rtl="0" algn="l">
              <a:spcBef>
                <a:spcPts val="0"/>
              </a:spcBef>
              <a:spcAft>
                <a:spcPts val="0"/>
              </a:spcAft>
              <a:buClr>
                <a:schemeClr val="lt1"/>
              </a:buClr>
              <a:buSzPts val="1800"/>
              <a:buFont typeface="Arial"/>
              <a:buChar char="●"/>
            </a:pPr>
            <a:r>
              <a:rPr lang="en" sz="1800">
                <a:latin typeface="Arial"/>
                <a:ea typeface="Arial"/>
                <a:cs typeface="Arial"/>
                <a:sym typeface="Arial"/>
              </a:rPr>
              <a:t>Consequently, the reward function represents the agent’s true expected reward.</a:t>
            </a:r>
            <a:endParaRPr sz="2000"/>
          </a:p>
        </p:txBody>
      </p:sp>
      <p:sp>
        <p:nvSpPr>
          <p:cNvPr id="405" name="Google Shape;405;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6" name="Google Shape;406;p45"/>
          <p:cNvPicPr preferRelativeResize="0"/>
          <p:nvPr/>
        </p:nvPicPr>
        <p:blipFill>
          <a:blip r:embed="rId3">
            <a:alphaModFix/>
          </a:blip>
          <a:stretch>
            <a:fillRect/>
          </a:stretch>
        </p:blipFill>
        <p:spPr>
          <a:xfrm>
            <a:off x="4396000" y="3884900"/>
            <a:ext cx="3475524" cy="10806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6"/>
          <p:cNvSpPr txBox="1"/>
          <p:nvPr>
            <p:ph type="title"/>
          </p:nvPr>
        </p:nvSpPr>
        <p:spPr>
          <a:xfrm>
            <a:off x="966900" y="2114700"/>
            <a:ext cx="7038900" cy="914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200"/>
              <a:t>The agent and the Tiger</a:t>
            </a:r>
            <a:endParaRPr sz="4200"/>
          </a:p>
          <a:p>
            <a:pPr indent="0" lvl="0" marL="0" rtl="0" algn="ctr">
              <a:spcBef>
                <a:spcPts val="0"/>
              </a:spcBef>
              <a:spcAft>
                <a:spcPts val="0"/>
              </a:spcAft>
              <a:buNone/>
            </a:pPr>
            <a:r>
              <a:rPr lang="en" sz="4200"/>
              <a:t>(Revisited)</a:t>
            </a:r>
            <a:endParaRPr sz="4200"/>
          </a:p>
        </p:txBody>
      </p:sp>
      <p:sp>
        <p:nvSpPr>
          <p:cNvPr id="412" name="Google Shape;412;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Optimal Policies at Time t=2-3</a:t>
            </a:r>
            <a:endParaRPr/>
          </a:p>
        </p:txBody>
      </p:sp>
      <p:sp>
        <p:nvSpPr>
          <p:cNvPr id="418" name="Google Shape;418;p47"/>
          <p:cNvSpPr txBox="1"/>
          <p:nvPr>
            <p:ph idx="1" type="body"/>
          </p:nvPr>
        </p:nvSpPr>
        <p:spPr>
          <a:xfrm>
            <a:off x="1369550" y="1005650"/>
            <a:ext cx="6836100" cy="3801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b="1" lang="en" sz="1817">
                <a:latin typeface="Arial"/>
                <a:ea typeface="Arial"/>
                <a:cs typeface="Arial"/>
                <a:sym typeface="Arial"/>
              </a:rPr>
              <a:t>When t=2 and </a:t>
            </a:r>
            <a:r>
              <a:rPr b="1" lang="en" sz="1817">
                <a:latin typeface="Arial"/>
                <a:ea typeface="Arial"/>
                <a:cs typeface="Arial"/>
                <a:sym typeface="Arial"/>
              </a:rPr>
              <a:t>t=3</a:t>
            </a:r>
            <a:r>
              <a:rPr lang="en" sz="1817">
                <a:latin typeface="Arial"/>
                <a:ea typeface="Arial"/>
                <a:cs typeface="Arial"/>
                <a:sym typeface="Arial"/>
              </a:rPr>
              <a:t>:</a:t>
            </a:r>
            <a:endParaRPr sz="1817">
              <a:latin typeface="Arial"/>
              <a:ea typeface="Arial"/>
              <a:cs typeface="Arial"/>
              <a:sym typeface="Arial"/>
            </a:endParaRPr>
          </a:p>
          <a:p>
            <a:pPr indent="-344011" lvl="0" marL="457200" rtl="0" algn="l">
              <a:lnSpc>
                <a:spcPct val="95000"/>
              </a:lnSpc>
              <a:spcBef>
                <a:spcPts val="1200"/>
              </a:spcBef>
              <a:spcAft>
                <a:spcPts val="0"/>
              </a:spcAft>
              <a:buClr>
                <a:schemeClr val="lt1"/>
              </a:buClr>
              <a:buSzPts val="1817"/>
              <a:buFont typeface="Arial"/>
              <a:buChar char="●"/>
            </a:pPr>
            <a:r>
              <a:rPr b="1" lang="en" sz="1817">
                <a:latin typeface="Arial"/>
                <a:ea typeface="Arial"/>
                <a:cs typeface="Arial"/>
                <a:sym typeface="Arial"/>
              </a:rPr>
              <a:t>Action</a:t>
            </a:r>
            <a:r>
              <a:rPr lang="en" sz="1817">
                <a:latin typeface="Arial"/>
                <a:ea typeface="Arial"/>
                <a:cs typeface="Arial"/>
                <a:sym typeface="Arial"/>
              </a:rPr>
              <a:t>: ?</a:t>
            </a:r>
            <a:endParaRPr sz="1817">
              <a:latin typeface="Arial"/>
              <a:ea typeface="Arial"/>
              <a:cs typeface="Arial"/>
              <a:sym typeface="Arial"/>
            </a:endParaRPr>
          </a:p>
          <a:p>
            <a:pPr indent="0" lvl="0" marL="0" rtl="0" algn="l">
              <a:lnSpc>
                <a:spcPct val="95000"/>
              </a:lnSpc>
              <a:spcBef>
                <a:spcPts val="1200"/>
              </a:spcBef>
              <a:spcAft>
                <a:spcPts val="1200"/>
              </a:spcAft>
              <a:buSzPts val="1018"/>
              <a:buNone/>
            </a:pPr>
            <a:r>
              <a:t/>
            </a:r>
            <a:endParaRPr sz="2002"/>
          </a:p>
        </p:txBody>
      </p:sp>
      <p:sp>
        <p:nvSpPr>
          <p:cNvPr id="419" name="Google Shape;419;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0" name="Google Shape;420;p47"/>
          <p:cNvPicPr preferRelativeResize="0"/>
          <p:nvPr/>
        </p:nvPicPr>
        <p:blipFill>
          <a:blip r:embed="rId3">
            <a:alphaModFix/>
          </a:blip>
          <a:stretch>
            <a:fillRect/>
          </a:stretch>
        </p:blipFill>
        <p:spPr>
          <a:xfrm>
            <a:off x="7600372" y="0"/>
            <a:ext cx="1543626" cy="2468575"/>
          </a:xfrm>
          <a:prstGeom prst="rect">
            <a:avLst/>
          </a:prstGeom>
          <a:noFill/>
          <a:ln>
            <a:noFill/>
          </a:ln>
        </p:spPr>
      </p:pic>
      <p:sp>
        <p:nvSpPr>
          <p:cNvPr id="421" name="Google Shape;421;p47"/>
          <p:cNvSpPr txBox="1"/>
          <p:nvPr/>
        </p:nvSpPr>
        <p:spPr>
          <a:xfrm>
            <a:off x="1353425" y="2413475"/>
            <a:ext cx="5748600" cy="14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Lato"/>
                <a:ea typeface="Lato"/>
                <a:cs typeface="Lato"/>
                <a:sym typeface="Lato"/>
              </a:rPr>
              <a:t>What action should we take to ensure the optimal policy?</a:t>
            </a:r>
            <a:endParaRPr sz="2500">
              <a:solidFill>
                <a:schemeClr val="l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Optimal Policies at Time t=2-3</a:t>
            </a:r>
            <a:endParaRPr/>
          </a:p>
        </p:txBody>
      </p:sp>
      <p:sp>
        <p:nvSpPr>
          <p:cNvPr id="427" name="Google Shape;427;p48"/>
          <p:cNvSpPr txBox="1"/>
          <p:nvPr>
            <p:ph idx="1" type="body"/>
          </p:nvPr>
        </p:nvSpPr>
        <p:spPr>
          <a:xfrm>
            <a:off x="1369550" y="1005650"/>
            <a:ext cx="6836100" cy="3801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b="1" lang="en" sz="1817">
                <a:latin typeface="Arial"/>
                <a:ea typeface="Arial"/>
                <a:cs typeface="Arial"/>
                <a:sym typeface="Arial"/>
              </a:rPr>
              <a:t>When t=2 and t=3</a:t>
            </a:r>
            <a:r>
              <a:rPr lang="en" sz="1817">
                <a:latin typeface="Arial"/>
                <a:ea typeface="Arial"/>
                <a:cs typeface="Arial"/>
                <a:sym typeface="Arial"/>
              </a:rPr>
              <a:t>:</a:t>
            </a:r>
            <a:endParaRPr sz="1817">
              <a:latin typeface="Arial"/>
              <a:ea typeface="Arial"/>
              <a:cs typeface="Arial"/>
              <a:sym typeface="Arial"/>
            </a:endParaRPr>
          </a:p>
          <a:p>
            <a:pPr indent="-344011" lvl="0" marL="457200" rtl="0" algn="l">
              <a:lnSpc>
                <a:spcPct val="95000"/>
              </a:lnSpc>
              <a:spcBef>
                <a:spcPts val="1200"/>
              </a:spcBef>
              <a:spcAft>
                <a:spcPts val="0"/>
              </a:spcAft>
              <a:buClr>
                <a:schemeClr val="lt1"/>
              </a:buClr>
              <a:buSzPts val="1817"/>
              <a:buFont typeface="Arial"/>
              <a:buChar char="●"/>
            </a:pPr>
            <a:r>
              <a:rPr b="1" lang="en" sz="1817">
                <a:latin typeface="Arial"/>
                <a:ea typeface="Arial"/>
                <a:cs typeface="Arial"/>
                <a:sym typeface="Arial"/>
              </a:rPr>
              <a:t>Action</a:t>
            </a:r>
            <a:r>
              <a:rPr lang="en" sz="1817">
                <a:latin typeface="Arial"/>
                <a:ea typeface="Arial"/>
                <a:cs typeface="Arial"/>
                <a:sym typeface="Arial"/>
              </a:rPr>
              <a:t>: Always </a:t>
            </a:r>
            <a:r>
              <a:rPr b="1" lang="en" sz="1817">
                <a:latin typeface="Arial"/>
                <a:ea typeface="Arial"/>
                <a:cs typeface="Arial"/>
                <a:sym typeface="Arial"/>
              </a:rPr>
              <a:t>LISTEN</a:t>
            </a:r>
            <a:r>
              <a:rPr lang="en" sz="1817">
                <a:latin typeface="Arial"/>
                <a:ea typeface="Arial"/>
                <a:cs typeface="Arial"/>
                <a:sym typeface="Arial"/>
              </a:rPr>
              <a:t>.</a:t>
            </a:r>
            <a:endParaRPr sz="1817">
              <a:latin typeface="Arial"/>
              <a:ea typeface="Arial"/>
              <a:cs typeface="Arial"/>
              <a:sym typeface="Arial"/>
            </a:endParaRPr>
          </a:p>
          <a:p>
            <a:pPr indent="-344011" lvl="1" marL="914400" rtl="0" algn="l">
              <a:lnSpc>
                <a:spcPct val="95000"/>
              </a:lnSpc>
              <a:spcBef>
                <a:spcPts val="0"/>
              </a:spcBef>
              <a:spcAft>
                <a:spcPts val="0"/>
              </a:spcAft>
              <a:buClr>
                <a:schemeClr val="lt1"/>
              </a:buClr>
              <a:buSzPts val="1817"/>
              <a:buFont typeface="Arial"/>
              <a:buChar char="○"/>
            </a:pPr>
            <a:r>
              <a:rPr b="1" lang="en" sz="1817">
                <a:latin typeface="Arial"/>
                <a:ea typeface="Arial"/>
                <a:cs typeface="Arial"/>
                <a:sym typeface="Arial"/>
              </a:rPr>
              <a:t>Reason</a:t>
            </a:r>
            <a:r>
              <a:rPr lang="en" sz="1817">
                <a:latin typeface="Arial"/>
                <a:ea typeface="Arial"/>
                <a:cs typeface="Arial"/>
                <a:sym typeface="Arial"/>
              </a:rPr>
              <a:t>: Opening a door resets belief to (0.5,0.5), leading to another listening action.</a:t>
            </a:r>
            <a:endParaRPr sz="1817">
              <a:latin typeface="Arial"/>
              <a:ea typeface="Arial"/>
              <a:cs typeface="Arial"/>
              <a:sym typeface="Arial"/>
            </a:endParaRPr>
          </a:p>
          <a:p>
            <a:pPr indent="-344011" lvl="1" marL="914400" rtl="0" algn="l">
              <a:lnSpc>
                <a:spcPct val="95000"/>
              </a:lnSpc>
              <a:spcBef>
                <a:spcPts val="0"/>
              </a:spcBef>
              <a:spcAft>
                <a:spcPts val="0"/>
              </a:spcAft>
              <a:buClr>
                <a:schemeClr val="lt1"/>
              </a:buClr>
              <a:buSzPts val="1817"/>
              <a:buFont typeface="Arial"/>
              <a:buChar char="○"/>
            </a:pPr>
            <a:r>
              <a:rPr b="1" lang="en" sz="1817">
                <a:latin typeface="Arial"/>
                <a:ea typeface="Arial"/>
                <a:cs typeface="Arial"/>
                <a:sym typeface="Arial"/>
              </a:rPr>
              <a:t>Structure</a:t>
            </a:r>
            <a:r>
              <a:rPr lang="en" sz="1817">
                <a:latin typeface="Arial"/>
                <a:ea typeface="Arial"/>
                <a:cs typeface="Arial"/>
                <a:sym typeface="Arial"/>
              </a:rPr>
              <a:t>: Multiple policy trees with the same root action, resulting in </a:t>
            </a:r>
            <a:r>
              <a:rPr b="1" lang="en" sz="1817">
                <a:latin typeface="Arial"/>
                <a:ea typeface="Arial"/>
                <a:cs typeface="Arial"/>
                <a:sym typeface="Arial"/>
              </a:rPr>
              <a:t>five linear regions</a:t>
            </a:r>
            <a:r>
              <a:rPr lang="en" sz="1817">
                <a:latin typeface="Arial"/>
                <a:ea typeface="Arial"/>
                <a:cs typeface="Arial"/>
                <a:sym typeface="Arial"/>
              </a:rPr>
              <a:t> of belief states.</a:t>
            </a:r>
            <a:endParaRPr sz="1817">
              <a:latin typeface="Arial"/>
              <a:ea typeface="Arial"/>
              <a:cs typeface="Arial"/>
              <a:sym typeface="Arial"/>
            </a:endParaRPr>
          </a:p>
          <a:p>
            <a:pPr indent="0" lvl="0" marL="0" rtl="0" algn="l">
              <a:lnSpc>
                <a:spcPct val="95000"/>
              </a:lnSpc>
              <a:spcBef>
                <a:spcPts val="1200"/>
              </a:spcBef>
              <a:spcAft>
                <a:spcPts val="0"/>
              </a:spcAft>
              <a:buSzPts val="1018"/>
              <a:buNone/>
            </a:pPr>
            <a:r>
              <a:rPr b="1" lang="en" sz="1817">
                <a:latin typeface="Arial"/>
                <a:ea typeface="Arial"/>
                <a:cs typeface="Arial"/>
                <a:sym typeface="Arial"/>
              </a:rPr>
              <a:t>Transition to t &gt; 3</a:t>
            </a:r>
            <a:r>
              <a:rPr lang="en" sz="1817">
                <a:latin typeface="Arial"/>
                <a:ea typeface="Arial"/>
                <a:cs typeface="Arial"/>
                <a:sym typeface="Arial"/>
              </a:rPr>
              <a:t>:</a:t>
            </a:r>
            <a:endParaRPr sz="1817">
              <a:latin typeface="Arial"/>
              <a:ea typeface="Arial"/>
              <a:cs typeface="Arial"/>
              <a:sym typeface="Arial"/>
            </a:endParaRPr>
          </a:p>
          <a:p>
            <a:pPr indent="-344011" lvl="0" marL="457200" rtl="0" algn="l">
              <a:lnSpc>
                <a:spcPct val="95000"/>
              </a:lnSpc>
              <a:spcBef>
                <a:spcPts val="1200"/>
              </a:spcBef>
              <a:spcAft>
                <a:spcPts val="0"/>
              </a:spcAft>
              <a:buClr>
                <a:schemeClr val="lt1"/>
              </a:buClr>
              <a:buSzPts val="1817"/>
              <a:buFont typeface="Arial"/>
              <a:buChar char="●"/>
            </a:pPr>
            <a:r>
              <a:rPr lang="en" sz="1817">
                <a:latin typeface="Arial"/>
                <a:ea typeface="Arial"/>
                <a:cs typeface="Arial"/>
                <a:sym typeface="Arial"/>
              </a:rPr>
              <a:t>Policies begin to incorporate </a:t>
            </a:r>
            <a:r>
              <a:rPr b="1" lang="en" sz="1817">
                <a:latin typeface="Arial"/>
                <a:ea typeface="Arial"/>
                <a:cs typeface="Arial"/>
                <a:sym typeface="Arial"/>
              </a:rPr>
              <a:t>open door actions</a:t>
            </a:r>
            <a:r>
              <a:rPr lang="en" sz="1817">
                <a:latin typeface="Arial"/>
                <a:ea typeface="Arial"/>
                <a:cs typeface="Arial"/>
                <a:sym typeface="Arial"/>
              </a:rPr>
              <a:t> for certain belief states.</a:t>
            </a:r>
            <a:endParaRPr sz="1817">
              <a:latin typeface="Arial"/>
              <a:ea typeface="Arial"/>
              <a:cs typeface="Arial"/>
              <a:sym typeface="Arial"/>
            </a:endParaRPr>
          </a:p>
          <a:p>
            <a:pPr indent="-344011" lvl="0" marL="457200" rtl="0" algn="l">
              <a:lnSpc>
                <a:spcPct val="95000"/>
              </a:lnSpc>
              <a:spcBef>
                <a:spcPts val="0"/>
              </a:spcBef>
              <a:spcAft>
                <a:spcPts val="0"/>
              </a:spcAft>
              <a:buClr>
                <a:schemeClr val="lt1"/>
              </a:buClr>
              <a:buSzPts val="1817"/>
              <a:buFont typeface="Arial"/>
              <a:buChar char="●"/>
            </a:pPr>
            <a:r>
              <a:rPr lang="en" sz="1817">
                <a:latin typeface="Arial"/>
                <a:ea typeface="Arial"/>
                <a:cs typeface="Arial"/>
                <a:sym typeface="Arial"/>
              </a:rPr>
              <a:t>This implies that you need at least 3 time steps to gain any reward</a:t>
            </a:r>
            <a:endParaRPr sz="1817">
              <a:latin typeface="Arial"/>
              <a:ea typeface="Arial"/>
              <a:cs typeface="Arial"/>
              <a:sym typeface="Arial"/>
            </a:endParaRPr>
          </a:p>
          <a:p>
            <a:pPr indent="0" lvl="0" marL="0" rtl="0" algn="l">
              <a:lnSpc>
                <a:spcPct val="95000"/>
              </a:lnSpc>
              <a:spcBef>
                <a:spcPts val="1200"/>
              </a:spcBef>
              <a:spcAft>
                <a:spcPts val="1200"/>
              </a:spcAft>
              <a:buSzPts val="1018"/>
              <a:buNone/>
            </a:pPr>
            <a:r>
              <a:t/>
            </a:r>
            <a:endParaRPr sz="2002"/>
          </a:p>
        </p:txBody>
      </p:sp>
      <p:sp>
        <p:nvSpPr>
          <p:cNvPr id="428" name="Google Shape;428;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9" name="Google Shape;429;p48"/>
          <p:cNvPicPr preferRelativeResize="0"/>
          <p:nvPr/>
        </p:nvPicPr>
        <p:blipFill>
          <a:blip r:embed="rId3">
            <a:alphaModFix/>
          </a:blip>
          <a:stretch>
            <a:fillRect/>
          </a:stretch>
        </p:blipFill>
        <p:spPr>
          <a:xfrm>
            <a:off x="7600372" y="0"/>
            <a:ext cx="1543626" cy="24685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9"/>
          <p:cNvSpPr txBox="1"/>
          <p:nvPr>
            <p:ph type="title"/>
          </p:nvPr>
        </p:nvSpPr>
        <p:spPr>
          <a:xfrm>
            <a:off x="1297500" y="2246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Last Two Steps of the Tiger Problem</a:t>
            </a:r>
            <a:endParaRPr/>
          </a:p>
        </p:txBody>
      </p:sp>
      <p:sp>
        <p:nvSpPr>
          <p:cNvPr id="435" name="Google Shape;435;p4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6" name="Google Shape;436;p49"/>
          <p:cNvPicPr preferRelativeResize="0"/>
          <p:nvPr/>
        </p:nvPicPr>
        <p:blipFill rotWithShape="1">
          <a:blip r:embed="rId3">
            <a:alphaModFix/>
          </a:blip>
          <a:srcRect b="0" l="0" r="0" t="30478"/>
          <a:stretch/>
        </p:blipFill>
        <p:spPr>
          <a:xfrm>
            <a:off x="-303200" y="1138775"/>
            <a:ext cx="9839401" cy="4002549"/>
          </a:xfrm>
          <a:prstGeom prst="rect">
            <a:avLst/>
          </a:prstGeom>
          <a:noFill/>
          <a:ln>
            <a:noFill/>
          </a:ln>
        </p:spPr>
      </p:pic>
      <p:sp>
        <p:nvSpPr>
          <p:cNvPr id="437" name="Google Shape;437;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0"/>
          <p:cNvSpPr txBox="1"/>
          <p:nvPr>
            <p:ph type="title"/>
          </p:nvPr>
        </p:nvSpPr>
        <p:spPr>
          <a:xfrm>
            <a:off x="1297500" y="171275"/>
            <a:ext cx="46575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Discounted Finite-Horizon POMDPs </a:t>
            </a:r>
            <a:endParaRPr/>
          </a:p>
        </p:txBody>
      </p:sp>
      <p:sp>
        <p:nvSpPr>
          <p:cNvPr id="443" name="Google Shape;443;p50"/>
          <p:cNvSpPr txBox="1"/>
          <p:nvPr>
            <p:ph idx="1" type="body"/>
          </p:nvPr>
        </p:nvSpPr>
        <p:spPr>
          <a:xfrm>
            <a:off x="1095800" y="933275"/>
            <a:ext cx="4657500" cy="41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latin typeface="Arial"/>
                <a:ea typeface="Arial"/>
                <a:cs typeface="Arial"/>
                <a:sym typeface="Arial"/>
              </a:rPr>
              <a:t>Impact of Discount Factor</a:t>
            </a:r>
            <a:r>
              <a:rPr lang="en" sz="1700">
                <a:latin typeface="Arial"/>
                <a:ea typeface="Arial"/>
                <a:cs typeface="Arial"/>
                <a:sym typeface="Arial"/>
              </a:rPr>
              <a:t>:</a:t>
            </a:r>
            <a:endParaRPr sz="1700">
              <a:latin typeface="Arial"/>
              <a:ea typeface="Arial"/>
              <a:cs typeface="Arial"/>
              <a:sym typeface="Arial"/>
            </a:endParaRPr>
          </a:p>
          <a:p>
            <a:pPr indent="-336550" lvl="0" marL="457200" rtl="0" algn="l">
              <a:spcBef>
                <a:spcPts val="1200"/>
              </a:spcBef>
              <a:spcAft>
                <a:spcPts val="0"/>
              </a:spcAft>
              <a:buClr>
                <a:schemeClr val="lt1"/>
              </a:buClr>
              <a:buSzPts val="1700"/>
              <a:buFont typeface="Arial"/>
              <a:buChar char="●"/>
            </a:pPr>
            <a:r>
              <a:rPr b="1" lang="en" sz="1700">
                <a:latin typeface="Arial"/>
                <a:ea typeface="Arial"/>
                <a:cs typeface="Arial"/>
                <a:sym typeface="Arial"/>
              </a:rPr>
              <a:t>Reward Structure</a:t>
            </a:r>
            <a:r>
              <a:rPr lang="en" sz="1700">
                <a:latin typeface="Arial"/>
                <a:ea typeface="Arial"/>
                <a:cs typeface="Arial"/>
                <a:sym typeface="Arial"/>
              </a:rPr>
              <a:t>: Future rewards decrease in influence as horizon t increases.</a:t>
            </a:r>
            <a:endParaRPr sz="1700">
              <a:latin typeface="Arial"/>
              <a:ea typeface="Arial"/>
              <a:cs typeface="Arial"/>
              <a:sym typeface="Arial"/>
            </a:endParaRPr>
          </a:p>
          <a:p>
            <a:pPr indent="-336550" lvl="0" marL="457200" rtl="0" algn="l">
              <a:spcBef>
                <a:spcPts val="0"/>
              </a:spcBef>
              <a:spcAft>
                <a:spcPts val="0"/>
              </a:spcAft>
              <a:buClr>
                <a:schemeClr val="lt1"/>
              </a:buClr>
              <a:buSzPts val="1700"/>
              <a:buFont typeface="Arial"/>
              <a:buChar char="●"/>
            </a:pPr>
            <a:r>
              <a:rPr b="1" lang="en" sz="1700">
                <a:latin typeface="Arial"/>
                <a:ea typeface="Arial"/>
                <a:cs typeface="Arial"/>
                <a:sym typeface="Arial"/>
              </a:rPr>
              <a:t>Convergence</a:t>
            </a:r>
            <a:r>
              <a:rPr lang="en" sz="1700">
                <a:latin typeface="Arial"/>
                <a:ea typeface="Arial"/>
                <a:cs typeface="Arial"/>
                <a:sym typeface="Arial"/>
              </a:rPr>
              <a:t>: Value function converges; optimal situation-action mappings for large t resemble those for t−1.</a:t>
            </a:r>
            <a:endParaRPr sz="1700">
              <a:latin typeface="Arial"/>
              <a:ea typeface="Arial"/>
              <a:cs typeface="Arial"/>
              <a:sym typeface="Arial"/>
            </a:endParaRPr>
          </a:p>
          <a:p>
            <a:pPr indent="0" lvl="0" marL="0" rtl="0" algn="l">
              <a:spcBef>
                <a:spcPts val="1200"/>
              </a:spcBef>
              <a:spcAft>
                <a:spcPts val="0"/>
              </a:spcAft>
              <a:buNone/>
            </a:pPr>
            <a:r>
              <a:rPr b="1" lang="en" sz="1700">
                <a:latin typeface="Arial"/>
                <a:ea typeface="Arial"/>
                <a:cs typeface="Arial"/>
                <a:sym typeface="Arial"/>
              </a:rPr>
              <a:t>Observations</a:t>
            </a:r>
            <a:r>
              <a:rPr lang="en" sz="1700">
                <a:latin typeface="Arial"/>
                <a:ea typeface="Arial"/>
                <a:cs typeface="Arial"/>
                <a:sym typeface="Arial"/>
              </a:rPr>
              <a:t>:</a:t>
            </a:r>
            <a:endParaRPr sz="1700">
              <a:latin typeface="Arial"/>
              <a:ea typeface="Arial"/>
              <a:cs typeface="Arial"/>
              <a:sym typeface="Arial"/>
            </a:endParaRPr>
          </a:p>
          <a:p>
            <a:pPr indent="-336550" lvl="0" marL="457200" rtl="0" algn="l">
              <a:spcBef>
                <a:spcPts val="1200"/>
              </a:spcBef>
              <a:spcAft>
                <a:spcPts val="0"/>
              </a:spcAft>
              <a:buClr>
                <a:schemeClr val="lt1"/>
              </a:buClr>
              <a:buSzPts val="1700"/>
              <a:buFont typeface="Arial"/>
              <a:buChar char="●"/>
            </a:pPr>
            <a:r>
              <a:rPr lang="en" sz="1700">
                <a:latin typeface="Arial"/>
                <a:ea typeface="Arial"/>
                <a:cs typeface="Arial"/>
                <a:sym typeface="Arial"/>
              </a:rPr>
              <a:t>For large t, mappings show negligible differences.</a:t>
            </a:r>
            <a:endParaRPr sz="1700">
              <a:latin typeface="Arial"/>
              <a:ea typeface="Arial"/>
              <a:cs typeface="Arial"/>
              <a:sym typeface="Arial"/>
            </a:endParaRPr>
          </a:p>
          <a:p>
            <a:pPr indent="-336550" lvl="0" marL="457200" rtl="0" algn="l">
              <a:spcBef>
                <a:spcPts val="0"/>
              </a:spcBef>
              <a:spcAft>
                <a:spcPts val="0"/>
              </a:spcAft>
              <a:buClr>
                <a:schemeClr val="lt1"/>
              </a:buClr>
              <a:buSzPts val="1700"/>
              <a:buFont typeface="Arial"/>
              <a:buChar char="●"/>
            </a:pPr>
            <a:r>
              <a:rPr lang="en" sz="1700">
                <a:latin typeface="Arial"/>
                <a:ea typeface="Arial"/>
                <a:cs typeface="Arial"/>
                <a:sym typeface="Arial"/>
              </a:rPr>
              <a:t>Consistency appears at t=5</a:t>
            </a:r>
            <a:r>
              <a:rPr lang="en" sz="1700">
                <a:latin typeface="Arial"/>
                <a:ea typeface="Arial"/>
                <a:cs typeface="Arial"/>
                <a:sym typeface="Arial"/>
              </a:rPr>
              <a:t>6</a:t>
            </a:r>
            <a:r>
              <a:rPr lang="en" sz="1700">
                <a:latin typeface="Arial"/>
                <a:ea typeface="Arial"/>
                <a:cs typeface="Arial"/>
                <a:sym typeface="Arial"/>
              </a:rPr>
              <a:t>.</a:t>
            </a:r>
            <a:endParaRPr sz="1700">
              <a:latin typeface="Arial"/>
              <a:ea typeface="Arial"/>
              <a:cs typeface="Arial"/>
              <a:sym typeface="Arial"/>
            </a:endParaRPr>
          </a:p>
          <a:p>
            <a:pPr indent="0" lvl="0" marL="0" rtl="0" algn="l">
              <a:spcBef>
                <a:spcPts val="1200"/>
              </a:spcBef>
              <a:spcAft>
                <a:spcPts val="1200"/>
              </a:spcAft>
              <a:buNone/>
            </a:pPr>
            <a:r>
              <a:t/>
            </a:r>
            <a:endParaRPr sz="1900"/>
          </a:p>
        </p:txBody>
      </p:sp>
      <p:pic>
        <p:nvPicPr>
          <p:cNvPr id="444" name="Google Shape;444;p50"/>
          <p:cNvPicPr preferRelativeResize="0"/>
          <p:nvPr/>
        </p:nvPicPr>
        <p:blipFill>
          <a:blip r:embed="rId3">
            <a:alphaModFix/>
          </a:blip>
          <a:stretch>
            <a:fillRect/>
          </a:stretch>
        </p:blipFill>
        <p:spPr>
          <a:xfrm>
            <a:off x="5918500" y="2151300"/>
            <a:ext cx="3225499" cy="2992200"/>
          </a:xfrm>
          <a:prstGeom prst="rect">
            <a:avLst/>
          </a:prstGeom>
          <a:noFill/>
          <a:ln>
            <a:noFill/>
          </a:ln>
        </p:spPr>
      </p:pic>
      <p:sp>
        <p:nvSpPr>
          <p:cNvPr id="445" name="Google Shape;445;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46" name="Google Shape;446;p50"/>
          <p:cNvPicPr preferRelativeResize="0"/>
          <p:nvPr/>
        </p:nvPicPr>
        <p:blipFill>
          <a:blip r:embed="rId4">
            <a:alphaModFix/>
          </a:blip>
          <a:stretch>
            <a:fillRect/>
          </a:stretch>
        </p:blipFill>
        <p:spPr>
          <a:xfrm>
            <a:off x="5918500" y="38350"/>
            <a:ext cx="3225500" cy="216677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1"/>
          <p:cNvSpPr txBox="1"/>
          <p:nvPr>
            <p:ph type="title"/>
          </p:nvPr>
        </p:nvSpPr>
        <p:spPr>
          <a:xfrm>
            <a:off x="1297500" y="2869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Infinite-Horizon Properties</a:t>
            </a:r>
            <a:endParaRPr/>
          </a:p>
        </p:txBody>
      </p:sp>
      <p:sp>
        <p:nvSpPr>
          <p:cNvPr id="452" name="Google Shape;452;p51"/>
          <p:cNvSpPr txBox="1"/>
          <p:nvPr>
            <p:ph idx="1" type="body"/>
          </p:nvPr>
        </p:nvSpPr>
        <p:spPr>
          <a:xfrm>
            <a:off x="937325" y="875650"/>
            <a:ext cx="4038000" cy="383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35"/>
              <a:buNone/>
            </a:pPr>
            <a:r>
              <a:rPr b="1" lang="en" sz="1604">
                <a:latin typeface="Arial"/>
                <a:ea typeface="Arial"/>
                <a:cs typeface="Arial"/>
                <a:sym typeface="Arial"/>
              </a:rPr>
              <a:t>Optimal Value Function</a:t>
            </a:r>
            <a:r>
              <a:rPr lang="en" sz="1604">
                <a:latin typeface="Arial"/>
                <a:ea typeface="Arial"/>
                <a:cs typeface="Arial"/>
                <a:sym typeface="Arial"/>
              </a:rPr>
              <a:t>:</a:t>
            </a:r>
            <a:endParaRPr sz="1604">
              <a:latin typeface="Arial"/>
              <a:ea typeface="Arial"/>
              <a:cs typeface="Arial"/>
              <a:sym typeface="Arial"/>
            </a:endParaRPr>
          </a:p>
          <a:p>
            <a:pPr indent="-330517" lvl="0" marL="457200" rtl="0" algn="l">
              <a:spcBef>
                <a:spcPts val="1200"/>
              </a:spcBef>
              <a:spcAft>
                <a:spcPts val="0"/>
              </a:spcAft>
              <a:buClr>
                <a:schemeClr val="lt1"/>
              </a:buClr>
              <a:buSzPts val="1605"/>
              <a:buFont typeface="Arial"/>
              <a:buChar char="●"/>
            </a:pPr>
            <a:r>
              <a:rPr b="1" lang="en" sz="1604">
                <a:latin typeface="Arial"/>
                <a:ea typeface="Arial"/>
                <a:cs typeface="Arial"/>
                <a:sym typeface="Arial"/>
              </a:rPr>
              <a:t>Finite Linear Segments</a:t>
            </a:r>
            <a:r>
              <a:rPr lang="en" sz="1604">
                <a:latin typeface="Arial"/>
                <a:ea typeface="Arial"/>
                <a:cs typeface="Arial"/>
                <a:sym typeface="Arial"/>
              </a:rPr>
              <a:t>: Infinite-horizon value functions can have finitely transient optimal policies.</a:t>
            </a:r>
            <a:endParaRPr sz="1604">
              <a:latin typeface="Arial"/>
              <a:ea typeface="Arial"/>
              <a:cs typeface="Arial"/>
              <a:sym typeface="Arial"/>
            </a:endParaRPr>
          </a:p>
          <a:p>
            <a:pPr indent="0" lvl="0" marL="0" rtl="0" algn="l">
              <a:spcBef>
                <a:spcPts val="1200"/>
              </a:spcBef>
              <a:spcAft>
                <a:spcPts val="0"/>
              </a:spcAft>
              <a:buNone/>
            </a:pPr>
            <a:r>
              <a:rPr b="1" lang="en" sz="1604">
                <a:latin typeface="Arial"/>
                <a:ea typeface="Arial"/>
                <a:cs typeface="Arial"/>
                <a:sym typeface="Arial"/>
              </a:rPr>
              <a:t>Observations:</a:t>
            </a:r>
            <a:endParaRPr b="1" sz="1604">
              <a:latin typeface="Arial"/>
              <a:ea typeface="Arial"/>
              <a:cs typeface="Arial"/>
              <a:sym typeface="Arial"/>
            </a:endParaRPr>
          </a:p>
          <a:p>
            <a:pPr indent="-330517" lvl="0" marL="457200" rtl="0" algn="l">
              <a:spcBef>
                <a:spcPts val="0"/>
              </a:spcBef>
              <a:spcAft>
                <a:spcPts val="0"/>
              </a:spcAft>
              <a:buSzPts val="1605"/>
              <a:buFont typeface="Arial"/>
              <a:buChar char="●"/>
            </a:pPr>
            <a:r>
              <a:rPr lang="en" sz="1604">
                <a:latin typeface="Arial"/>
                <a:ea typeface="Arial"/>
                <a:cs typeface="Arial"/>
                <a:sym typeface="Arial"/>
              </a:rPr>
              <a:t>The structure of the graph is exactly the same from one time to the next</a:t>
            </a:r>
            <a:endParaRPr sz="1604">
              <a:latin typeface="Arial"/>
              <a:ea typeface="Arial"/>
              <a:cs typeface="Arial"/>
              <a:sym typeface="Arial"/>
            </a:endParaRPr>
          </a:p>
          <a:p>
            <a:pPr indent="-330517" lvl="0" marL="457200" rtl="0" algn="l">
              <a:spcBef>
                <a:spcPts val="0"/>
              </a:spcBef>
              <a:spcAft>
                <a:spcPts val="0"/>
              </a:spcAft>
              <a:buSzPts val="1605"/>
              <a:buFont typeface="Arial"/>
              <a:buChar char="●"/>
            </a:pPr>
            <a:r>
              <a:rPr lang="en" sz="1604">
                <a:latin typeface="Arial"/>
                <a:ea typeface="Arial"/>
                <a:cs typeface="Arial"/>
                <a:sym typeface="Arial"/>
              </a:rPr>
              <a:t>This implies that the value of t has little meaning after a certain </a:t>
            </a:r>
            <a:r>
              <a:rPr lang="en" sz="1604">
                <a:latin typeface="Arial"/>
                <a:ea typeface="Arial"/>
                <a:cs typeface="Arial"/>
                <a:sym typeface="Arial"/>
              </a:rPr>
              <a:t>threshold</a:t>
            </a:r>
            <a:r>
              <a:rPr lang="en" sz="1604">
                <a:latin typeface="Arial"/>
                <a:ea typeface="Arial"/>
                <a:cs typeface="Arial"/>
                <a:sym typeface="Arial"/>
              </a:rPr>
              <a:t> </a:t>
            </a:r>
            <a:endParaRPr sz="1604">
              <a:latin typeface="Arial"/>
              <a:ea typeface="Arial"/>
              <a:cs typeface="Arial"/>
              <a:sym typeface="Arial"/>
            </a:endParaRPr>
          </a:p>
        </p:txBody>
      </p:sp>
      <p:pic>
        <p:nvPicPr>
          <p:cNvPr id="453" name="Google Shape;453;p51"/>
          <p:cNvPicPr preferRelativeResize="0"/>
          <p:nvPr/>
        </p:nvPicPr>
        <p:blipFill>
          <a:blip r:embed="rId3">
            <a:alphaModFix/>
          </a:blip>
          <a:stretch>
            <a:fillRect/>
          </a:stretch>
        </p:blipFill>
        <p:spPr>
          <a:xfrm>
            <a:off x="4975325" y="2343121"/>
            <a:ext cx="4168675" cy="2800379"/>
          </a:xfrm>
          <a:prstGeom prst="rect">
            <a:avLst/>
          </a:prstGeom>
          <a:noFill/>
          <a:ln>
            <a:noFill/>
          </a:ln>
        </p:spPr>
      </p:pic>
      <p:sp>
        <p:nvSpPr>
          <p:cNvPr id="454" name="Google Shape;454;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6"/>
          <p:cNvSpPr txBox="1"/>
          <p:nvPr>
            <p:ph type="title"/>
          </p:nvPr>
        </p:nvSpPr>
        <p:spPr>
          <a:xfrm>
            <a:off x="828325" y="384850"/>
            <a:ext cx="3663600" cy="9141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1200"/>
              </a:spcAft>
              <a:buNone/>
            </a:pPr>
            <a:r>
              <a:rPr lang="en" sz="2500">
                <a:latin typeface="Lato"/>
                <a:ea typeface="Lato"/>
                <a:cs typeface="Lato"/>
                <a:sym typeface="Lato"/>
              </a:rPr>
              <a:t>Navigating Chaos: The Robot's Dilemma</a:t>
            </a:r>
            <a:endParaRPr sz="2800"/>
          </a:p>
        </p:txBody>
      </p:sp>
      <p:sp>
        <p:nvSpPr>
          <p:cNvPr id="158" name="Google Shape;158;p16"/>
          <p:cNvSpPr txBox="1"/>
          <p:nvPr>
            <p:ph idx="1" type="body"/>
          </p:nvPr>
        </p:nvSpPr>
        <p:spPr>
          <a:xfrm>
            <a:off x="1297500" y="1567550"/>
            <a:ext cx="4378200" cy="1366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700">
                <a:latin typeface="Arial"/>
                <a:ea typeface="Arial"/>
                <a:cs typeface="Arial"/>
                <a:sym typeface="Arial"/>
              </a:rPr>
              <a:t>Imagine</a:t>
            </a:r>
            <a:r>
              <a:rPr lang="en" sz="1700">
                <a:latin typeface="Arial"/>
                <a:ea typeface="Arial"/>
                <a:cs typeface="Arial"/>
                <a:sym typeface="Arial"/>
              </a:rPr>
              <a:t> a robot trying to navigate a busy office building. Its movements are unreliable… it might overshoot a turn or mistake a hallway for a dead end.</a:t>
            </a:r>
            <a:endParaRPr/>
          </a:p>
        </p:txBody>
      </p:sp>
      <p:sp>
        <p:nvSpPr>
          <p:cNvPr id="159" name="Google Shape;15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0" name="Google Shape;160;p16"/>
          <p:cNvPicPr preferRelativeResize="0"/>
          <p:nvPr/>
        </p:nvPicPr>
        <p:blipFill>
          <a:blip r:embed="rId3">
            <a:alphaModFix/>
          </a:blip>
          <a:stretch>
            <a:fillRect/>
          </a:stretch>
        </p:blipFill>
        <p:spPr>
          <a:xfrm>
            <a:off x="5480400" y="26275"/>
            <a:ext cx="3663600" cy="2052162"/>
          </a:xfrm>
          <a:prstGeom prst="rect">
            <a:avLst/>
          </a:prstGeom>
          <a:noFill/>
          <a:ln>
            <a:noFill/>
          </a:ln>
        </p:spPr>
      </p:pic>
      <p:sp>
        <p:nvSpPr>
          <p:cNvPr id="161" name="Google Shape;161;p16"/>
          <p:cNvSpPr txBox="1"/>
          <p:nvPr/>
        </p:nvSpPr>
        <p:spPr>
          <a:xfrm>
            <a:off x="1301475" y="3064000"/>
            <a:ext cx="7607100" cy="18585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1200"/>
              </a:spcBef>
              <a:spcAft>
                <a:spcPts val="0"/>
              </a:spcAft>
              <a:buClr>
                <a:schemeClr val="lt1"/>
              </a:buClr>
              <a:buSzPts val="1700"/>
              <a:buChar char="●"/>
            </a:pPr>
            <a:r>
              <a:rPr b="1" lang="en" sz="1700">
                <a:solidFill>
                  <a:schemeClr val="lt1"/>
                </a:solidFill>
              </a:rPr>
              <a:t>Challenges</a:t>
            </a:r>
            <a:r>
              <a:rPr lang="en" sz="1700">
                <a:solidFill>
                  <a:schemeClr val="lt1"/>
                </a:solidFill>
              </a:rPr>
              <a:t>: Sometimes it can’t even trust what it sees! A simple corner could look like a hallway, a T-junction could feel like an L-junction. The robot never gets accurate information about its own state.</a:t>
            </a:r>
            <a:endParaRPr sz="1700">
              <a:solidFill>
                <a:schemeClr val="lt1"/>
              </a:solidFill>
            </a:endParaRPr>
          </a:p>
          <a:p>
            <a:pPr indent="0" lvl="0" marL="0" rtl="0" algn="l">
              <a:lnSpc>
                <a:spcPct val="115000"/>
              </a:lnSpc>
              <a:spcBef>
                <a:spcPts val="1200"/>
              </a:spcBef>
              <a:spcAft>
                <a:spcPts val="0"/>
              </a:spcAft>
              <a:buNone/>
            </a:pPr>
            <a:r>
              <a:rPr b="1" lang="en" sz="1700">
                <a:solidFill>
                  <a:schemeClr val="lt1"/>
                </a:solidFill>
              </a:rPr>
              <a:t>Big Question</a:t>
            </a:r>
            <a:r>
              <a:rPr lang="en" sz="1700">
                <a:solidFill>
                  <a:schemeClr val="lt1"/>
                </a:solidFill>
              </a:rPr>
              <a:t>: How can a robot that makes mistakes like these still find its way, even with knowledge of the world?</a:t>
            </a:r>
            <a:endParaRPr sz="1700">
              <a:solidFill>
                <a:schemeClr val="lt1"/>
              </a:solidFill>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2"/>
          <p:cNvSpPr txBox="1"/>
          <p:nvPr>
            <p:ph type="title"/>
          </p:nvPr>
        </p:nvSpPr>
        <p:spPr>
          <a:xfrm>
            <a:off x="966900" y="211470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4200"/>
              <a:t>Plan Graphs</a:t>
            </a:r>
            <a:endParaRPr sz="4200"/>
          </a:p>
        </p:txBody>
      </p:sp>
      <p:sp>
        <p:nvSpPr>
          <p:cNvPr id="460" name="Google Shape;460;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Plan Graphs Overview 📊</a:t>
            </a:r>
            <a:endParaRPr/>
          </a:p>
        </p:txBody>
      </p:sp>
      <p:sp>
        <p:nvSpPr>
          <p:cNvPr id="466" name="Google Shape;466;p53"/>
          <p:cNvSpPr txBox="1"/>
          <p:nvPr>
            <p:ph idx="1" type="body"/>
          </p:nvPr>
        </p:nvSpPr>
        <p:spPr>
          <a:xfrm>
            <a:off x="1297500" y="1236175"/>
            <a:ext cx="7038900" cy="35424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Clr>
                <a:schemeClr val="lt1"/>
              </a:buClr>
              <a:buSzPts val="1800"/>
              <a:buFont typeface="Arial"/>
              <a:buChar char="●"/>
            </a:pPr>
            <a:r>
              <a:rPr b="1" lang="en" sz="1800">
                <a:latin typeface="Arial"/>
                <a:ea typeface="Arial"/>
                <a:cs typeface="Arial"/>
                <a:sym typeface="Arial"/>
              </a:rPr>
              <a:t>Challenges of POMDPs</a:t>
            </a:r>
            <a:r>
              <a:rPr lang="en" sz="1800">
                <a:latin typeface="Arial"/>
                <a:ea typeface="Arial"/>
                <a:cs typeface="Arial"/>
                <a:sym typeface="Arial"/>
              </a:rPr>
              <a:t>:</a:t>
            </a:r>
            <a:endParaRPr sz="1800">
              <a:latin typeface="Arial"/>
              <a:ea typeface="Arial"/>
              <a:cs typeface="Arial"/>
              <a:sym typeface="Arial"/>
            </a:endParaRPr>
          </a:p>
          <a:p>
            <a:pPr indent="-342900" lvl="1" marL="914400" rtl="0" algn="l">
              <a:spcBef>
                <a:spcPts val="0"/>
              </a:spcBef>
              <a:spcAft>
                <a:spcPts val="0"/>
              </a:spcAft>
              <a:buClr>
                <a:schemeClr val="lt1"/>
              </a:buClr>
              <a:buSzPts val="1800"/>
              <a:buFont typeface="Arial"/>
              <a:buChar char="○"/>
            </a:pPr>
            <a:r>
              <a:rPr lang="en" sz="1800">
                <a:latin typeface="Arial"/>
                <a:ea typeface="Arial"/>
                <a:cs typeface="Arial"/>
                <a:sym typeface="Arial"/>
              </a:rPr>
              <a:t>Maintaining a belief state can be computationally expensive, especially with large state spaces.</a:t>
            </a:r>
            <a:endParaRPr sz="1800">
              <a:latin typeface="Arial"/>
              <a:ea typeface="Arial"/>
              <a:cs typeface="Arial"/>
              <a:sym typeface="Arial"/>
            </a:endParaRPr>
          </a:p>
          <a:p>
            <a:pPr indent="-342900" lvl="0" marL="457200" rtl="0" algn="l">
              <a:spcBef>
                <a:spcPts val="0"/>
              </a:spcBef>
              <a:spcAft>
                <a:spcPts val="0"/>
              </a:spcAft>
              <a:buClr>
                <a:schemeClr val="lt1"/>
              </a:buClr>
              <a:buSzPts val="1800"/>
              <a:buFont typeface="Arial"/>
              <a:buChar char="●"/>
            </a:pPr>
            <a:r>
              <a:rPr b="1" lang="en" sz="1800">
                <a:latin typeface="Arial"/>
                <a:ea typeface="Arial"/>
                <a:cs typeface="Arial"/>
                <a:sym typeface="Arial"/>
              </a:rPr>
              <a:t>Introduction to Plan Graphs</a:t>
            </a:r>
            <a:r>
              <a:rPr lang="en" sz="1800">
                <a:latin typeface="Arial"/>
                <a:ea typeface="Arial"/>
                <a:cs typeface="Arial"/>
                <a:sym typeface="Arial"/>
              </a:rPr>
              <a:t>:</a:t>
            </a:r>
            <a:endParaRPr sz="1800">
              <a:latin typeface="Arial"/>
              <a:ea typeface="Arial"/>
              <a:cs typeface="Arial"/>
              <a:sym typeface="Arial"/>
            </a:endParaRPr>
          </a:p>
          <a:p>
            <a:pPr indent="-342900" lvl="1" marL="914400" rtl="0" algn="l">
              <a:spcBef>
                <a:spcPts val="0"/>
              </a:spcBef>
              <a:spcAft>
                <a:spcPts val="0"/>
              </a:spcAft>
              <a:buClr>
                <a:schemeClr val="lt1"/>
              </a:buClr>
              <a:buSzPts val="1800"/>
              <a:buFont typeface="Arial"/>
              <a:buChar char="○"/>
            </a:pPr>
            <a:r>
              <a:rPr lang="en" sz="1800">
                <a:latin typeface="Arial"/>
                <a:ea typeface="Arial"/>
                <a:cs typeface="Arial"/>
                <a:sym typeface="Arial"/>
              </a:rPr>
              <a:t>Encode policies in a graph format, allowing action selection without explicit belief state representation.</a:t>
            </a:r>
            <a:endParaRPr sz="1800">
              <a:latin typeface="Arial"/>
              <a:ea typeface="Arial"/>
              <a:cs typeface="Arial"/>
              <a:sym typeface="Arial"/>
            </a:endParaRPr>
          </a:p>
          <a:p>
            <a:pPr indent="-342900" lvl="1" marL="914400" rtl="0" algn="l">
              <a:spcBef>
                <a:spcPts val="0"/>
              </a:spcBef>
              <a:spcAft>
                <a:spcPts val="0"/>
              </a:spcAft>
              <a:buClr>
                <a:schemeClr val="lt1"/>
              </a:buClr>
              <a:buSzPts val="1800"/>
              <a:buFont typeface="Arial"/>
              <a:buChar char="○"/>
            </a:pPr>
            <a:r>
              <a:rPr b="1" lang="en" sz="1800">
                <a:latin typeface="Arial"/>
                <a:ea typeface="Arial"/>
                <a:cs typeface="Arial"/>
                <a:sym typeface="Arial"/>
              </a:rPr>
              <a:t>Key Insight</a:t>
            </a:r>
            <a:r>
              <a:rPr lang="en" sz="1800">
                <a:latin typeface="Arial"/>
                <a:ea typeface="Arial"/>
                <a:cs typeface="Arial"/>
                <a:sym typeface="Arial"/>
              </a:rPr>
              <a:t>: Convert </a:t>
            </a:r>
            <a:r>
              <a:rPr lang="en" sz="1800">
                <a:latin typeface="Arial"/>
                <a:ea typeface="Arial"/>
                <a:cs typeface="Arial"/>
                <a:sym typeface="Arial"/>
              </a:rPr>
              <a:t>non-stationary</a:t>
            </a:r>
            <a:r>
              <a:rPr lang="en" sz="1800">
                <a:latin typeface="Arial"/>
                <a:ea typeface="Arial"/>
                <a:cs typeface="Arial"/>
                <a:sym typeface="Arial"/>
              </a:rPr>
              <a:t> policies into stationary ones by redrawing edges.</a:t>
            </a:r>
            <a:endParaRPr sz="1800">
              <a:latin typeface="Arial"/>
              <a:ea typeface="Arial"/>
              <a:cs typeface="Arial"/>
              <a:sym typeface="Arial"/>
            </a:endParaRPr>
          </a:p>
          <a:p>
            <a:pPr indent="-342900" lvl="1" marL="914400" rtl="0" algn="l">
              <a:spcBef>
                <a:spcPts val="0"/>
              </a:spcBef>
              <a:spcAft>
                <a:spcPts val="0"/>
              </a:spcAft>
              <a:buClr>
                <a:schemeClr val="lt1"/>
              </a:buClr>
              <a:buSzPts val="1800"/>
              <a:buFont typeface="Arial"/>
              <a:buChar char="○"/>
            </a:pPr>
            <a:r>
              <a:rPr lang="en" sz="1800">
                <a:latin typeface="Arial"/>
                <a:ea typeface="Arial"/>
                <a:cs typeface="Arial"/>
                <a:sym typeface="Arial"/>
              </a:rPr>
              <a:t>Simplified plan graph representation focuses on key actions until the agent gathers sufficient information.</a:t>
            </a:r>
            <a:endParaRPr sz="1800"/>
          </a:p>
        </p:txBody>
      </p:sp>
      <p:sp>
        <p:nvSpPr>
          <p:cNvPr id="467" name="Google Shape;467;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Plan graph of the tiger problem</a:t>
            </a:r>
            <a:endParaRPr/>
          </a:p>
        </p:txBody>
      </p:sp>
      <p:sp>
        <p:nvSpPr>
          <p:cNvPr id="473" name="Google Shape;473;p5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74" name="Google Shape;474;p54"/>
          <p:cNvPicPr preferRelativeResize="0"/>
          <p:nvPr/>
        </p:nvPicPr>
        <p:blipFill>
          <a:blip r:embed="rId3">
            <a:alphaModFix/>
          </a:blip>
          <a:stretch>
            <a:fillRect/>
          </a:stretch>
        </p:blipFill>
        <p:spPr>
          <a:xfrm>
            <a:off x="0" y="1700453"/>
            <a:ext cx="9144000" cy="3443048"/>
          </a:xfrm>
          <a:prstGeom prst="rect">
            <a:avLst/>
          </a:prstGeom>
          <a:noFill/>
          <a:ln>
            <a:noFill/>
          </a:ln>
        </p:spPr>
      </p:pic>
      <p:sp>
        <p:nvSpPr>
          <p:cNvPr id="475" name="Google Shape;475;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5"/>
          <p:cNvSpPr txBox="1"/>
          <p:nvPr>
            <p:ph type="title"/>
          </p:nvPr>
        </p:nvSpPr>
        <p:spPr>
          <a:xfrm>
            <a:off x="1297500" y="393750"/>
            <a:ext cx="55197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if the listen probability was 65% (Instead of 85%) </a:t>
            </a:r>
            <a:endParaRPr/>
          </a:p>
        </p:txBody>
      </p:sp>
      <p:sp>
        <p:nvSpPr>
          <p:cNvPr id="481" name="Google Shape;481;p5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82" name="Google Shape;482;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if the listen probability was 65%</a:t>
            </a:r>
            <a:endParaRPr/>
          </a:p>
        </p:txBody>
      </p:sp>
      <p:sp>
        <p:nvSpPr>
          <p:cNvPr id="488" name="Google Shape;488;p5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89" name="Google Shape;489;p56"/>
          <p:cNvPicPr preferRelativeResize="0"/>
          <p:nvPr/>
        </p:nvPicPr>
        <p:blipFill>
          <a:blip r:embed="rId3">
            <a:alphaModFix/>
          </a:blip>
          <a:stretch>
            <a:fillRect/>
          </a:stretch>
        </p:blipFill>
        <p:spPr>
          <a:xfrm>
            <a:off x="189700" y="962163"/>
            <a:ext cx="8764600" cy="4121975"/>
          </a:xfrm>
          <a:prstGeom prst="rect">
            <a:avLst/>
          </a:prstGeom>
          <a:noFill/>
          <a:ln>
            <a:noFill/>
          </a:ln>
        </p:spPr>
      </p:pic>
      <p:sp>
        <p:nvSpPr>
          <p:cNvPr id="490" name="Google Shape;490;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57"/>
          <p:cNvSpPr txBox="1"/>
          <p:nvPr>
            <p:ph type="title"/>
          </p:nvPr>
        </p:nvSpPr>
        <p:spPr>
          <a:xfrm>
            <a:off x="966900" y="211470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4200"/>
              <a:t>The Witness Algorithm</a:t>
            </a:r>
            <a:endParaRPr sz="4200"/>
          </a:p>
        </p:txBody>
      </p:sp>
      <p:sp>
        <p:nvSpPr>
          <p:cNvPr id="496" name="Google Shape;496;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the Witness Algorithm?</a:t>
            </a:r>
            <a:endParaRPr/>
          </a:p>
        </p:txBody>
      </p:sp>
      <p:sp>
        <p:nvSpPr>
          <p:cNvPr id="502" name="Google Shape;502;p58"/>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en" sz="1800">
                <a:latin typeface="Arial"/>
                <a:ea typeface="Arial"/>
                <a:cs typeface="Arial"/>
                <a:sym typeface="Arial"/>
              </a:rPr>
              <a:t>The Witness Algorithm computes an optimal policy tree</a:t>
            </a:r>
            <a:endParaRPr sz="1800">
              <a:latin typeface="Arial"/>
              <a:ea typeface="Arial"/>
              <a:cs typeface="Arial"/>
              <a:sym typeface="Arial"/>
            </a:endParaRPr>
          </a:p>
          <a:p>
            <a:pPr indent="-342900" lvl="0" marL="457200" rtl="0" algn="l">
              <a:spcBef>
                <a:spcPts val="1000"/>
              </a:spcBef>
              <a:spcAft>
                <a:spcPts val="0"/>
              </a:spcAft>
              <a:buSzPts val="1800"/>
              <a:buFont typeface="Arial"/>
              <a:buChar char="●"/>
            </a:pPr>
            <a:r>
              <a:rPr lang="en" sz="1800">
                <a:latin typeface="Arial"/>
                <a:ea typeface="Arial"/>
                <a:cs typeface="Arial"/>
                <a:sym typeface="Arial"/>
              </a:rPr>
              <a:t>The algorithm avoids the costly generation of the intermediate set V</a:t>
            </a:r>
            <a:r>
              <a:rPr baseline="30000" lang="en" sz="1800">
                <a:latin typeface="Arial"/>
                <a:ea typeface="Arial"/>
                <a:cs typeface="Arial"/>
                <a:sym typeface="Arial"/>
              </a:rPr>
              <a:t>+</a:t>
            </a:r>
            <a:r>
              <a:rPr lang="en" sz="1800">
                <a:latin typeface="Arial"/>
                <a:ea typeface="Arial"/>
                <a:cs typeface="Arial"/>
                <a:sym typeface="Arial"/>
              </a:rPr>
              <a:t> (A large superset of policy trees that is exponential in Ω)​ by focusing on the direct construction of V</a:t>
            </a:r>
            <a:r>
              <a:rPr baseline="-25000" lang="en" sz="1800">
                <a:latin typeface="Arial"/>
                <a:ea typeface="Arial"/>
                <a:cs typeface="Arial"/>
                <a:sym typeface="Arial"/>
              </a:rPr>
              <a:t>t </a:t>
            </a:r>
            <a:r>
              <a:rPr lang="en" sz="1800">
                <a:latin typeface="Arial"/>
                <a:ea typeface="Arial"/>
                <a:cs typeface="Arial"/>
                <a:sym typeface="Arial"/>
              </a:rPr>
              <a:t>(The optimal policy tree)</a:t>
            </a:r>
            <a:endParaRPr sz="1800">
              <a:latin typeface="Arial"/>
              <a:ea typeface="Arial"/>
              <a:cs typeface="Arial"/>
              <a:sym typeface="Arial"/>
            </a:endParaRPr>
          </a:p>
          <a:p>
            <a:pPr indent="-342900" lvl="0" marL="457200" rtl="0" algn="l">
              <a:spcBef>
                <a:spcPts val="1000"/>
              </a:spcBef>
              <a:spcAft>
                <a:spcPts val="1000"/>
              </a:spcAft>
              <a:buSzPts val="1800"/>
              <a:buFont typeface="Arial"/>
              <a:buChar char="●"/>
            </a:pPr>
            <a:r>
              <a:rPr lang="en" sz="1800">
                <a:latin typeface="Arial"/>
                <a:ea typeface="Arial"/>
                <a:cs typeface="Arial"/>
                <a:sym typeface="Arial"/>
              </a:rPr>
              <a:t>Performs faster in practice over a wide range of problem sizes. (Paper from 1998)</a:t>
            </a:r>
            <a:endParaRPr sz="1800">
              <a:latin typeface="Arial"/>
              <a:ea typeface="Arial"/>
              <a:cs typeface="Arial"/>
              <a:sym typeface="Arial"/>
            </a:endParaRPr>
          </a:p>
        </p:txBody>
      </p:sp>
      <p:sp>
        <p:nvSpPr>
          <p:cNvPr id="503" name="Google Shape;503;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Witness Algorithm</a:t>
            </a:r>
            <a:endParaRPr/>
          </a:p>
        </p:txBody>
      </p:sp>
      <p:sp>
        <p:nvSpPr>
          <p:cNvPr id="509" name="Google Shape;509;p59"/>
          <p:cNvSpPr txBox="1"/>
          <p:nvPr>
            <p:ph idx="1" type="body"/>
          </p:nvPr>
        </p:nvSpPr>
        <p:spPr>
          <a:xfrm>
            <a:off x="1297500" y="1178525"/>
            <a:ext cx="7038900" cy="39027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Font typeface="Arial"/>
              <a:buChar char="●"/>
            </a:pPr>
            <a:r>
              <a:rPr lang="en" sz="1900">
                <a:latin typeface="Arial"/>
                <a:ea typeface="Arial"/>
                <a:cs typeface="Arial"/>
                <a:sym typeface="Arial"/>
              </a:rPr>
              <a:t>The witness algorithm refines value functions in POMDPs by building an optimal set of policy trees iteratively.</a:t>
            </a:r>
            <a:endParaRPr sz="1900">
              <a:latin typeface="Arial"/>
              <a:ea typeface="Arial"/>
              <a:cs typeface="Arial"/>
              <a:sym typeface="Arial"/>
            </a:endParaRPr>
          </a:p>
          <a:p>
            <a:pPr indent="-349250" lvl="0" marL="457200" rtl="0" algn="l">
              <a:spcBef>
                <a:spcPts val="1000"/>
              </a:spcBef>
              <a:spcAft>
                <a:spcPts val="0"/>
              </a:spcAft>
              <a:buSzPts val="1900"/>
              <a:buFont typeface="Arial"/>
              <a:buChar char="●"/>
            </a:pPr>
            <a:r>
              <a:rPr lang="en" sz="1900">
                <a:latin typeface="Arial"/>
                <a:ea typeface="Arial"/>
                <a:cs typeface="Arial"/>
                <a:sym typeface="Arial"/>
              </a:rPr>
              <a:t>The algorithm looks for a "witness point," a belief state where the current policy set underestimates the true value.</a:t>
            </a:r>
            <a:endParaRPr sz="1900">
              <a:latin typeface="Arial"/>
              <a:ea typeface="Arial"/>
              <a:cs typeface="Arial"/>
              <a:sym typeface="Arial"/>
            </a:endParaRPr>
          </a:p>
          <a:p>
            <a:pPr indent="-349250" lvl="0" marL="457200" rtl="0" algn="l">
              <a:spcBef>
                <a:spcPts val="1000"/>
              </a:spcBef>
              <a:spcAft>
                <a:spcPts val="0"/>
              </a:spcAft>
              <a:buSzPts val="1900"/>
              <a:buFont typeface="Arial"/>
              <a:buChar char="●"/>
            </a:pPr>
            <a:r>
              <a:rPr lang="en" sz="1900">
                <a:latin typeface="Arial"/>
                <a:ea typeface="Arial"/>
                <a:cs typeface="Arial"/>
                <a:sym typeface="Arial"/>
              </a:rPr>
              <a:t>If a witness point is found, a new policy tree is constructed to better handle that state and is added to the candidate set.</a:t>
            </a:r>
            <a:endParaRPr sz="1900">
              <a:latin typeface="Arial"/>
              <a:ea typeface="Arial"/>
              <a:cs typeface="Arial"/>
              <a:sym typeface="Arial"/>
            </a:endParaRPr>
          </a:p>
          <a:p>
            <a:pPr indent="-349250" lvl="0" marL="457200" rtl="0" algn="l">
              <a:spcBef>
                <a:spcPts val="1000"/>
              </a:spcBef>
              <a:spcAft>
                <a:spcPts val="1000"/>
              </a:spcAft>
              <a:buSzPts val="1900"/>
              <a:buFont typeface="Arial"/>
              <a:buChar char="●"/>
            </a:pPr>
            <a:r>
              <a:rPr lang="en" sz="1900">
                <a:latin typeface="Arial"/>
                <a:ea typeface="Arial"/>
                <a:cs typeface="Arial"/>
                <a:sym typeface="Arial"/>
              </a:rPr>
              <a:t>This process repeats until no more witness points are found, signaling that the policy set accurately represents the value function.</a:t>
            </a:r>
            <a:endParaRPr sz="2100"/>
          </a:p>
        </p:txBody>
      </p:sp>
      <p:sp>
        <p:nvSpPr>
          <p:cNvPr id="510" name="Google Shape;510;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It Works (The Math Behind It)</a:t>
            </a:r>
            <a:endParaRPr/>
          </a:p>
        </p:txBody>
      </p:sp>
      <p:sp>
        <p:nvSpPr>
          <p:cNvPr id="516" name="Google Shape;516;p60"/>
          <p:cNvSpPr txBox="1"/>
          <p:nvPr>
            <p:ph idx="1" type="body"/>
          </p:nvPr>
        </p:nvSpPr>
        <p:spPr>
          <a:xfrm>
            <a:off x="1042150" y="1116150"/>
            <a:ext cx="7294200" cy="370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We can express Q</a:t>
            </a:r>
            <a:r>
              <a:rPr baseline="30000" lang="en" sz="1900"/>
              <a:t>a</a:t>
            </a:r>
            <a:r>
              <a:rPr baseline="-25000" lang="en" sz="1900"/>
              <a:t>t</a:t>
            </a:r>
            <a:r>
              <a:rPr lang="en" sz="1900"/>
              <a:t> (b) as:</a:t>
            </a:r>
            <a:endParaRPr sz="1900"/>
          </a:p>
          <a:p>
            <a:pPr indent="0" lvl="0" marL="0" rtl="0" algn="l">
              <a:spcBef>
                <a:spcPts val="1200"/>
              </a:spcBef>
              <a:spcAft>
                <a:spcPts val="0"/>
              </a:spcAft>
              <a:buNone/>
            </a:pPr>
            <a:r>
              <a:t/>
            </a:r>
            <a:endParaRPr sz="1900"/>
          </a:p>
          <a:p>
            <a:pPr indent="0" lvl="0" marL="0" rtl="0" algn="l">
              <a:spcBef>
                <a:spcPts val="1200"/>
              </a:spcBef>
              <a:spcAft>
                <a:spcPts val="0"/>
              </a:spcAft>
              <a:buNone/>
            </a:pPr>
            <a:r>
              <a:rPr lang="en" sz="1800"/>
              <a:t>(This is the value of taking action a in belief state b and continuing optimally for t − 1 steps) </a:t>
            </a:r>
            <a:endParaRPr sz="1800"/>
          </a:p>
          <a:p>
            <a:pPr indent="0" lvl="0" marL="0" rtl="0" algn="l">
              <a:spcBef>
                <a:spcPts val="1200"/>
              </a:spcBef>
              <a:spcAft>
                <a:spcPts val="0"/>
              </a:spcAft>
              <a:buNone/>
            </a:pPr>
            <a:r>
              <a:t/>
            </a:r>
            <a:endParaRPr sz="1900"/>
          </a:p>
          <a:p>
            <a:pPr indent="0" lvl="0" marL="0" rtl="0" algn="l">
              <a:spcBef>
                <a:spcPts val="1200"/>
              </a:spcBef>
              <a:spcAft>
                <a:spcPts val="0"/>
              </a:spcAft>
              <a:buNone/>
            </a:pPr>
            <a:r>
              <a:rPr lang="en" sz="1900"/>
              <a:t>Since V is the value of the best action, we also have</a:t>
            </a:r>
            <a:endParaRPr sz="1900"/>
          </a:p>
          <a:p>
            <a:pPr indent="0" lvl="0" marL="0" rtl="0" algn="l">
              <a:spcBef>
                <a:spcPts val="1200"/>
              </a:spcBef>
              <a:spcAft>
                <a:spcPts val="1200"/>
              </a:spcAft>
              <a:buNone/>
            </a:pPr>
            <a:r>
              <a:rPr lang="en" sz="1900"/>
              <a:t>That is, the optimal t-step value of starting in belief state b is the value of executing the best policy tree in that belief state.</a:t>
            </a:r>
            <a:endParaRPr sz="1900"/>
          </a:p>
        </p:txBody>
      </p:sp>
      <p:pic>
        <p:nvPicPr>
          <p:cNvPr id="517" name="Google Shape;517;p60"/>
          <p:cNvPicPr preferRelativeResize="0"/>
          <p:nvPr/>
        </p:nvPicPr>
        <p:blipFill>
          <a:blip r:embed="rId3">
            <a:alphaModFix/>
          </a:blip>
          <a:stretch>
            <a:fillRect/>
          </a:stretch>
        </p:blipFill>
        <p:spPr>
          <a:xfrm>
            <a:off x="1866875" y="1527225"/>
            <a:ext cx="4069951" cy="571375"/>
          </a:xfrm>
          <a:prstGeom prst="rect">
            <a:avLst/>
          </a:prstGeom>
          <a:noFill/>
          <a:ln>
            <a:noFill/>
          </a:ln>
        </p:spPr>
      </p:pic>
      <p:pic>
        <p:nvPicPr>
          <p:cNvPr id="518" name="Google Shape;518;p60"/>
          <p:cNvPicPr preferRelativeResize="0"/>
          <p:nvPr/>
        </p:nvPicPr>
        <p:blipFill>
          <a:blip r:embed="rId4">
            <a:alphaModFix/>
          </a:blip>
          <a:stretch>
            <a:fillRect/>
          </a:stretch>
        </p:blipFill>
        <p:spPr>
          <a:xfrm>
            <a:off x="6530875" y="3348900"/>
            <a:ext cx="2353800" cy="392300"/>
          </a:xfrm>
          <a:prstGeom prst="rect">
            <a:avLst/>
          </a:prstGeom>
          <a:noFill/>
          <a:ln>
            <a:noFill/>
          </a:ln>
        </p:spPr>
      </p:pic>
      <p:sp>
        <p:nvSpPr>
          <p:cNvPr id="519" name="Google Shape;519;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t>
            </a:r>
            <a:r>
              <a:rPr lang="en"/>
              <a:t>he witness theorem</a:t>
            </a:r>
            <a:endParaRPr/>
          </a:p>
        </p:txBody>
      </p:sp>
      <p:sp>
        <p:nvSpPr>
          <p:cNvPr id="525" name="Google Shape;525;p61"/>
          <p:cNvSpPr txBox="1"/>
          <p:nvPr>
            <p:ph idx="1" type="body"/>
          </p:nvPr>
        </p:nvSpPr>
        <p:spPr>
          <a:xfrm>
            <a:off x="1297500" y="1248650"/>
            <a:ext cx="7038900" cy="32301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852"/>
              <a:buNone/>
            </a:pPr>
            <a:r>
              <a:rPr lang="en" sz="1960">
                <a:latin typeface="Montserrat"/>
                <a:ea typeface="Montserrat"/>
                <a:cs typeface="Montserrat"/>
                <a:sym typeface="Montserrat"/>
              </a:rPr>
              <a:t>The true Q-function, Q</a:t>
            </a:r>
            <a:r>
              <a:rPr baseline="30000" lang="en" sz="1960">
                <a:latin typeface="Montserrat"/>
                <a:ea typeface="Montserrat"/>
                <a:cs typeface="Montserrat"/>
                <a:sym typeface="Montserrat"/>
              </a:rPr>
              <a:t>a</a:t>
            </a:r>
            <a:r>
              <a:rPr baseline="-25000" lang="en" sz="1960">
                <a:latin typeface="Montserrat"/>
                <a:ea typeface="Montserrat"/>
                <a:cs typeface="Montserrat"/>
                <a:sym typeface="Montserrat"/>
              </a:rPr>
              <a:t>t</a:t>
            </a:r>
            <a:r>
              <a:rPr lang="en" sz="1960">
                <a:latin typeface="Montserrat"/>
                <a:ea typeface="Montserrat"/>
                <a:cs typeface="Montserrat"/>
                <a:sym typeface="Montserrat"/>
              </a:rPr>
              <a:t> , differs from the approximate Q-function, </a:t>
            </a:r>
            <a:r>
              <a:rPr lang="en" sz="1960" strike="sngStrike">
                <a:latin typeface="Montserrat"/>
                <a:ea typeface="Montserrat"/>
                <a:cs typeface="Montserrat"/>
                <a:sym typeface="Montserrat"/>
              </a:rPr>
              <a:t>Q</a:t>
            </a:r>
            <a:r>
              <a:rPr baseline="30000" lang="en" sz="1960">
                <a:latin typeface="Montserrat"/>
                <a:ea typeface="Montserrat"/>
                <a:cs typeface="Montserrat"/>
                <a:sym typeface="Montserrat"/>
              </a:rPr>
              <a:t>a</a:t>
            </a:r>
            <a:r>
              <a:rPr baseline="-25000" lang="en" sz="1960">
                <a:latin typeface="Montserrat"/>
                <a:ea typeface="Montserrat"/>
                <a:cs typeface="Montserrat"/>
                <a:sym typeface="Montserrat"/>
              </a:rPr>
              <a:t>t</a:t>
            </a:r>
            <a:r>
              <a:rPr lang="en" sz="1960">
                <a:latin typeface="Montserrat"/>
                <a:ea typeface="Montserrat"/>
                <a:cs typeface="Montserrat"/>
                <a:sym typeface="Montserrat"/>
              </a:rPr>
              <a:t> , iif there is some p ∈ U</a:t>
            </a:r>
            <a:r>
              <a:rPr baseline="-25000" lang="en" sz="1960">
                <a:latin typeface="Montserrat"/>
                <a:ea typeface="Montserrat"/>
                <a:cs typeface="Montserrat"/>
                <a:sym typeface="Montserrat"/>
              </a:rPr>
              <a:t>a</a:t>
            </a:r>
            <a:r>
              <a:rPr lang="en" sz="1960">
                <a:latin typeface="Montserrat"/>
                <a:ea typeface="Montserrat"/>
                <a:cs typeface="Montserrat"/>
                <a:sym typeface="Montserrat"/>
              </a:rPr>
              <a:t>, o ∈ Ω, p’ ∈ V</a:t>
            </a:r>
            <a:r>
              <a:rPr baseline="-25000" lang="en" sz="1960">
                <a:latin typeface="Montserrat"/>
                <a:ea typeface="Montserrat"/>
                <a:cs typeface="Montserrat"/>
                <a:sym typeface="Montserrat"/>
              </a:rPr>
              <a:t>t−1</a:t>
            </a:r>
            <a:r>
              <a:rPr lang="en" sz="1960">
                <a:latin typeface="Montserrat"/>
                <a:ea typeface="Montserrat"/>
                <a:cs typeface="Montserrat"/>
                <a:sym typeface="Montserrat"/>
              </a:rPr>
              <a:t> and some b such that </a:t>
            </a:r>
            <a:endParaRPr sz="1960">
              <a:latin typeface="Montserrat"/>
              <a:ea typeface="Montserrat"/>
              <a:cs typeface="Montserrat"/>
              <a:sym typeface="Montserrat"/>
            </a:endParaRPr>
          </a:p>
          <a:p>
            <a:pPr indent="0" lvl="0" marL="0" rtl="0" algn="l">
              <a:lnSpc>
                <a:spcPct val="105000"/>
              </a:lnSpc>
              <a:spcBef>
                <a:spcPts val="1200"/>
              </a:spcBef>
              <a:spcAft>
                <a:spcPts val="0"/>
              </a:spcAft>
              <a:buSzPts val="852"/>
              <a:buNone/>
            </a:pPr>
            <a:r>
              <a:t/>
            </a:r>
            <a:endParaRPr sz="1960">
              <a:latin typeface="Montserrat"/>
              <a:ea typeface="Montserrat"/>
              <a:cs typeface="Montserrat"/>
              <a:sym typeface="Montserrat"/>
            </a:endParaRPr>
          </a:p>
          <a:p>
            <a:pPr indent="-353060" lvl="0" marL="457200" rtl="0" algn="l">
              <a:lnSpc>
                <a:spcPct val="105000"/>
              </a:lnSpc>
              <a:spcBef>
                <a:spcPts val="1200"/>
              </a:spcBef>
              <a:spcAft>
                <a:spcPts val="0"/>
              </a:spcAft>
              <a:buSzPts val="1960"/>
              <a:buFont typeface="Montserrat"/>
              <a:buChar char="●"/>
            </a:pPr>
            <a:r>
              <a:rPr lang="en" sz="1960">
                <a:latin typeface="Montserrat"/>
                <a:ea typeface="Montserrat"/>
                <a:cs typeface="Montserrat"/>
                <a:sym typeface="Montserrat"/>
              </a:rPr>
              <a:t>If there is a belief state, b, for which p</a:t>
            </a:r>
            <a:r>
              <a:rPr baseline="-25000" lang="en" sz="1960">
                <a:latin typeface="Montserrat"/>
                <a:ea typeface="Montserrat"/>
                <a:cs typeface="Montserrat"/>
                <a:sym typeface="Montserrat"/>
              </a:rPr>
              <a:t>new </a:t>
            </a:r>
            <a:r>
              <a:rPr lang="en" sz="1960">
                <a:latin typeface="Montserrat"/>
                <a:ea typeface="Montserrat"/>
                <a:cs typeface="Montserrat"/>
                <a:sym typeface="Montserrat"/>
              </a:rPr>
              <a:t>is an improvement over all the policy trees we have found so far, then b is a witness. </a:t>
            </a:r>
            <a:endParaRPr sz="1960">
              <a:latin typeface="Montserrat"/>
              <a:ea typeface="Montserrat"/>
              <a:cs typeface="Montserrat"/>
              <a:sym typeface="Montserrat"/>
            </a:endParaRPr>
          </a:p>
          <a:p>
            <a:pPr indent="-353060" lvl="0" marL="457200" rtl="0" algn="l">
              <a:lnSpc>
                <a:spcPct val="105000"/>
              </a:lnSpc>
              <a:spcBef>
                <a:spcPts val="0"/>
              </a:spcBef>
              <a:spcAft>
                <a:spcPts val="0"/>
              </a:spcAft>
              <a:buSzPts val="1960"/>
              <a:buFont typeface="Montserrat"/>
              <a:buChar char="●"/>
            </a:pPr>
            <a:r>
              <a:rPr lang="en" sz="1960">
                <a:latin typeface="Montserrat"/>
                <a:ea typeface="Montserrat"/>
                <a:cs typeface="Montserrat"/>
                <a:sym typeface="Montserrat"/>
              </a:rPr>
              <a:t>Conversely, if none of the trees can be improved by replacing a single subtree, there are no witness points.</a:t>
            </a:r>
            <a:endParaRPr sz="1960">
              <a:latin typeface="Montserrat"/>
              <a:ea typeface="Montserrat"/>
              <a:cs typeface="Montserrat"/>
              <a:sym typeface="Montserrat"/>
            </a:endParaRPr>
          </a:p>
        </p:txBody>
      </p:sp>
      <p:pic>
        <p:nvPicPr>
          <p:cNvPr id="526" name="Google Shape;526;p61"/>
          <p:cNvPicPr preferRelativeResize="0"/>
          <p:nvPr/>
        </p:nvPicPr>
        <p:blipFill>
          <a:blip r:embed="rId3">
            <a:alphaModFix/>
          </a:blip>
          <a:stretch>
            <a:fillRect/>
          </a:stretch>
        </p:blipFill>
        <p:spPr>
          <a:xfrm>
            <a:off x="4359375" y="2101850"/>
            <a:ext cx="2161425" cy="680450"/>
          </a:xfrm>
          <a:prstGeom prst="rect">
            <a:avLst/>
          </a:prstGeom>
          <a:noFill/>
          <a:ln>
            <a:noFill/>
          </a:ln>
        </p:spPr>
      </p:pic>
      <p:sp>
        <p:nvSpPr>
          <p:cNvPr id="527" name="Google Shape;527;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7"/>
          <p:cNvSpPr txBox="1"/>
          <p:nvPr>
            <p:ph type="title"/>
          </p:nvPr>
        </p:nvSpPr>
        <p:spPr>
          <a:xfrm>
            <a:off x="1297500" y="393750"/>
            <a:ext cx="31593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Solution: </a:t>
            </a:r>
            <a:r>
              <a:rPr lang="en" sz="2100">
                <a:latin typeface="Lato"/>
                <a:ea typeface="Lato"/>
                <a:cs typeface="Lato"/>
                <a:sym typeface="Lato"/>
              </a:rPr>
              <a:t>Partially Observable </a:t>
            </a:r>
            <a:r>
              <a:rPr lang="en"/>
              <a:t>MDPs</a:t>
            </a:r>
            <a:endParaRPr/>
          </a:p>
        </p:txBody>
      </p:sp>
      <p:sp>
        <p:nvSpPr>
          <p:cNvPr id="167" name="Google Shape;167;p17"/>
          <p:cNvSpPr txBox="1"/>
          <p:nvPr>
            <p:ph idx="1" type="body"/>
          </p:nvPr>
        </p:nvSpPr>
        <p:spPr>
          <a:xfrm>
            <a:off x="1297500" y="1748650"/>
            <a:ext cx="7038900" cy="2911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sz="1800">
                <a:latin typeface="Arial"/>
                <a:ea typeface="Arial"/>
                <a:cs typeface="Arial"/>
                <a:sym typeface="Arial"/>
              </a:rPr>
              <a:t>Our Approach</a:t>
            </a:r>
            <a:r>
              <a:rPr lang="en" sz="1800">
                <a:latin typeface="Arial"/>
                <a:ea typeface="Arial"/>
                <a:cs typeface="Arial"/>
                <a:sym typeface="Arial"/>
              </a:rPr>
              <a:t>: We model this problem using </a:t>
            </a:r>
            <a:r>
              <a:rPr b="1" lang="en" sz="1800">
                <a:latin typeface="Arial"/>
                <a:ea typeface="Arial"/>
                <a:cs typeface="Arial"/>
                <a:sym typeface="Arial"/>
              </a:rPr>
              <a:t>Partially Observable Markov Decision Processes (POMDPs)</a:t>
            </a:r>
            <a:r>
              <a:rPr lang="en" sz="1800">
                <a:latin typeface="Arial"/>
                <a:ea typeface="Arial"/>
                <a:cs typeface="Arial"/>
                <a:sym typeface="Arial"/>
              </a:rPr>
              <a:t>.</a:t>
            </a:r>
            <a:endParaRPr sz="1800">
              <a:latin typeface="Arial"/>
              <a:ea typeface="Arial"/>
              <a:cs typeface="Arial"/>
              <a:sym typeface="Arial"/>
            </a:endParaRPr>
          </a:p>
          <a:p>
            <a:pPr indent="-342900" lvl="0" marL="457200" rtl="0" algn="l">
              <a:spcBef>
                <a:spcPts val="1200"/>
              </a:spcBef>
              <a:spcAft>
                <a:spcPts val="0"/>
              </a:spcAft>
              <a:buClr>
                <a:schemeClr val="lt1"/>
              </a:buClr>
              <a:buSzPts val="1800"/>
              <a:buFont typeface="Arial"/>
              <a:buChar char="●"/>
            </a:pPr>
            <a:r>
              <a:rPr lang="en" sz="1800">
                <a:latin typeface="Arial"/>
                <a:ea typeface="Arial"/>
                <a:cs typeface="Arial"/>
                <a:sym typeface="Arial"/>
              </a:rPr>
              <a:t>The robot uses past actions and observations to estimate a belief about its location—even if it’s not sure.</a:t>
            </a:r>
            <a:endParaRPr sz="1800">
              <a:latin typeface="Arial"/>
              <a:ea typeface="Arial"/>
              <a:cs typeface="Arial"/>
              <a:sym typeface="Arial"/>
            </a:endParaRPr>
          </a:p>
          <a:p>
            <a:pPr indent="-342900" lvl="0" marL="457200" rtl="0" algn="l">
              <a:spcBef>
                <a:spcPts val="1200"/>
              </a:spcBef>
              <a:spcAft>
                <a:spcPts val="0"/>
              </a:spcAft>
              <a:buClr>
                <a:schemeClr val="lt1"/>
              </a:buClr>
              <a:buSzPts val="1800"/>
              <a:buFont typeface="Arial"/>
              <a:buChar char="●"/>
            </a:pPr>
            <a:r>
              <a:rPr lang="en" sz="1800">
                <a:latin typeface="Arial"/>
                <a:ea typeface="Arial"/>
                <a:cs typeface="Arial"/>
                <a:sym typeface="Arial"/>
              </a:rPr>
              <a:t>It needs to </a:t>
            </a:r>
            <a:r>
              <a:rPr b="1" lang="en" sz="1800">
                <a:latin typeface="Arial"/>
                <a:ea typeface="Arial"/>
                <a:cs typeface="Arial"/>
                <a:sym typeface="Arial"/>
              </a:rPr>
              <a:t>think strategically</a:t>
            </a:r>
            <a:r>
              <a:rPr lang="en" sz="1800">
                <a:latin typeface="Arial"/>
                <a:ea typeface="Arial"/>
                <a:cs typeface="Arial"/>
                <a:sym typeface="Arial"/>
              </a:rPr>
              <a:t>, choosing between actions that help it gather information and those that move it toward its goal. In general, it will take actions that fulfill both purposes simultaneously.</a:t>
            </a:r>
            <a:endParaRPr sz="1800">
              <a:latin typeface="Arial"/>
              <a:ea typeface="Arial"/>
              <a:cs typeface="Arial"/>
              <a:sym typeface="Arial"/>
            </a:endParaRPr>
          </a:p>
          <a:p>
            <a:pPr indent="0" lvl="0" marL="0" rtl="0" algn="l">
              <a:spcBef>
                <a:spcPts val="1200"/>
              </a:spcBef>
              <a:spcAft>
                <a:spcPts val="1200"/>
              </a:spcAft>
              <a:buNone/>
            </a:pPr>
            <a:r>
              <a:t/>
            </a:r>
            <a:endParaRPr sz="2000"/>
          </a:p>
        </p:txBody>
      </p:sp>
      <p:sp>
        <p:nvSpPr>
          <p:cNvPr id="168" name="Google Shape;168;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9" name="Google Shape;169;p17"/>
          <p:cNvPicPr preferRelativeResize="0"/>
          <p:nvPr/>
        </p:nvPicPr>
        <p:blipFill>
          <a:blip r:embed="rId3">
            <a:alphaModFix/>
          </a:blip>
          <a:stretch>
            <a:fillRect/>
          </a:stretch>
        </p:blipFill>
        <p:spPr>
          <a:xfrm>
            <a:off x="5292371" y="-4"/>
            <a:ext cx="3851625" cy="1738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Algorithm (code)</a:t>
            </a:r>
            <a:endParaRPr/>
          </a:p>
        </p:txBody>
      </p:sp>
      <p:sp>
        <p:nvSpPr>
          <p:cNvPr id="533" name="Google Shape;533;p62"/>
          <p:cNvSpPr txBox="1"/>
          <p:nvPr>
            <p:ph idx="1" type="body"/>
          </p:nvPr>
        </p:nvSpPr>
        <p:spPr>
          <a:xfrm>
            <a:off x="710775" y="1116150"/>
            <a:ext cx="4668000" cy="4027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sz="1800"/>
              <a:t>It computes a set Q</a:t>
            </a:r>
            <a:r>
              <a:rPr baseline="30000" lang="en" sz="1800"/>
              <a:t>a</a:t>
            </a:r>
            <a:r>
              <a:rPr baseline="-25000" lang="en" sz="1800"/>
              <a:t>t </a:t>
            </a:r>
            <a:r>
              <a:rPr lang="en" sz="1800"/>
              <a:t>for each action a, showing the best value for taking that action</a:t>
            </a:r>
            <a:endParaRPr sz="1800"/>
          </a:p>
          <a:p>
            <a:pPr indent="-342900" lvl="0" marL="457200" rtl="0" algn="l">
              <a:spcBef>
                <a:spcPts val="0"/>
              </a:spcBef>
              <a:spcAft>
                <a:spcPts val="0"/>
              </a:spcAft>
              <a:buSzPts val="1800"/>
              <a:buAutoNum type="arabicPeriod"/>
            </a:pPr>
            <a:r>
              <a:rPr lang="en" sz="1800"/>
              <a:t>We would like to find a minimal set of policy trees for representing Q</a:t>
            </a:r>
            <a:r>
              <a:rPr baseline="30000" lang="en" sz="1800"/>
              <a:t>a</a:t>
            </a:r>
            <a:r>
              <a:rPr baseline="-25000" lang="en" sz="1800"/>
              <a:t>t</a:t>
            </a:r>
            <a:r>
              <a:rPr lang="en" sz="1800"/>
              <a:t> for each a.</a:t>
            </a:r>
            <a:endParaRPr sz="1800"/>
          </a:p>
          <a:p>
            <a:pPr indent="-342900" lvl="0" marL="457200" rtl="0" algn="l">
              <a:spcBef>
                <a:spcPts val="0"/>
              </a:spcBef>
              <a:spcAft>
                <a:spcPts val="0"/>
              </a:spcAft>
              <a:buSzPts val="1800"/>
              <a:buAutoNum type="arabicPeriod"/>
            </a:pPr>
            <a:r>
              <a:rPr lang="en" sz="1800"/>
              <a:t>All these sets are merged together to get a representation of the optimal strategy.</a:t>
            </a:r>
            <a:endParaRPr sz="1800"/>
          </a:p>
          <a:p>
            <a:pPr indent="-342900" lvl="0" marL="457200" rtl="0" algn="l">
              <a:spcBef>
                <a:spcPts val="0"/>
              </a:spcBef>
              <a:spcAft>
                <a:spcPts val="0"/>
              </a:spcAft>
              <a:buSzPts val="1800"/>
              <a:buAutoNum type="arabicPeriod"/>
            </a:pPr>
            <a:r>
              <a:rPr lang="en" sz="1800"/>
              <a:t>The merged set is "pruned" to remove unnecessary policy trees, keeping only the best strategies</a:t>
            </a:r>
            <a:endParaRPr sz="1800"/>
          </a:p>
        </p:txBody>
      </p:sp>
      <p:pic>
        <p:nvPicPr>
          <p:cNvPr id="534" name="Google Shape;534;p62"/>
          <p:cNvPicPr preferRelativeResize="0"/>
          <p:nvPr/>
        </p:nvPicPr>
        <p:blipFill>
          <a:blip r:embed="rId3">
            <a:alphaModFix/>
          </a:blip>
          <a:stretch>
            <a:fillRect/>
          </a:stretch>
        </p:blipFill>
        <p:spPr>
          <a:xfrm>
            <a:off x="5493600" y="1624375"/>
            <a:ext cx="3468150" cy="2549025"/>
          </a:xfrm>
          <a:prstGeom prst="rect">
            <a:avLst/>
          </a:prstGeom>
          <a:noFill/>
          <a:ln>
            <a:noFill/>
          </a:ln>
        </p:spPr>
      </p:pic>
      <p:sp>
        <p:nvSpPr>
          <p:cNvPr id="535" name="Google Shape;535;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Witness inner loop</a:t>
            </a:r>
            <a:endParaRPr/>
          </a:p>
        </p:txBody>
      </p:sp>
      <p:sp>
        <p:nvSpPr>
          <p:cNvPr id="541" name="Google Shape;541;p63"/>
          <p:cNvSpPr txBox="1"/>
          <p:nvPr>
            <p:ph idx="1" type="body"/>
          </p:nvPr>
        </p:nvSpPr>
        <p:spPr>
          <a:xfrm>
            <a:off x="1297500" y="1207375"/>
            <a:ext cx="7038900" cy="3499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700">
                <a:latin typeface="Arial"/>
                <a:ea typeface="Arial"/>
                <a:cs typeface="Arial"/>
                <a:sym typeface="Arial"/>
              </a:rPr>
              <a:t>The inner loop aims to accurately estimate the value function for each action by refining a set of policy trees:</a:t>
            </a:r>
            <a:endParaRPr sz="1700">
              <a:latin typeface="Arial"/>
              <a:ea typeface="Arial"/>
              <a:cs typeface="Arial"/>
              <a:sym typeface="Arial"/>
            </a:endParaRPr>
          </a:p>
          <a:p>
            <a:pPr indent="-336550" lvl="0" marL="457200" rtl="0" algn="l">
              <a:spcBef>
                <a:spcPts val="1200"/>
              </a:spcBef>
              <a:spcAft>
                <a:spcPts val="0"/>
              </a:spcAft>
              <a:buClr>
                <a:schemeClr val="lt1"/>
              </a:buClr>
              <a:buSzPts val="1700"/>
              <a:buFont typeface="Arial"/>
              <a:buAutoNum type="arabicPeriod"/>
            </a:pPr>
            <a:r>
              <a:rPr b="1" lang="en" sz="1700">
                <a:latin typeface="Arial"/>
                <a:ea typeface="Arial"/>
                <a:cs typeface="Arial"/>
                <a:sym typeface="Arial"/>
              </a:rPr>
              <a:t>Start</a:t>
            </a:r>
            <a:r>
              <a:rPr lang="en" sz="1700">
                <a:latin typeface="Arial"/>
                <a:ea typeface="Arial"/>
                <a:cs typeface="Arial"/>
                <a:sym typeface="Arial"/>
              </a:rPr>
              <a:t>: Begin with one policy tree that works well for an initial belief state.</a:t>
            </a:r>
            <a:endParaRPr sz="1700">
              <a:latin typeface="Arial"/>
              <a:ea typeface="Arial"/>
              <a:cs typeface="Arial"/>
              <a:sym typeface="Arial"/>
            </a:endParaRPr>
          </a:p>
          <a:p>
            <a:pPr indent="-336550" lvl="0" marL="457200" rtl="0" algn="l">
              <a:spcBef>
                <a:spcPts val="0"/>
              </a:spcBef>
              <a:spcAft>
                <a:spcPts val="0"/>
              </a:spcAft>
              <a:buClr>
                <a:schemeClr val="lt1"/>
              </a:buClr>
              <a:buSzPts val="1700"/>
              <a:buFont typeface="Arial"/>
              <a:buAutoNum type="arabicPeriod"/>
            </a:pPr>
            <a:r>
              <a:rPr b="1" lang="en" sz="1700">
                <a:latin typeface="Arial"/>
                <a:ea typeface="Arial"/>
                <a:cs typeface="Arial"/>
                <a:sym typeface="Arial"/>
              </a:rPr>
              <a:t>Check Accuracy</a:t>
            </a:r>
            <a:r>
              <a:rPr lang="en" sz="1700">
                <a:latin typeface="Arial"/>
                <a:ea typeface="Arial"/>
                <a:cs typeface="Arial"/>
                <a:sym typeface="Arial"/>
              </a:rPr>
              <a:t>: Look for a belief state, called a </a:t>
            </a:r>
            <a:r>
              <a:rPr b="1" lang="en" sz="1700">
                <a:latin typeface="Arial"/>
                <a:ea typeface="Arial"/>
                <a:cs typeface="Arial"/>
                <a:sym typeface="Arial"/>
              </a:rPr>
              <a:t>witness</a:t>
            </a:r>
            <a:r>
              <a:rPr lang="en" sz="1700">
                <a:latin typeface="Arial"/>
                <a:ea typeface="Arial"/>
                <a:cs typeface="Arial"/>
                <a:sym typeface="Arial"/>
              </a:rPr>
              <a:t>, where the current estimate of the value function is too low. This indicates the estimate needs improvement.</a:t>
            </a:r>
            <a:endParaRPr sz="1700">
              <a:latin typeface="Arial"/>
              <a:ea typeface="Arial"/>
              <a:cs typeface="Arial"/>
              <a:sym typeface="Arial"/>
            </a:endParaRPr>
          </a:p>
          <a:p>
            <a:pPr indent="-336550" lvl="0" marL="457200" rtl="0" algn="l">
              <a:spcBef>
                <a:spcPts val="0"/>
              </a:spcBef>
              <a:spcAft>
                <a:spcPts val="0"/>
              </a:spcAft>
              <a:buClr>
                <a:schemeClr val="lt1"/>
              </a:buClr>
              <a:buSzPts val="1700"/>
              <a:buFont typeface="Arial"/>
              <a:buAutoNum type="arabicPeriod"/>
            </a:pPr>
            <a:r>
              <a:rPr b="1" lang="en" sz="1700">
                <a:latin typeface="Arial"/>
                <a:ea typeface="Arial"/>
                <a:cs typeface="Arial"/>
                <a:sym typeface="Arial"/>
              </a:rPr>
              <a:t>Update with New Information</a:t>
            </a:r>
            <a:r>
              <a:rPr lang="en" sz="1700">
                <a:latin typeface="Arial"/>
                <a:ea typeface="Arial"/>
                <a:cs typeface="Arial"/>
                <a:sym typeface="Arial"/>
              </a:rPr>
              <a:t>:</a:t>
            </a:r>
            <a:endParaRPr sz="1700">
              <a:latin typeface="Arial"/>
              <a:ea typeface="Arial"/>
              <a:cs typeface="Arial"/>
              <a:sym typeface="Arial"/>
            </a:endParaRPr>
          </a:p>
          <a:p>
            <a:pPr indent="-336550" lvl="1" marL="914400" rtl="0" algn="l">
              <a:spcBef>
                <a:spcPts val="0"/>
              </a:spcBef>
              <a:spcAft>
                <a:spcPts val="0"/>
              </a:spcAft>
              <a:buClr>
                <a:schemeClr val="lt1"/>
              </a:buClr>
              <a:buSzPts val="1700"/>
              <a:buFont typeface="Arial"/>
              <a:buChar char="○"/>
            </a:pPr>
            <a:r>
              <a:rPr lang="en" sz="1700">
                <a:latin typeface="Arial"/>
                <a:ea typeface="Arial"/>
                <a:cs typeface="Arial"/>
                <a:sym typeface="Arial"/>
              </a:rPr>
              <a:t>Create a new policy tree tailored to that witness state.</a:t>
            </a:r>
            <a:endParaRPr sz="1700">
              <a:latin typeface="Arial"/>
              <a:ea typeface="Arial"/>
              <a:cs typeface="Arial"/>
              <a:sym typeface="Arial"/>
            </a:endParaRPr>
          </a:p>
          <a:p>
            <a:pPr indent="-336550" lvl="1" marL="914400" rtl="0" algn="l">
              <a:spcBef>
                <a:spcPts val="0"/>
              </a:spcBef>
              <a:spcAft>
                <a:spcPts val="0"/>
              </a:spcAft>
              <a:buClr>
                <a:schemeClr val="lt1"/>
              </a:buClr>
              <a:buSzPts val="1700"/>
              <a:buFont typeface="Arial"/>
              <a:buChar char="○"/>
            </a:pPr>
            <a:r>
              <a:rPr lang="en" sz="1700">
                <a:latin typeface="Arial"/>
                <a:ea typeface="Arial"/>
                <a:cs typeface="Arial"/>
                <a:sym typeface="Arial"/>
              </a:rPr>
              <a:t>Add this new tree to improve the accuracy of the estimate.</a:t>
            </a:r>
            <a:endParaRPr sz="1700">
              <a:latin typeface="Arial"/>
              <a:ea typeface="Arial"/>
              <a:cs typeface="Arial"/>
              <a:sym typeface="Arial"/>
            </a:endParaRPr>
          </a:p>
          <a:p>
            <a:pPr indent="-336550" lvl="0" marL="457200" rtl="0" algn="l">
              <a:spcBef>
                <a:spcPts val="0"/>
              </a:spcBef>
              <a:spcAft>
                <a:spcPts val="0"/>
              </a:spcAft>
              <a:buClr>
                <a:schemeClr val="lt1"/>
              </a:buClr>
              <a:buSzPts val="1700"/>
              <a:buFont typeface="Arial"/>
              <a:buAutoNum type="arabicPeriod"/>
            </a:pPr>
            <a:r>
              <a:rPr b="1" lang="en" sz="1700">
                <a:latin typeface="Arial"/>
                <a:ea typeface="Arial"/>
                <a:cs typeface="Arial"/>
                <a:sym typeface="Arial"/>
              </a:rPr>
              <a:t>Repeat</a:t>
            </a:r>
            <a:r>
              <a:rPr lang="en" sz="1700">
                <a:latin typeface="Arial"/>
                <a:ea typeface="Arial"/>
                <a:cs typeface="Arial"/>
                <a:sym typeface="Arial"/>
              </a:rPr>
              <a:t> until there are no more witness states, meaning the estimate is now accurate for all belief states.</a:t>
            </a:r>
            <a:endParaRPr sz="1900"/>
          </a:p>
        </p:txBody>
      </p:sp>
      <p:sp>
        <p:nvSpPr>
          <p:cNvPr id="542" name="Google Shape;542;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End (Finally!)</a:t>
            </a:r>
            <a:endParaRPr/>
          </a:p>
        </p:txBody>
      </p:sp>
      <p:sp>
        <p:nvSpPr>
          <p:cNvPr id="548" name="Google Shape;548;p6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700"/>
              <a:t>Questions?</a:t>
            </a:r>
            <a:endParaRPr sz="1700"/>
          </a:p>
        </p:txBody>
      </p:sp>
      <p:sp>
        <p:nvSpPr>
          <p:cNvPr id="549" name="Google Shape;549;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8"/>
          <p:cNvSpPr txBox="1"/>
          <p:nvPr>
            <p:ph type="title"/>
          </p:nvPr>
        </p:nvSpPr>
        <p:spPr>
          <a:xfrm>
            <a:off x="1297500" y="393750"/>
            <a:ext cx="4066800" cy="1114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Innovative Algorithms for Complex Decisions under Uncertainty</a:t>
            </a:r>
            <a:endParaRPr/>
          </a:p>
        </p:txBody>
      </p:sp>
      <p:sp>
        <p:nvSpPr>
          <p:cNvPr id="175" name="Google Shape;175;p18"/>
          <p:cNvSpPr txBox="1"/>
          <p:nvPr>
            <p:ph idx="1" type="body"/>
          </p:nvPr>
        </p:nvSpPr>
        <p:spPr>
          <a:xfrm>
            <a:off x="1297500" y="1692625"/>
            <a:ext cx="7038900" cy="336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Arial"/>
                <a:ea typeface="Arial"/>
                <a:cs typeface="Arial"/>
                <a:sym typeface="Arial"/>
              </a:rPr>
              <a:t>What This Paper Brings to the Table</a:t>
            </a:r>
            <a:r>
              <a:rPr lang="en" sz="1800">
                <a:latin typeface="Arial"/>
                <a:ea typeface="Arial"/>
                <a:cs typeface="Arial"/>
                <a:sym typeface="Arial"/>
              </a:rPr>
              <a:t>:</a:t>
            </a:r>
            <a:endParaRPr sz="1800">
              <a:latin typeface="Arial"/>
              <a:ea typeface="Arial"/>
              <a:cs typeface="Arial"/>
              <a:sym typeface="Arial"/>
            </a:endParaRPr>
          </a:p>
          <a:p>
            <a:pPr indent="-342900" lvl="0" marL="457200" rtl="0" algn="l">
              <a:spcBef>
                <a:spcPts val="1200"/>
              </a:spcBef>
              <a:spcAft>
                <a:spcPts val="0"/>
              </a:spcAft>
              <a:buClr>
                <a:schemeClr val="lt1"/>
              </a:buClr>
              <a:buSzPts val="1800"/>
              <a:buFont typeface="Arial"/>
              <a:buAutoNum type="arabicPeriod"/>
            </a:pPr>
            <a:r>
              <a:rPr lang="en" sz="1800">
                <a:latin typeface="Arial"/>
                <a:ea typeface="Arial"/>
                <a:cs typeface="Arial"/>
                <a:sym typeface="Arial"/>
              </a:rPr>
              <a:t>They extend the </a:t>
            </a:r>
            <a:r>
              <a:rPr lang="en" sz="1800">
                <a:latin typeface="Arial"/>
                <a:ea typeface="Arial"/>
                <a:cs typeface="Arial"/>
                <a:sym typeface="Arial"/>
              </a:rPr>
              <a:t>basic</a:t>
            </a:r>
            <a:r>
              <a:rPr lang="en" sz="1800">
                <a:latin typeface="Arial"/>
                <a:ea typeface="Arial"/>
                <a:cs typeface="Arial"/>
                <a:sym typeface="Arial"/>
              </a:rPr>
              <a:t> MDP to formulate a new POMDP </a:t>
            </a:r>
            <a:r>
              <a:rPr lang="en" sz="1800">
                <a:latin typeface="Arial"/>
                <a:ea typeface="Arial"/>
                <a:cs typeface="Arial"/>
                <a:sym typeface="Arial"/>
              </a:rPr>
              <a:t>Architecture to solve Problems where the agents state is unknown</a:t>
            </a:r>
            <a:endParaRPr sz="1800">
              <a:latin typeface="Arial"/>
              <a:ea typeface="Arial"/>
              <a:cs typeface="Arial"/>
              <a:sym typeface="Arial"/>
            </a:endParaRPr>
          </a:p>
          <a:p>
            <a:pPr indent="-342900" lvl="0" marL="457200" rtl="0" algn="l">
              <a:spcBef>
                <a:spcPts val="0"/>
              </a:spcBef>
              <a:spcAft>
                <a:spcPts val="0"/>
              </a:spcAft>
              <a:buClr>
                <a:schemeClr val="lt1"/>
              </a:buClr>
              <a:buSzPts val="1800"/>
              <a:buFont typeface="Arial"/>
              <a:buAutoNum type="arabicPeriod"/>
            </a:pPr>
            <a:r>
              <a:rPr lang="en" sz="1800">
                <a:latin typeface="Arial"/>
                <a:ea typeface="Arial"/>
                <a:cs typeface="Arial"/>
                <a:sym typeface="Arial"/>
              </a:rPr>
              <a:t>They introduce a </a:t>
            </a:r>
            <a:r>
              <a:rPr b="1" lang="en" sz="1800">
                <a:latin typeface="Arial"/>
                <a:ea typeface="Arial"/>
                <a:cs typeface="Arial"/>
                <a:sym typeface="Arial"/>
              </a:rPr>
              <a:t>novel algorithm (The witness algorithm)</a:t>
            </a:r>
            <a:r>
              <a:rPr lang="en" sz="1800">
                <a:latin typeface="Arial"/>
                <a:ea typeface="Arial"/>
                <a:cs typeface="Arial"/>
                <a:sym typeface="Arial"/>
              </a:rPr>
              <a:t> to crack POMDPs and make decisions that adapt to changing environments.</a:t>
            </a:r>
            <a:endParaRPr sz="1800">
              <a:latin typeface="Arial"/>
              <a:ea typeface="Arial"/>
              <a:cs typeface="Arial"/>
              <a:sym typeface="Arial"/>
            </a:endParaRPr>
          </a:p>
          <a:p>
            <a:pPr indent="0" lvl="0" marL="0" rtl="0" algn="l">
              <a:spcBef>
                <a:spcPts val="1200"/>
              </a:spcBef>
              <a:spcAft>
                <a:spcPts val="1200"/>
              </a:spcAft>
              <a:buNone/>
            </a:pPr>
            <a:r>
              <a:t/>
            </a:r>
            <a:endParaRPr sz="2000"/>
          </a:p>
        </p:txBody>
      </p:sp>
      <p:sp>
        <p:nvSpPr>
          <p:cNvPr id="176" name="Google Shape;1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7" name="Google Shape;177;p18"/>
          <p:cNvPicPr preferRelativeResize="0"/>
          <p:nvPr/>
        </p:nvPicPr>
        <p:blipFill>
          <a:blip r:embed="rId3">
            <a:alphaModFix/>
          </a:blip>
          <a:stretch>
            <a:fillRect/>
          </a:stretch>
        </p:blipFill>
        <p:spPr>
          <a:xfrm>
            <a:off x="5541000" y="0"/>
            <a:ext cx="3603000" cy="20266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19"/>
          <p:cNvPicPr preferRelativeResize="0"/>
          <p:nvPr/>
        </p:nvPicPr>
        <p:blipFill>
          <a:blip r:embed="rId3">
            <a:alphaModFix/>
          </a:blip>
          <a:stretch>
            <a:fillRect/>
          </a:stretch>
        </p:blipFill>
        <p:spPr>
          <a:xfrm>
            <a:off x="0" y="657468"/>
            <a:ext cx="9144000" cy="4486032"/>
          </a:xfrm>
          <a:prstGeom prst="rect">
            <a:avLst/>
          </a:prstGeom>
          <a:noFill/>
          <a:ln>
            <a:noFill/>
          </a:ln>
        </p:spPr>
      </p:pic>
      <p:sp>
        <p:nvSpPr>
          <p:cNvPr id="183" name="Google Shape;183;p19"/>
          <p:cNvSpPr txBox="1"/>
          <p:nvPr>
            <p:ph type="title"/>
          </p:nvPr>
        </p:nvSpPr>
        <p:spPr>
          <a:xfrm>
            <a:off x="5591725" y="6574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200">
                <a:solidFill>
                  <a:schemeClr val="dk1"/>
                </a:solidFill>
              </a:rPr>
              <a:t>Basic MDPs</a:t>
            </a:r>
            <a:endParaRPr sz="4200">
              <a:solidFill>
                <a:schemeClr val="dk1"/>
              </a:solidFill>
            </a:endParaRPr>
          </a:p>
        </p:txBody>
      </p:sp>
      <p:sp>
        <p:nvSpPr>
          <p:cNvPr id="184" name="Google Shape;184;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Markov Decision Processes</a:t>
            </a:r>
            <a:endParaRPr/>
          </a:p>
        </p:txBody>
      </p:sp>
      <p:sp>
        <p:nvSpPr>
          <p:cNvPr id="190" name="Google Shape;190;p20"/>
          <p:cNvSpPr txBox="1"/>
          <p:nvPr>
            <p:ph idx="1" type="body"/>
          </p:nvPr>
        </p:nvSpPr>
        <p:spPr>
          <a:xfrm>
            <a:off x="2270000" y="1202700"/>
            <a:ext cx="6638400" cy="32040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Although there may be a great deal of uncertainty about the effects of an agent’s actions, there is never any uncertainty about the agent’s current state.</a:t>
            </a:r>
            <a:endParaRPr sz="1900"/>
          </a:p>
          <a:p>
            <a:pPr indent="-349250" lvl="0" marL="457200" rtl="0" algn="l">
              <a:spcBef>
                <a:spcPts val="0"/>
              </a:spcBef>
              <a:spcAft>
                <a:spcPts val="0"/>
              </a:spcAft>
              <a:buSzPts val="1900"/>
              <a:buChar char="●"/>
            </a:pPr>
            <a:r>
              <a:rPr lang="en" sz="1900"/>
              <a:t>The next state and the expected reward depend only on the previous state and the action taken.</a:t>
            </a:r>
            <a:endParaRPr sz="1900"/>
          </a:p>
          <a:p>
            <a:pPr indent="-349250" lvl="1" marL="914400" rtl="0" algn="l">
              <a:spcBef>
                <a:spcPts val="0"/>
              </a:spcBef>
              <a:spcAft>
                <a:spcPts val="0"/>
              </a:spcAft>
              <a:buSzPts val="1900"/>
              <a:buChar char="○"/>
            </a:pPr>
            <a:r>
              <a:rPr lang="en" sz="1900"/>
              <a:t>Even if we were to condition on additional previous states, the transition probabilities and the expected rewards would remain the same.</a:t>
            </a:r>
            <a:endParaRPr sz="1900"/>
          </a:p>
        </p:txBody>
      </p:sp>
      <p:sp>
        <p:nvSpPr>
          <p:cNvPr id="191" name="Google Shape;19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2" name="Google Shape;192;p20"/>
          <p:cNvPicPr preferRelativeResize="0"/>
          <p:nvPr/>
        </p:nvPicPr>
        <p:blipFill>
          <a:blip r:embed="rId3">
            <a:alphaModFix/>
          </a:blip>
          <a:stretch>
            <a:fillRect/>
          </a:stretch>
        </p:blipFill>
        <p:spPr>
          <a:xfrm>
            <a:off x="-4" y="3009675"/>
            <a:ext cx="2858650" cy="218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1"/>
          <p:cNvSpPr txBox="1"/>
          <p:nvPr>
            <p:ph type="title"/>
          </p:nvPr>
        </p:nvSpPr>
        <p:spPr>
          <a:xfrm>
            <a:off x="1297500" y="393750"/>
            <a:ext cx="37788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 to Markov Decision Processes (MDPs)</a:t>
            </a:r>
            <a:endParaRPr/>
          </a:p>
        </p:txBody>
      </p:sp>
      <p:sp>
        <p:nvSpPr>
          <p:cNvPr id="198" name="Google Shape;198;p21"/>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Arial"/>
                <a:ea typeface="Arial"/>
                <a:cs typeface="Arial"/>
                <a:sym typeface="Arial"/>
              </a:rPr>
              <a:t>Represented as a tuple &lt;S,A,T,R&gt;.</a:t>
            </a:r>
            <a:endParaRPr sz="1500">
              <a:latin typeface="Arial"/>
              <a:ea typeface="Arial"/>
              <a:cs typeface="Arial"/>
              <a:sym typeface="Arial"/>
            </a:endParaRPr>
          </a:p>
          <a:p>
            <a:pPr indent="0" lvl="0" marL="0" rtl="0" algn="l">
              <a:spcBef>
                <a:spcPts val="1200"/>
              </a:spcBef>
              <a:spcAft>
                <a:spcPts val="0"/>
              </a:spcAft>
              <a:buNone/>
            </a:pPr>
            <a:r>
              <a:rPr b="1" lang="en" sz="1500">
                <a:latin typeface="Arial"/>
                <a:ea typeface="Arial"/>
                <a:cs typeface="Arial"/>
                <a:sym typeface="Arial"/>
              </a:rPr>
              <a:t>Components of MDPs</a:t>
            </a:r>
            <a:r>
              <a:rPr lang="en" sz="1500">
                <a:latin typeface="Arial"/>
                <a:ea typeface="Arial"/>
                <a:cs typeface="Arial"/>
                <a:sym typeface="Arial"/>
              </a:rPr>
              <a:t>:</a:t>
            </a:r>
            <a:endParaRPr sz="1500">
              <a:latin typeface="Arial"/>
              <a:ea typeface="Arial"/>
              <a:cs typeface="Arial"/>
              <a:sym typeface="Arial"/>
            </a:endParaRPr>
          </a:p>
          <a:p>
            <a:pPr indent="-323850" lvl="0" marL="457200" rtl="0" algn="l">
              <a:spcBef>
                <a:spcPts val="1200"/>
              </a:spcBef>
              <a:spcAft>
                <a:spcPts val="0"/>
              </a:spcAft>
              <a:buClr>
                <a:schemeClr val="lt1"/>
              </a:buClr>
              <a:buSzPts val="1500"/>
              <a:buFont typeface="Arial"/>
              <a:buChar char="●"/>
            </a:pPr>
            <a:r>
              <a:rPr b="1" lang="en" sz="1500">
                <a:latin typeface="Arial"/>
                <a:ea typeface="Arial"/>
                <a:cs typeface="Arial"/>
                <a:sym typeface="Arial"/>
              </a:rPr>
              <a:t>States (S):</a:t>
            </a:r>
            <a:r>
              <a:rPr lang="en" sz="1500">
                <a:latin typeface="Arial"/>
                <a:ea typeface="Arial"/>
                <a:cs typeface="Arial"/>
                <a:sym typeface="Arial"/>
              </a:rPr>
              <a:t> A finite set representing different situations or configurations of the world.</a:t>
            </a:r>
            <a:endParaRPr sz="1500">
              <a:latin typeface="Arial"/>
              <a:ea typeface="Arial"/>
              <a:cs typeface="Arial"/>
              <a:sym typeface="Arial"/>
            </a:endParaRPr>
          </a:p>
          <a:p>
            <a:pPr indent="-323850" lvl="0" marL="457200" rtl="0" algn="l">
              <a:spcBef>
                <a:spcPts val="0"/>
              </a:spcBef>
              <a:spcAft>
                <a:spcPts val="0"/>
              </a:spcAft>
              <a:buClr>
                <a:schemeClr val="lt1"/>
              </a:buClr>
              <a:buSzPts val="1500"/>
              <a:buFont typeface="Arial"/>
              <a:buChar char="●"/>
            </a:pPr>
            <a:r>
              <a:rPr b="1" lang="en" sz="1500">
                <a:latin typeface="Arial"/>
                <a:ea typeface="Arial"/>
                <a:cs typeface="Arial"/>
                <a:sym typeface="Arial"/>
              </a:rPr>
              <a:t>Actions (A):</a:t>
            </a:r>
            <a:r>
              <a:rPr lang="en" sz="1500">
                <a:latin typeface="Arial"/>
                <a:ea typeface="Arial"/>
                <a:cs typeface="Arial"/>
                <a:sym typeface="Arial"/>
              </a:rPr>
              <a:t> A finite set of possible actions the agent can take.</a:t>
            </a:r>
            <a:endParaRPr sz="1500">
              <a:latin typeface="Arial"/>
              <a:ea typeface="Arial"/>
              <a:cs typeface="Arial"/>
              <a:sym typeface="Arial"/>
            </a:endParaRPr>
          </a:p>
          <a:p>
            <a:pPr indent="-323850" lvl="0" marL="457200" rtl="0" algn="l">
              <a:spcBef>
                <a:spcPts val="0"/>
              </a:spcBef>
              <a:spcAft>
                <a:spcPts val="0"/>
              </a:spcAft>
              <a:buClr>
                <a:schemeClr val="lt1"/>
              </a:buClr>
              <a:buSzPts val="1500"/>
              <a:buFont typeface="Arial"/>
              <a:buChar char="●"/>
            </a:pPr>
            <a:r>
              <a:rPr b="1" lang="en" sz="1500">
                <a:latin typeface="Arial"/>
                <a:ea typeface="Arial"/>
                <a:cs typeface="Arial"/>
                <a:sym typeface="Arial"/>
              </a:rPr>
              <a:t>Transition Function (T) [T :S × A → Π(S)]:</a:t>
            </a:r>
            <a:r>
              <a:rPr lang="en" sz="1500">
                <a:latin typeface="Arial"/>
                <a:ea typeface="Arial"/>
                <a:cs typeface="Arial"/>
                <a:sym typeface="Arial"/>
              </a:rPr>
              <a:t> Probability distribution that describes the likelihood of moving from one state to another given an action.</a:t>
            </a:r>
            <a:endParaRPr sz="1500">
              <a:latin typeface="Arial"/>
              <a:ea typeface="Arial"/>
              <a:cs typeface="Arial"/>
              <a:sym typeface="Arial"/>
            </a:endParaRPr>
          </a:p>
          <a:p>
            <a:pPr indent="-323850" lvl="0" marL="457200" rtl="0" algn="l">
              <a:spcBef>
                <a:spcPts val="0"/>
              </a:spcBef>
              <a:spcAft>
                <a:spcPts val="0"/>
              </a:spcAft>
              <a:buClr>
                <a:schemeClr val="lt1"/>
              </a:buClr>
              <a:buSzPts val="1500"/>
              <a:buFont typeface="Arial"/>
              <a:buChar char="●"/>
            </a:pPr>
            <a:r>
              <a:rPr b="1" lang="en" sz="1500">
                <a:latin typeface="Arial"/>
                <a:ea typeface="Arial"/>
                <a:cs typeface="Arial"/>
                <a:sym typeface="Arial"/>
              </a:rPr>
              <a:t>Reward Function </a:t>
            </a:r>
            <a:r>
              <a:rPr b="1" lang="en" sz="1500">
                <a:latin typeface="Arial"/>
                <a:ea typeface="Arial"/>
                <a:cs typeface="Arial"/>
                <a:sym typeface="Arial"/>
              </a:rPr>
              <a:t>(R)</a:t>
            </a:r>
            <a:r>
              <a:rPr b="1" lang="en" sz="1500">
                <a:latin typeface="Arial"/>
                <a:ea typeface="Arial"/>
                <a:cs typeface="Arial"/>
                <a:sym typeface="Arial"/>
              </a:rPr>
              <a:t> [S × A → R]:</a:t>
            </a:r>
            <a:r>
              <a:rPr lang="en" sz="1500">
                <a:latin typeface="Arial"/>
                <a:ea typeface="Arial"/>
                <a:cs typeface="Arial"/>
                <a:sym typeface="Arial"/>
              </a:rPr>
              <a:t> Describes the immediate reward gained by performing an action in a specific state.</a:t>
            </a:r>
            <a:endParaRPr sz="1500">
              <a:latin typeface="Arial"/>
              <a:ea typeface="Arial"/>
              <a:cs typeface="Arial"/>
              <a:sym typeface="Arial"/>
            </a:endParaRPr>
          </a:p>
          <a:p>
            <a:pPr indent="0" lvl="0" marL="0" rtl="0" algn="l">
              <a:spcBef>
                <a:spcPts val="1200"/>
              </a:spcBef>
              <a:spcAft>
                <a:spcPts val="1200"/>
              </a:spcAft>
              <a:buNone/>
            </a:pPr>
            <a:r>
              <a:t/>
            </a:r>
            <a:endParaRPr sz="1700"/>
          </a:p>
        </p:txBody>
      </p:sp>
      <p:pic>
        <p:nvPicPr>
          <p:cNvPr id="199" name="Google Shape;199;p21"/>
          <p:cNvPicPr preferRelativeResize="0"/>
          <p:nvPr/>
        </p:nvPicPr>
        <p:blipFill>
          <a:blip r:embed="rId3">
            <a:alphaModFix/>
          </a:blip>
          <a:stretch>
            <a:fillRect/>
          </a:stretch>
        </p:blipFill>
        <p:spPr>
          <a:xfrm>
            <a:off x="6420600" y="0"/>
            <a:ext cx="2723400" cy="2343625"/>
          </a:xfrm>
          <a:prstGeom prst="rect">
            <a:avLst/>
          </a:prstGeom>
          <a:noFill/>
          <a:ln>
            <a:noFill/>
          </a:ln>
        </p:spPr>
      </p:pic>
      <p:sp>
        <p:nvSpPr>
          <p:cNvPr id="200" name="Google Shape;20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