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Proxima Nova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ProximaNova-bold.fntdata"/><Relationship Id="rId41" Type="http://schemas.openxmlformats.org/officeDocument/2006/relationships/font" Target="fonts/ProximaNova-regular.fntdata"/><Relationship Id="rId22" Type="http://schemas.openxmlformats.org/officeDocument/2006/relationships/slide" Target="slides/slide17.xml"/><Relationship Id="rId44" Type="http://schemas.openxmlformats.org/officeDocument/2006/relationships/font" Target="fonts/ProximaNova-boldItalic.fntdata"/><Relationship Id="rId21" Type="http://schemas.openxmlformats.org/officeDocument/2006/relationships/slide" Target="slides/slide16.xml"/><Relationship Id="rId43" Type="http://schemas.openxmlformats.org/officeDocument/2006/relationships/font" Target="fonts/ProximaNova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790a1cd71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790a1cd71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790a1cd7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790a1cd7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790a1cd7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790a1cd7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7a0fd00fd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7a0fd00fd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790a1cd7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790a1cd7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790a1cd7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1790a1cd7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790a1cd71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790a1cd71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790a1cd7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790a1cd7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790a1cd71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790a1cd71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790a1cd7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1790a1cd7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7c471a9d6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7c471a9d6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790a1cd7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1790a1cd7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790a1cd71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1790a1cd71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790a1cd71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790a1cd71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790a1cd71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1790a1cd71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790a1cd71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790a1cd71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790a1cd71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790a1cd71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790a1cd7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1790a1cd7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1790a1cd71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1790a1cd7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790a1cd71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1790a1cd71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7c471a9d6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17c471a9d6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790a1cd7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790a1cd7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790a1cd71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1790a1cd71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1790a1cd71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1790a1cd71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1790a1cd71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1790a1cd71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1790a1cd71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1790a1cd71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790a1cd71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1790a1cd71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790a1cd71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1790a1cd71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7c471a9d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7c471a9d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7c471a9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7c471a9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7c471a9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7c471a9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790a1cd7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790a1cd7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790a1cd7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790a1cd7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790a1cd7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790a1cd7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Safety Constraints from Demonstrations with Unknown Rewards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Authors: David Lindner, Xin Chen, Sebastian Tschiatschek, Katja Hofmann, Andreas Krause</a:t>
            </a:r>
            <a:br>
              <a:rPr lang="en"/>
            </a:br>
            <a:r>
              <a:rPr lang="en"/>
              <a:t>Presenter: Baoying Feng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Setup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CMDP with Unknown Rewards and Constraints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Infinite-horizon discounted CMDP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Demonstrations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agent has access to demonstrations from k different safe policies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demonstration is associated with an unknown reward function which might reflect different driving goals or driver preferences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0609" y="1819771"/>
            <a:ext cx="2262775" cy="5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7975" y="3006750"/>
            <a:ext cx="2728000" cy="5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Setup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Shared Constraints Across Policies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demonstrations share a common set of constraints defined by unknown cost functions and thresholds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Functions in Feature Space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cost functions are assumed to be linear in a d-dimensional feature space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discounted </a:t>
            </a:r>
            <a:r>
              <a:rPr lang="en" sz="1400"/>
              <a:t>feature </a:t>
            </a:r>
            <a:r>
              <a:rPr lang="en" sz="1400"/>
              <a:t>expectations for a policy π</a:t>
            </a:r>
            <a:endParaRPr sz="14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700" y="2664350"/>
            <a:ext cx="28226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676" y="3639550"/>
            <a:ext cx="3470637" cy="9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Setup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Functions in Feature Space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cost function is parameterized by a vector φ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Objective for Evaluation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agent is given a new reward function representing a new task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goal is to find an optimal policy for the CMDP where the constraints inferred from demonstrations must still hold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708" y="1871350"/>
            <a:ext cx="302457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400" y="3596575"/>
            <a:ext cx="576517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Setup</a:t>
            </a:r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517600" y="1947475"/>
            <a:ext cx="1916700" cy="182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Input: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Demonstrations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2594075" y="2505775"/>
            <a:ext cx="859800" cy="70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3613650" y="1947475"/>
            <a:ext cx="1916700" cy="182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Convex Constraint Learning for Reinforcement Learning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(CoCoRL)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5793075" y="2505775"/>
            <a:ext cx="859800" cy="70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6915600" y="1947475"/>
            <a:ext cx="1916700" cy="182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Output: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Policy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Convex Constraint Learning for Reinforcement Learning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Constructing a Convex Safe Set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Convergence for Optimal Demonstrations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Estimating Feature Expectations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</a:t>
            </a:r>
            <a:r>
              <a:rPr lang="en"/>
              <a:t>Constructing a Convex Safe Set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the true safe set be the set of all policies that satisfy the constraints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CoCoRL is based on the key observation that the true safe set is convex.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245" y="1662520"/>
            <a:ext cx="377750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6550" y="2620650"/>
            <a:ext cx="3570900" cy="22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Constructing a Convex Safe Set</a:t>
            </a: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311700" y="3996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73"/>
              <a:t>Convex</a:t>
            </a:r>
            <a:r>
              <a:rPr lang="en" sz="7073"/>
              <a:t> Safe Set</a:t>
            </a:r>
            <a:endParaRPr sz="7073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870562"/>
            <a:ext cx="8520601" cy="1272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Constructing a Convex Safe Set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Theorem 1 - Estimated Safe Set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Any policy π within the convex safe set Ｓ is guaranteed to be safe, meaning it satisfies all constraints.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Theorem 2 - Inferred CMDP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 exist inferred cost functions and thresholds such that solving the inferred CMDP using these constraints is equivalent to finding an optimal policy in the true CMDP.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Corollary 1 - Ｓ is maximal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Ｓ is the largest safe set that can be constructed from the demonstrations.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Convergence for Optimal Demonstrations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1700" y="1131225"/>
            <a:ext cx="8520600" cy="3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Regret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aim is to show that this regret tends to zero as the number of demonstrations k increases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599" y="1581124"/>
            <a:ext cx="5424820" cy="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308" y="3501171"/>
            <a:ext cx="3385388" cy="6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Convergence for Optimal Demonstrations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</a:t>
            </a:r>
            <a:r>
              <a:rPr lang="en"/>
              <a:t>hen the safe demonstrations are exactly optimal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they are approximately optimal according to a Boltzmann model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the Boltzmann model, actions or policies are chosen with probabilities that depend on their expected returns.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β</a:t>
            </a:r>
            <a:r>
              <a:rPr lang="en"/>
              <a:t> - Temperature Parameter, controls the level of “rationality” or optimality</a:t>
            </a:r>
            <a:endParaRPr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275" y="2285393"/>
            <a:ext cx="275744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413" y="1242875"/>
            <a:ext cx="6379175" cy="35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Boltzmann Model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can learn from demonstrations that are close to optimal without assuming that the expert always acts with perfect precision.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model allows CoCoRL to handle "soft" constraints on optimality, where experts mostly choose good actions but occasionally deviate, making the learning process more robust.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Convergence for Optimal Demonstrations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Assumption 1 - Linear </a:t>
            </a:r>
            <a:r>
              <a:rPr lang="en"/>
              <a:t>Rewards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reward functions for both the demonstrations and the evaluation are linear in the feature space.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Assumption 2a - Exact Optimality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demonstrated policy is exactly optimal in its respective CMDP, meaning it fully maximizes the reward for the given constraints.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Assumption 2b - Boltzmann-Rationality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exact optimality is unrealistic, demonstrations are assumed to follow a Boltzmann distribution with respect to the reward function.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Convergence for Optimal Demonstrations</a:t>
            </a:r>
            <a:endParaRPr/>
          </a:p>
        </p:txBody>
      </p: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Theorem 3 - Convergence, Exact Optimality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Under Assumptions 1 (Linear Rewards) and 2a (Exact Optimality), as the number of demonstrations k increases, the policy regret converges to zero with high probability.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Theorem 4 - </a:t>
            </a:r>
            <a:r>
              <a:rPr lang="en"/>
              <a:t>Convergence</a:t>
            </a:r>
            <a:r>
              <a:rPr lang="en"/>
              <a:t>, Boltzmann-rationality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Under Assumptions 1 (Linear Rewards) and 2b (Boltzmann-Rationality for Approximate Optimality), as the number of demonstrations k increases, the policy regret converges to zero with high probability.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Estimating Feature Expectations</a:t>
            </a:r>
            <a:endParaRPr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Problem:</a:t>
            </a:r>
            <a:r>
              <a:rPr lang="en"/>
              <a:t> Earlier sections assumed access to the true feature expectations of each demonstrated policy. However, in practice, this exact information might not be available.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Solution:</a:t>
            </a:r>
            <a:r>
              <a:rPr lang="en"/>
              <a:t> Instead of using exact feature expectations, we can estimate them by observing sample trajectories of each policy in the environment.</a:t>
            </a: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926" y="3596526"/>
            <a:ext cx="2106150" cy="7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Implementation</a:t>
            </a:r>
            <a:endParaRPr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</a:t>
            </a:r>
            <a:r>
              <a:rPr lang="en"/>
              <a:t>ompute or estimate the demonstrations’ feature expectations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Constructing the convex hull with Quickhull algorithm</a:t>
            </a: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300" y="2217325"/>
            <a:ext cx="5115400" cy="25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Implementation</a:t>
            </a:r>
            <a:endParaRPr/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3"/>
            </a:pPr>
            <a:r>
              <a:rPr lang="en"/>
              <a:t>Solving the inferred CMDP using Constrained Reinforcement Learning algorithm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3"/>
            </a:pPr>
            <a:r>
              <a:rPr lang="en"/>
              <a:t>Handling high dimensionality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3"/>
            </a:pPr>
            <a:r>
              <a:rPr lang="en"/>
              <a:t>Handling degenerate safe sets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3"/>
            </a:pPr>
            <a:r>
              <a:rPr lang="en"/>
              <a:t>Incrementally expanding the safe set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Inverse Reinforcement Learning(Andrew Y. (2000))</a:t>
            </a:r>
            <a:endParaRPr/>
          </a:p>
        </p:txBody>
      </p:sp>
      <p:sp>
        <p:nvSpPr>
          <p:cNvPr id="235" name="Google Shape;235;p38"/>
          <p:cNvSpPr txBox="1"/>
          <p:nvPr>
            <p:ph idx="1" type="body"/>
          </p:nvPr>
        </p:nvSpPr>
        <p:spPr>
          <a:xfrm>
            <a:off x="311700" y="1152475"/>
            <a:ext cx="7997100" cy="3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AutoNum type="arabicPeriod"/>
            </a:pPr>
            <a:r>
              <a:rPr lang="en" sz="1950"/>
              <a:t>Observations of Behavior</a:t>
            </a:r>
            <a:endParaRPr sz="1950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AutoNum type="arabicPeriod"/>
            </a:pPr>
            <a:r>
              <a:rPr lang="en" sz="1950"/>
              <a:t>Learning the Reward Function</a:t>
            </a:r>
            <a:endParaRPr sz="1950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AutoNum type="arabicPeriod"/>
            </a:pPr>
            <a:r>
              <a:rPr lang="en" sz="1950"/>
              <a:t>Solving the Inverse Problem</a:t>
            </a:r>
            <a:endParaRPr sz="195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38" y="2366025"/>
            <a:ext cx="7997125" cy="23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IRL in CMDPs</a:t>
            </a:r>
            <a:endParaRPr/>
          </a:p>
        </p:txBody>
      </p:sp>
      <p:sp>
        <p:nvSpPr>
          <p:cNvPr id="242" name="Google Shape;24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Cannot Guarantee Safety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Difficulty in Learning Transferable Constraints</a:t>
            </a:r>
            <a:endParaRPr/>
          </a:p>
        </p:txBody>
      </p:sp>
      <p:pic>
        <p:nvPicPr>
          <p:cNvPr id="243" name="Google Shape;2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034" y="2070100"/>
            <a:ext cx="4373916" cy="24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Gridworld </a:t>
            </a:r>
            <a:r>
              <a:rPr lang="en"/>
              <a:t>Environments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Evaluate CoCoRL’s performance in a controlled, tabular setting where optimal policies can be computed exactly.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Includes "goal" cells (to reach for rewards) and "limited" cells (that impose constraints).</a:t>
            </a:r>
            <a:endParaRPr/>
          </a:p>
        </p:txBody>
      </p:sp>
      <p:pic>
        <p:nvPicPr>
          <p:cNvPr id="250" name="Google Shape;2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850" y="2505400"/>
            <a:ext cx="2468300" cy="24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Driving Simulation(Highway Environment)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 the scalability and robustness of CoCoRL in a more complex, continuous environment.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driving simulation involves a 2D four-way intersection where the agent can turn left, turn right, or go straight. Constraints include safe driving behaviors like keeping a safe distance and obeying speed limits.</a:t>
            </a:r>
            <a:endParaRPr/>
          </a:p>
        </p:txBody>
      </p:sp>
      <p:pic>
        <p:nvPicPr>
          <p:cNvPr id="257" name="Google Shape;2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825" y="2745650"/>
            <a:ext cx="2102725" cy="21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9364" y="2745647"/>
            <a:ext cx="2875457" cy="21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Convex </a:t>
            </a:r>
            <a:r>
              <a:rPr lang="en"/>
              <a:t>Constraint Learning for Reinforcement Learning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66087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Gridworld Environments</a:t>
            </a:r>
            <a:endParaRPr/>
          </a:p>
        </p:txBody>
      </p:sp>
      <p:pic>
        <p:nvPicPr>
          <p:cNvPr id="264" name="Google Shape;26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6662"/>
            <a:ext cx="9144002" cy="245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- Driving Simulation(Highway Environment)</a:t>
            </a:r>
            <a:endParaRPr/>
          </a:p>
        </p:txBody>
      </p:sp>
      <p:pic>
        <p:nvPicPr>
          <p:cNvPr id="270" name="Google Shape;27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98450"/>
            <a:ext cx="8839199" cy="236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25516"/>
            <a:ext cx="9144001" cy="251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</a:t>
            </a:r>
            <a:endParaRPr/>
          </a:p>
        </p:txBody>
      </p:sp>
      <p:sp>
        <p:nvSpPr>
          <p:cNvPr id="277" name="Google Shape;27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Constraint Learning in Reinforcement Learning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</a:t>
            </a:r>
            <a:r>
              <a:rPr lang="en"/>
              <a:t>ll of the approaches assume full knowledge of the demonstrations’ reward functions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Scobee and Sastry (2020), Stocking et al. (2021), Malik et al. (2021) 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Multi-task Inverse Reinforcement Learning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 general, IRL-based methods are challenging to adapt to CMDPs where safety is crucial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Dimitrakakis and Rothkopf (2012), Xu et al. (2019), Yu et al. (2019), Wang et al. (2021), Amin et al. (2017)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Learning Constraints for Driving Behavior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All the approaches assume fully known reward functions, which is often unrealistic beyond basic highway driving scenarios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Rezaee and Yadmellat (2022), Scobee and Sastry (2020), Liu et al. (2023), Gaurav et al. (2023)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Bandits &amp; Learning Theory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None of these methods directly apply to the structure of the problem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Lindner et al., (2022),  Camilleri et al. (2022), Khan and Madden (2014), Baddeley et al. (2007), Gottlieb et al. (2018)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</a:t>
            </a:r>
            <a:endParaRPr/>
          </a:p>
        </p:txBody>
      </p:sp>
      <p:sp>
        <p:nvSpPr>
          <p:cNvPr id="283" name="Google Shape;283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ssuming safe demonstrations and access to a feature representation in non-tabular environments.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from potentially unsafe demonstrations and learning features to represent constraints</a:t>
            </a:r>
            <a:endParaRPr/>
          </a:p>
        </p:txBody>
      </p:sp>
      <p:pic>
        <p:nvPicPr>
          <p:cNvPr id="284" name="Google Shape;28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402" y="2571751"/>
            <a:ext cx="3038001" cy="21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90" name="Google Shape;290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</a:t>
            </a:r>
            <a:r>
              <a:rPr lang="en"/>
              <a:t>nfer shared constraints from demonstrations with unknown rewards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</a:t>
            </a:r>
            <a:r>
              <a:rPr lang="en"/>
              <a:t>uarantees</a:t>
            </a:r>
            <a:r>
              <a:rPr lang="en"/>
              <a:t> safety and achieves strong performance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learning constraints more practical in a range of applications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Convex Constraint Learning for Reinforcement Learning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187" y="1017725"/>
            <a:ext cx="4131624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Convex Constraint Learning for Reinforcement Learning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450" y="1017725"/>
            <a:ext cx="4385108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Convex Constraint Learning for Reinforcement Learning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688" y="1099700"/>
            <a:ext cx="4144625" cy="37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Markov Decision Processes(MDPs)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088" y="1017718"/>
            <a:ext cx="2899826" cy="8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12343"/>
            <a:ext cx="5198399" cy="292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2865" y="1912350"/>
            <a:ext cx="3029432" cy="292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Constrained Markov Decision Processes(CMDPs)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411" y="1017724"/>
            <a:ext cx="2957170" cy="89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039800"/>
            <a:ext cx="5530075" cy="5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810525"/>
            <a:ext cx="5872124" cy="15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6559" y="2399225"/>
            <a:ext cx="2475744" cy="21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MDP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agent’s only goal is to maximize the expected reward over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agent is free to choose any policy that maximizes rewards, even if it sometimes involves risky or unsafe actions.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CMDP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agent aims to maximize the reward while also satisfying a set of constraints on its behavior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agent must choose a policy that maximizes rewards and keeps each cost function within its threshold</a:t>
            </a:r>
            <a:endParaRPr/>
          </a:p>
        </p:txBody>
      </p:sp>
      <p:cxnSp>
        <p:nvCxnSpPr>
          <p:cNvPr id="115" name="Google Shape;115;p21"/>
          <p:cNvCxnSpPr/>
          <p:nvPr/>
        </p:nvCxnSpPr>
        <p:spPr>
          <a:xfrm>
            <a:off x="4610725" y="1041775"/>
            <a:ext cx="0" cy="363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