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7" r:id="rId5"/>
    <p:sldMasterId id="214748369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</p:sldIdLst>
  <p:sldSz cy="5143500" cx="9144000"/>
  <p:notesSz cx="6858000" cy="9144000"/>
  <p:embeddedFontLst>
    <p:embeddedFont>
      <p:font typeface="Inter Tight Medium"/>
      <p:regular r:id="rId48"/>
      <p:bold r:id="rId49"/>
      <p:italic r:id="rId50"/>
      <p:boldItalic r:id="rId51"/>
    </p:embeddedFont>
    <p:embeddedFont>
      <p:font typeface="Inter Tight"/>
      <p:regular r:id="rId52"/>
      <p:bold r:id="rId53"/>
      <p:italic r:id="rId54"/>
      <p:boldItalic r:id="rId55"/>
    </p:embeddedFont>
    <p:embeddedFont>
      <p:font typeface="Inter Tight SemiBold"/>
      <p:regular r:id="rId56"/>
      <p:bold r:id="rId57"/>
      <p:italic r:id="rId58"/>
      <p:boldItalic r:id="rId5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3" name="Chicheng Zhang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2.xml"/><Relationship Id="rId48" Type="http://schemas.openxmlformats.org/officeDocument/2006/relationships/font" Target="fonts/InterTightMedium-regular.fntdata"/><Relationship Id="rId47" Type="http://schemas.openxmlformats.org/officeDocument/2006/relationships/slide" Target="slides/slide40.xml"/><Relationship Id="rId49" Type="http://schemas.openxmlformats.org/officeDocument/2006/relationships/font" Target="fonts/InterTightMedium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InterTightMedium-boldItalic.fntdata"/><Relationship Id="rId50" Type="http://schemas.openxmlformats.org/officeDocument/2006/relationships/font" Target="fonts/InterTightMedium-italic.fntdata"/><Relationship Id="rId53" Type="http://schemas.openxmlformats.org/officeDocument/2006/relationships/font" Target="fonts/InterTight-bold.fntdata"/><Relationship Id="rId52" Type="http://schemas.openxmlformats.org/officeDocument/2006/relationships/font" Target="fonts/InterTight-regular.fntdata"/><Relationship Id="rId11" Type="http://schemas.openxmlformats.org/officeDocument/2006/relationships/slide" Target="slides/slide4.xml"/><Relationship Id="rId55" Type="http://schemas.openxmlformats.org/officeDocument/2006/relationships/font" Target="fonts/InterTight-boldItalic.fntdata"/><Relationship Id="rId10" Type="http://schemas.openxmlformats.org/officeDocument/2006/relationships/slide" Target="slides/slide3.xml"/><Relationship Id="rId54" Type="http://schemas.openxmlformats.org/officeDocument/2006/relationships/font" Target="fonts/InterTight-italic.fntdata"/><Relationship Id="rId13" Type="http://schemas.openxmlformats.org/officeDocument/2006/relationships/slide" Target="slides/slide6.xml"/><Relationship Id="rId57" Type="http://schemas.openxmlformats.org/officeDocument/2006/relationships/font" Target="fonts/InterTightSemiBold-bold.fntdata"/><Relationship Id="rId12" Type="http://schemas.openxmlformats.org/officeDocument/2006/relationships/slide" Target="slides/slide5.xml"/><Relationship Id="rId56" Type="http://schemas.openxmlformats.org/officeDocument/2006/relationships/font" Target="fonts/InterTightSemiBold-regular.fntdata"/><Relationship Id="rId15" Type="http://schemas.openxmlformats.org/officeDocument/2006/relationships/slide" Target="slides/slide8.xml"/><Relationship Id="rId59" Type="http://schemas.openxmlformats.org/officeDocument/2006/relationships/font" Target="fonts/InterTightSemiBold-boldItalic.fntdata"/><Relationship Id="rId14" Type="http://schemas.openxmlformats.org/officeDocument/2006/relationships/slide" Target="slides/slide7.xml"/><Relationship Id="rId58" Type="http://schemas.openxmlformats.org/officeDocument/2006/relationships/font" Target="fonts/InterTightSemiBold-italic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4-12-04T00:29:25.743">
    <p:pos x="210" y="757"/>
    <p:text>https://slideslive.com/38936013/almost-optimal-modelfree-reinforcement-learning-via-referenceadvantage-decomposition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4-12-04T01:12:29.208">
    <p:pos x="193" y="757"/>
    <p:text>https://arxiv.org/pdf/2110.04645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3" dt="2024-12-04T01:14:31.986">
    <p:pos x="210" y="617"/>
    <p:text>https://optrl2019.github.io/assets/accepted_papers/18.pdf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1925be2f4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1925be2f4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19c734d1b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319c734d1b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beginning, Q-values are initialized with random values. High initial values, can encourage exploration.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</a:t>
            </a:r>
            <a:r>
              <a:rPr lang="en"/>
              <a:t>psilon</a:t>
            </a:r>
            <a:r>
              <a:rPr lang="en"/>
              <a:t>-greedy approach for exploration i.e with fixed </a:t>
            </a:r>
            <a:r>
              <a:rPr lang="en"/>
              <a:t>probability</a:t>
            </a:r>
            <a:r>
              <a:rPr lang="en"/>
              <a:t> perform random action.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t=number of times triple (s,a,h) is visited, alpha_t = (1+H)(H+t)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19c734d1bc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319c734d1bc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19c734d1bc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319c734d1bc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Model-free algorithms are more space and time efficient. Model-based algorithms achieve better learning performance.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 = states, A = actions, H = episode length, K = number of episodes, T = KH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Regret bound is same order as best model-based algorithms and also matches the information </a:t>
            </a:r>
            <a:r>
              <a:rPr lang="en"/>
              <a:t>theoretic</a:t>
            </a:r>
            <a:r>
              <a:rPr lang="en"/>
              <a:t> lower bound up to logarithmic factos.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31ad5c8be05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31ad5c8be05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Accuracy of model-based RL depends on accuracy of model.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Computational cost high especially for complex problems.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Model-free algos can be more robust in environments where modeling is difficult or infeasible, such as highly stochastic or complex environments.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Thus, if we were able to solve the problem of poor regret of model-free while maintaining their time and space advantages, we would </a:t>
            </a:r>
            <a:r>
              <a:rPr lang="en"/>
              <a:t>have</a:t>
            </a:r>
            <a:r>
              <a:rPr lang="en"/>
              <a:t> a highly powerful RL algo i.e UCB Advantage.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1ef9cc3629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31ef9cc3629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1ad5c8be05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31ad5c8be05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Paper which had the most influence on the paper being presented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1ad5c8be05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31ad5c8be05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Information theoretic lower bound - Ω(√ (H^2SAT))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1ad5c8be05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31ad5c8be05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is typically calculated as the number of state-action pairs where the chosen action differs between two policies being compared. Utilized to lower policy updates.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eg, in recommendation, need to update policy every time a new product is added to catalog (actions updated).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1ad5c8be05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31ad5c8be05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31afd44055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31afd44055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Augmentations provide better performance and lower cost than standard or other Q-Learning variants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1925be2f4b_0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1925be2f4b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31afd44055d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31afd44055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Assumptions -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Reward value always between 1 and 0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1afd44055d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31afd44055d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Policy determines ideal action in a given state for a given episode.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Value function indicates how profitable in long term transitioning to a particular state can be i.e utility/value of a state.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 function = immediate reward + (prob. Of transitioning into a state)x(value of the state). Thus indicates how profitable taking a particular action in the given state can be).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1afd44055d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31afd44055d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The supremum is the smallest value that is greater than or equal to all the values of the function in the specified domain. If the function has a maximum value, the supremum equals the maximum. Otherwise, the supremum is the least value that bounds the function from above.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31afd44055d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31afd44055d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31afd44055d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31afd44055d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Stages defined on triple level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1afd44055d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1afd44055d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31b00c32a0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31b00c32a0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Since we collect samples for the entire stage and update only at end of stage, possibly large deviations.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31b00c32a0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31b00c32a0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Hence, for a better regret bound we need to use a modified update rule to eliminate this issue of deviations from the true estimate due to stages.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31b00c32a03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31b00c32a03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order to resolve the issue with the standard update rule, UCB-Advantage uses reference </a:t>
            </a:r>
            <a:r>
              <a:rPr lang="en"/>
              <a:t>advantage</a:t>
            </a:r>
            <a:r>
              <a:rPr lang="en"/>
              <a:t> decomposition and the advantage-based update rule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use of Vh offsets the weakness of using only (1/H) of the data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31b00c32a03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31b00c32a03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discussion till now has assumed that the reference value vector V ref is known.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1ad5c8be05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1ad5c8be0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 Markov Decision Process (MDP) model contains: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 set of possible world states 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 set of possible actions 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 = probability of taking action a in state s and transitioning to state s’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 = reward of taking action a in the state 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 real-valued reward function R(s,a).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 policy is a solution to Markov Decision Process.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31ef9cc3629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31ef9cc3629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31b00c32a0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31b00c32a0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C1,c2 and c3 are large positive universal constants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bonuses are set in a way that both expressions can be shown to upper bound Q* in the desired event.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31b00c32a03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31b00c32a03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31b82f09f33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31b82f09f33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Since we collect samples for the entire stage and update only at end of stage, possibly large deviations.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31b82f09f33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31b82f09f33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31b08eb254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31b08eb254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31b82f09f33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31b82f09f33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31b82f09f33_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31b82f09f33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31b08eb2549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31b08eb2549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Hence, does not work with more complex RL problems, like autonomous vehicles, complex robots, etc.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31b08eb2549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31b08eb2549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1ad5c8be05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31ad5c8be05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value function gives the expected sum of remaining rewards received from current step onwards under policy π until end of episode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Game states = player position, health, enemy position, etc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Actions = move left/right/up/down, shoot, etc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31b08eb254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31b08eb254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1b82f09f33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1b82f09f33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 = 2^9, A = 9, K = selectable, H = [4,5],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1b82f09f33_1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1b82f09f33_1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R_h = </a:t>
            </a:r>
            <a:r>
              <a:rPr lang="en"/>
              <a:t>reward</a:t>
            </a:r>
            <a:r>
              <a:rPr lang="en"/>
              <a:t> function. P_h = transition probability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1b82f09f33_1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31b82f09f33_1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1925be2f4b_0_3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1925be2f4b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Agent learns by maximizing its accumulative rewards through sequential decision making in an unknown environment modelled by Markov Decision Process [MDP].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Model-free algorithms are usually more space- and time-efficient compared to model-based algorithms. Example, Q-learning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Model-based algorithms may be able to take the advantage of the learned model and achieve better learning performance in terms of regret. Example, AlphaZero, Monte Carlo Tree Search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1ef9cc362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31ef9cc362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model-free RL algorithms as algorithms with space complexity sublinear to the space required to store an MDP.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14"/>
          <p:cNvGrpSpPr/>
          <p:nvPr/>
        </p:nvGrpSpPr>
        <p:grpSpPr>
          <a:xfrm rot="299808">
            <a:off x="124383" y="-559521"/>
            <a:ext cx="8900029" cy="6258229"/>
            <a:chOff x="124223" y="-559280"/>
            <a:chExt cx="8900025" cy="6258226"/>
          </a:xfrm>
        </p:grpSpPr>
        <p:grpSp>
          <p:nvGrpSpPr>
            <p:cNvPr id="56" name="Google Shape;56;p14"/>
            <p:cNvGrpSpPr/>
            <p:nvPr/>
          </p:nvGrpSpPr>
          <p:grpSpPr>
            <a:xfrm>
              <a:off x="124223" y="-78561"/>
              <a:ext cx="8900025" cy="5296800"/>
              <a:chOff x="124223" y="-78561"/>
              <a:chExt cx="8900025" cy="5296800"/>
            </a:xfrm>
          </p:grpSpPr>
          <p:sp>
            <p:nvSpPr>
              <p:cNvPr id="57" name="Google Shape;57;p14"/>
              <p:cNvSpPr/>
              <p:nvPr/>
            </p:nvSpPr>
            <p:spPr>
              <a:xfrm rot="-1623">
                <a:off x="7117071" y="2014308"/>
                <a:ext cx="1906200" cy="1875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Inter Tight"/>
                  <a:ea typeface="Inter Tight"/>
                  <a:cs typeface="Inter Tight"/>
                  <a:sym typeface="Inter Tight"/>
                </a:endParaRPr>
              </a:p>
            </p:txBody>
          </p:sp>
          <p:sp>
            <p:nvSpPr>
              <p:cNvPr id="58" name="Google Shape;58;p14"/>
              <p:cNvSpPr/>
              <p:nvPr/>
            </p:nvSpPr>
            <p:spPr>
              <a:xfrm flipH="1" rot="-1487">
                <a:off x="124823" y="-77211"/>
                <a:ext cx="6242101" cy="5294100"/>
              </a:xfrm>
              <a:prstGeom prst="snip1Rect">
                <a:avLst>
                  <a:gd fmla="val 42486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Inter Tight SemiBold"/>
                  <a:ea typeface="Inter Tight SemiBold"/>
                  <a:cs typeface="Inter Tight SemiBold"/>
                  <a:sym typeface="Inter Tight SemiBold"/>
                </a:endParaRPr>
              </a:p>
            </p:txBody>
          </p:sp>
          <p:sp>
            <p:nvSpPr>
              <p:cNvPr id="59" name="Google Shape;59;p14"/>
              <p:cNvSpPr/>
              <p:nvPr/>
            </p:nvSpPr>
            <p:spPr>
              <a:xfrm flipH="1" rot="10798513">
                <a:off x="2781248" y="-76291"/>
                <a:ext cx="6242401" cy="5289900"/>
              </a:xfrm>
              <a:prstGeom prst="snip1Rect">
                <a:avLst>
                  <a:gd fmla="val 42496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Inter Tight SemiBold"/>
                  <a:ea typeface="Inter Tight SemiBold"/>
                  <a:cs typeface="Inter Tight SemiBold"/>
                  <a:sym typeface="Inter Tight SemiBold"/>
                </a:endParaRPr>
              </a:p>
            </p:txBody>
          </p:sp>
          <p:sp>
            <p:nvSpPr>
              <p:cNvPr id="60" name="Google Shape;60;p14"/>
              <p:cNvSpPr/>
              <p:nvPr/>
            </p:nvSpPr>
            <p:spPr>
              <a:xfrm rot="-1623">
                <a:off x="125118" y="1250275"/>
                <a:ext cx="1906200" cy="1875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Inter Tight"/>
                  <a:ea typeface="Inter Tight"/>
                  <a:cs typeface="Inter Tight"/>
                  <a:sym typeface="Inter Tight"/>
                </a:endParaRPr>
              </a:p>
            </p:txBody>
          </p:sp>
        </p:grpSp>
        <p:sp>
          <p:nvSpPr>
            <p:cNvPr id="61" name="Google Shape;61;p14"/>
            <p:cNvSpPr/>
            <p:nvPr/>
          </p:nvSpPr>
          <p:spPr>
            <a:xfrm rot="-4516116">
              <a:off x="314265" y="-331820"/>
              <a:ext cx="1871106" cy="1837980"/>
            </a:xfrm>
            <a:prstGeom prst="rtTriangl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endParaRPr>
            </a:p>
          </p:txBody>
        </p:sp>
        <p:sp>
          <p:nvSpPr>
            <p:cNvPr id="62" name="Google Shape;62;p14"/>
            <p:cNvSpPr/>
            <p:nvPr/>
          </p:nvSpPr>
          <p:spPr>
            <a:xfrm rot="6283884">
              <a:off x="6963097" y="3633506"/>
              <a:ext cx="1871106" cy="1837980"/>
            </a:xfrm>
            <a:prstGeom prst="rtTriangl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endParaRPr>
            </a:p>
          </p:txBody>
        </p:sp>
      </p:grpSp>
      <p:sp>
        <p:nvSpPr>
          <p:cNvPr id="63" name="Google Shape;63;p14"/>
          <p:cNvSpPr txBox="1"/>
          <p:nvPr>
            <p:ph type="ctrTitle"/>
          </p:nvPr>
        </p:nvSpPr>
        <p:spPr>
          <a:xfrm>
            <a:off x="1826325" y="1559575"/>
            <a:ext cx="5494800" cy="156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64" name="Google Shape;64;p14"/>
          <p:cNvSpPr txBox="1"/>
          <p:nvPr>
            <p:ph idx="1" type="subTitle"/>
          </p:nvPr>
        </p:nvSpPr>
        <p:spPr>
          <a:xfrm>
            <a:off x="1826325" y="3252475"/>
            <a:ext cx="549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Font typeface="Inter Tight Medium"/>
              <a:buNone/>
              <a:defRPr sz="25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Font typeface="Inter Tight Medium"/>
              <a:buNone/>
              <a:defRPr sz="25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Font typeface="Inter Tight Medium"/>
              <a:buNone/>
              <a:defRPr sz="25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Font typeface="Inter Tight Medium"/>
              <a:buNone/>
              <a:defRPr sz="25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Font typeface="Inter Tight Medium"/>
              <a:buNone/>
              <a:defRPr sz="25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Font typeface="Inter Tight Medium"/>
              <a:buNone/>
              <a:defRPr sz="25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Font typeface="Inter Tight Medium"/>
              <a:buNone/>
              <a:defRPr sz="25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Font typeface="Inter Tight Medium"/>
              <a:buNone/>
              <a:defRPr sz="25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Font typeface="Inter Tight Medium"/>
              <a:buNone/>
              <a:defRPr sz="25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_AND_BODY_1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_AND_TWO_COLUMNS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5" name="Google Shape;75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_ONLY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_1_3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2" name="Google Shape;82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3" name="Google Shape;8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_1_1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6" name="Google Shape;8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0" name="Google Shape;90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1" name="Google Shape;91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2" name="Google Shape;9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_1_1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/>
        </p:txBody>
      </p:sp>
      <p:sp>
        <p:nvSpPr>
          <p:cNvPr id="95" name="Google Shape;95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8" name="Google Shape;98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36550" lvl="1" marL="9144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99" name="Google Shape;99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1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7_1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5" name="Google Shape;105;p25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06" name="Google Shape;106;p25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07" name="Google Shape;107;p25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08" name="Google Shape;108;p25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09" name="Google Shape;109;p25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10" name="Google Shape;110;p25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CUSTOM_8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3" name="Google Shape;113;p26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14" name="Google Shape;114;p26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CUSTOM_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" name="Google Shape;118;p27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19" name="Google Shape;119;p27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20" name="Google Shape;120;p27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21" name="Google Shape;121;p27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22" name="Google Shape;122;p27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CUSTOM_2_2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5" name="Google Shape;125;p28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26" name="Google Shape;126;p28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27" name="Google Shape;127;p28"/>
          <p:cNvSpPr txBox="1"/>
          <p:nvPr>
            <p:ph idx="3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28" name="Google Shape;128;p28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9" name="Google Shape;129;p28"/>
          <p:cNvSpPr txBox="1"/>
          <p:nvPr>
            <p:ph idx="4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30" name="Google Shape;130;p28"/>
          <p:cNvSpPr txBox="1"/>
          <p:nvPr>
            <p:ph idx="5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31" name="Google Shape;131;p28"/>
          <p:cNvSpPr txBox="1"/>
          <p:nvPr>
            <p:ph idx="6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CUSTOM_3_1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4" name="Google Shape;134;p29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35" name="Google Shape;135;p29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36" name="Google Shape;136;p29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37" name="Google Shape;137;p29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38" name="Google Shape;138;p29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39" name="Google Shape;139;p29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40" name="Google Shape;140;p29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41" name="Google Shape;141;p29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42" name="Google Shape;142;p29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_ONLY_1_1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5" name="Google Shape;14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6" name="Google Shape;146;p30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CUSTOM_4_1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1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9" name="Google Shape;149;p31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p31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p31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2" name="Google Shape;152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3" name="Google Shape;153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4" name="Google Shape;154;p31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5" name="Google Shape;155;p31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CUSTOM_4_1_1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2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8" name="Google Shape;158;p32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59" name="Google Shape;159;p32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60" name="Google Shape;160;p32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1" name="Google Shape;161;p32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62" name="Google Shape;162;p32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3" name="Google Shape;163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4" name="Google Shape;164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5" name="Google Shape;165;p32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66" name="Google Shape;166;p32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67" name="Google Shape;167;p32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CUSTOM_5_1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3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  <p:sp>
        <p:nvSpPr>
          <p:cNvPr id="170" name="Google Shape;170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CUSTOM_6_1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3" name="Google Shape;173;p34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4" name="Google Shape;174;p34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34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6" name="Google Shape;176;p34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34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8" name="Google Shape;178;p34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9" name="Google Shape;179;p34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0" name="Google Shape;180;p34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81" name="Google Shape;181;p34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82" name="Google Shape;182;p34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 type="secHead">
  <p:cSld name="SECTION_HEADER">
    <p:bg>
      <p:bgPr>
        <a:solidFill>
          <a:schemeClr val="lt1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35"/>
          <p:cNvGrpSpPr/>
          <p:nvPr/>
        </p:nvGrpSpPr>
        <p:grpSpPr>
          <a:xfrm>
            <a:off x="75" y="256675"/>
            <a:ext cx="3798141" cy="1190474"/>
            <a:chOff x="75" y="256675"/>
            <a:chExt cx="3798141" cy="1190474"/>
          </a:xfrm>
        </p:grpSpPr>
        <p:sp>
          <p:nvSpPr>
            <p:cNvPr id="185" name="Google Shape;185;p35"/>
            <p:cNvSpPr/>
            <p:nvPr/>
          </p:nvSpPr>
          <p:spPr>
            <a:xfrm flipH="1" rot="10800000">
              <a:off x="75" y="256675"/>
              <a:ext cx="3798000" cy="1190400"/>
            </a:xfrm>
            <a:prstGeom prst="snip1Rect">
              <a:avLst>
                <a:gd fmla="val 35102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  <p:sp>
          <p:nvSpPr>
            <p:cNvPr id="186" name="Google Shape;186;p35"/>
            <p:cNvSpPr/>
            <p:nvPr/>
          </p:nvSpPr>
          <p:spPr>
            <a:xfrm flipH="1" rot="-10795068">
              <a:off x="3380016" y="1028349"/>
              <a:ext cx="418200" cy="4185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2"/>
                  </a:solidFill>
                  <a:latin typeface="Inter Tight"/>
                  <a:ea typeface="Inter Tight"/>
                  <a:cs typeface="Inter Tight"/>
                  <a:sym typeface="Inter Tight"/>
                </a:rPr>
                <a:t> </a:t>
              </a:r>
              <a:endParaRPr>
                <a:solidFill>
                  <a:schemeClr val="lt2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</p:grpSp>
      <p:sp>
        <p:nvSpPr>
          <p:cNvPr id="187" name="Google Shape;187;p35"/>
          <p:cNvSpPr txBox="1"/>
          <p:nvPr>
            <p:ph type="title"/>
          </p:nvPr>
        </p:nvSpPr>
        <p:spPr>
          <a:xfrm>
            <a:off x="333925" y="544250"/>
            <a:ext cx="3039900" cy="7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8" name="Google Shape;188;p35"/>
          <p:cNvSpPr txBox="1"/>
          <p:nvPr>
            <p:ph idx="1" type="subTitle"/>
          </p:nvPr>
        </p:nvSpPr>
        <p:spPr>
          <a:xfrm>
            <a:off x="1149126" y="2348550"/>
            <a:ext cx="3234300" cy="4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189" name="Google Shape;189;p35"/>
          <p:cNvSpPr txBox="1"/>
          <p:nvPr>
            <p:ph idx="2" type="subTitle"/>
          </p:nvPr>
        </p:nvSpPr>
        <p:spPr>
          <a:xfrm>
            <a:off x="1149126" y="2802869"/>
            <a:ext cx="3234300" cy="4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190" name="Google Shape;190;p35"/>
          <p:cNvSpPr txBox="1"/>
          <p:nvPr>
            <p:ph idx="3" type="subTitle"/>
          </p:nvPr>
        </p:nvSpPr>
        <p:spPr>
          <a:xfrm>
            <a:off x="1149126" y="3257187"/>
            <a:ext cx="3234300" cy="4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191" name="Google Shape;191;p35"/>
          <p:cNvSpPr txBox="1"/>
          <p:nvPr>
            <p:ph idx="4" type="subTitle"/>
          </p:nvPr>
        </p:nvSpPr>
        <p:spPr>
          <a:xfrm>
            <a:off x="1149126" y="3711506"/>
            <a:ext cx="3234300" cy="4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192" name="Google Shape;192;p35"/>
          <p:cNvSpPr txBox="1"/>
          <p:nvPr>
            <p:ph idx="5" type="subTitle"/>
          </p:nvPr>
        </p:nvSpPr>
        <p:spPr>
          <a:xfrm>
            <a:off x="1149126" y="4165824"/>
            <a:ext cx="3234300" cy="4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193" name="Google Shape;193;p35"/>
          <p:cNvSpPr txBox="1"/>
          <p:nvPr>
            <p:ph idx="6" type="subTitle"/>
          </p:nvPr>
        </p:nvSpPr>
        <p:spPr>
          <a:xfrm>
            <a:off x="5327851" y="2348550"/>
            <a:ext cx="3234300" cy="4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194" name="Google Shape;194;p35"/>
          <p:cNvSpPr txBox="1"/>
          <p:nvPr>
            <p:ph idx="7" type="subTitle"/>
          </p:nvPr>
        </p:nvSpPr>
        <p:spPr>
          <a:xfrm>
            <a:off x="5327851" y="2802869"/>
            <a:ext cx="3234300" cy="4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195" name="Google Shape;195;p35"/>
          <p:cNvSpPr txBox="1"/>
          <p:nvPr>
            <p:ph idx="8" type="subTitle"/>
          </p:nvPr>
        </p:nvSpPr>
        <p:spPr>
          <a:xfrm>
            <a:off x="5327851" y="3257187"/>
            <a:ext cx="3234300" cy="4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196" name="Google Shape;196;p35"/>
          <p:cNvSpPr txBox="1"/>
          <p:nvPr>
            <p:ph idx="9" type="subTitle"/>
          </p:nvPr>
        </p:nvSpPr>
        <p:spPr>
          <a:xfrm>
            <a:off x="5327851" y="3711506"/>
            <a:ext cx="3234300" cy="4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197" name="Google Shape;197;p35"/>
          <p:cNvSpPr txBox="1"/>
          <p:nvPr>
            <p:ph idx="13" type="subTitle"/>
          </p:nvPr>
        </p:nvSpPr>
        <p:spPr>
          <a:xfrm>
            <a:off x="5327851" y="4165824"/>
            <a:ext cx="3234300" cy="4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and images" type="tx">
  <p:cSld name="TITLE_AND_BODY">
    <p:bg>
      <p:bgPr>
        <a:solidFill>
          <a:schemeClr val="lt1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6"/>
          <p:cNvSpPr/>
          <p:nvPr>
            <p:ph idx="2" type="pic"/>
          </p:nvPr>
        </p:nvSpPr>
        <p:spPr>
          <a:xfrm rot="299990">
            <a:off x="716131" y="2331244"/>
            <a:ext cx="3686628" cy="2455534"/>
          </a:xfrm>
          <a:prstGeom prst="snip1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00" name="Google Shape;200;p36"/>
          <p:cNvSpPr/>
          <p:nvPr>
            <p:ph idx="3" type="pic"/>
          </p:nvPr>
        </p:nvSpPr>
        <p:spPr>
          <a:xfrm rot="-300269">
            <a:off x="4741294" y="2331368"/>
            <a:ext cx="3686654" cy="2455534"/>
          </a:xfrm>
          <a:prstGeom prst="snip1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01" name="Google Shape;201;p36"/>
          <p:cNvSpPr txBox="1"/>
          <p:nvPr>
            <p:ph type="title"/>
          </p:nvPr>
        </p:nvSpPr>
        <p:spPr>
          <a:xfrm>
            <a:off x="333925" y="587150"/>
            <a:ext cx="847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2" name="Google Shape;202;p36"/>
          <p:cNvSpPr txBox="1"/>
          <p:nvPr>
            <p:ph idx="1" type="body"/>
          </p:nvPr>
        </p:nvSpPr>
        <p:spPr>
          <a:xfrm>
            <a:off x="333925" y="1163150"/>
            <a:ext cx="8475600" cy="70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203" name="Google Shape;203;p36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r">
              <a:buNone/>
              <a:defRPr/>
            </a:lvl1pPr>
            <a:lvl2pPr lvl="1" rtl="0" algn="r">
              <a:buNone/>
              <a:defRPr/>
            </a:lvl2pPr>
            <a:lvl3pPr lvl="2" rtl="0" algn="r">
              <a:buNone/>
              <a:defRPr/>
            </a:lvl3pPr>
            <a:lvl4pPr lvl="3" rtl="0" algn="r">
              <a:buNone/>
              <a:defRPr/>
            </a:lvl4pPr>
            <a:lvl5pPr lvl="4" rtl="0" algn="r">
              <a:buNone/>
              <a:defRPr/>
            </a:lvl5pPr>
            <a:lvl6pPr lvl="5" rtl="0" algn="r">
              <a:buNone/>
              <a:defRPr/>
            </a:lvl6pPr>
            <a:lvl7pPr lvl="6" rtl="0" algn="r">
              <a:buNone/>
              <a:defRPr/>
            </a:lvl7pPr>
            <a:lvl8pPr lvl="7" rtl="0" algn="r">
              <a:buNone/>
              <a:defRPr/>
            </a:lvl8pPr>
            <a:lvl9pPr lvl="8" rtl="0" algn="r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4" name="Google Shape;204;p36"/>
          <p:cNvSpPr txBox="1"/>
          <p:nvPr>
            <p:ph idx="4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205" name="Google Shape;205;p36"/>
          <p:cNvSpPr txBox="1"/>
          <p:nvPr>
            <p:ph idx="5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">
  <p:cSld name="TITLE_AND_BODY_1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7"/>
          <p:cNvSpPr/>
          <p:nvPr>
            <p:ph idx="2" type="pic"/>
          </p:nvPr>
        </p:nvSpPr>
        <p:spPr>
          <a:xfrm rot="299990">
            <a:off x="716131" y="2331244"/>
            <a:ext cx="3686628" cy="2455534"/>
          </a:xfrm>
          <a:prstGeom prst="snip1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08" name="Google Shape;208;p37"/>
          <p:cNvSpPr/>
          <p:nvPr>
            <p:ph idx="3" type="pic"/>
          </p:nvPr>
        </p:nvSpPr>
        <p:spPr>
          <a:xfrm rot="-300269">
            <a:off x="4741294" y="2331368"/>
            <a:ext cx="3686654" cy="2455534"/>
          </a:xfrm>
          <a:prstGeom prst="snip1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09" name="Google Shape;209;p37"/>
          <p:cNvSpPr txBox="1"/>
          <p:nvPr>
            <p:ph type="title"/>
          </p:nvPr>
        </p:nvSpPr>
        <p:spPr>
          <a:xfrm>
            <a:off x="333925" y="587150"/>
            <a:ext cx="847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0" name="Google Shape;210;p37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r">
              <a:buNone/>
              <a:defRPr/>
            </a:lvl1pPr>
            <a:lvl2pPr lvl="1" rtl="0" algn="r">
              <a:buNone/>
              <a:defRPr/>
            </a:lvl2pPr>
            <a:lvl3pPr lvl="2" rtl="0" algn="r">
              <a:buNone/>
              <a:defRPr/>
            </a:lvl3pPr>
            <a:lvl4pPr lvl="3" rtl="0" algn="r">
              <a:buNone/>
              <a:defRPr/>
            </a:lvl4pPr>
            <a:lvl5pPr lvl="4" rtl="0" algn="r">
              <a:buNone/>
              <a:defRPr/>
            </a:lvl5pPr>
            <a:lvl6pPr lvl="5" rtl="0" algn="r">
              <a:buNone/>
              <a:defRPr/>
            </a:lvl6pPr>
            <a:lvl7pPr lvl="6" rtl="0" algn="r">
              <a:buNone/>
              <a:defRPr/>
            </a:lvl7pPr>
            <a:lvl8pPr lvl="7" rtl="0" algn="r">
              <a:buNone/>
              <a:defRPr/>
            </a:lvl8pPr>
            <a:lvl9pPr lvl="8" rtl="0" algn="r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1" name="Google Shape;211;p37"/>
          <p:cNvSpPr txBox="1"/>
          <p:nvPr>
            <p:ph idx="1" type="subTitle"/>
          </p:nvPr>
        </p:nvSpPr>
        <p:spPr>
          <a:xfrm>
            <a:off x="381082" y="1182925"/>
            <a:ext cx="4149000" cy="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12" name="Google Shape;212;p37"/>
          <p:cNvSpPr txBox="1"/>
          <p:nvPr>
            <p:ph idx="4" type="body"/>
          </p:nvPr>
        </p:nvSpPr>
        <p:spPr>
          <a:xfrm>
            <a:off x="381082" y="1521627"/>
            <a:ext cx="41490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213" name="Google Shape;213;p37"/>
          <p:cNvSpPr txBox="1"/>
          <p:nvPr>
            <p:ph idx="5" type="subTitle"/>
          </p:nvPr>
        </p:nvSpPr>
        <p:spPr>
          <a:xfrm>
            <a:off x="4566932" y="1182925"/>
            <a:ext cx="4149000" cy="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14" name="Google Shape;214;p37"/>
          <p:cNvSpPr txBox="1"/>
          <p:nvPr>
            <p:ph idx="6" type="body"/>
          </p:nvPr>
        </p:nvSpPr>
        <p:spPr>
          <a:xfrm>
            <a:off x="4566932" y="1521627"/>
            <a:ext cx="41490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215" name="Google Shape;215;p37"/>
          <p:cNvSpPr txBox="1"/>
          <p:nvPr>
            <p:ph idx="7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216" name="Google Shape;216;p37"/>
          <p:cNvSpPr txBox="1"/>
          <p:nvPr>
            <p:ph idx="8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 type="twoColTx">
  <p:cSld name="TITLE_AND_TWO_COLUMNS">
    <p:bg>
      <p:bgPr>
        <a:solidFill>
          <a:schemeClr val="lt1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38"/>
          <p:cNvGrpSpPr/>
          <p:nvPr/>
        </p:nvGrpSpPr>
        <p:grpSpPr>
          <a:xfrm>
            <a:off x="0" y="-444900"/>
            <a:ext cx="9144000" cy="5588500"/>
            <a:chOff x="0" y="-444900"/>
            <a:chExt cx="9144000" cy="5588500"/>
          </a:xfrm>
        </p:grpSpPr>
        <p:grpSp>
          <p:nvGrpSpPr>
            <p:cNvPr id="219" name="Google Shape;219;p38"/>
            <p:cNvGrpSpPr/>
            <p:nvPr/>
          </p:nvGrpSpPr>
          <p:grpSpPr>
            <a:xfrm>
              <a:off x="0" y="100"/>
              <a:ext cx="9144000" cy="5143500"/>
              <a:chOff x="0" y="100"/>
              <a:chExt cx="9144000" cy="5143500"/>
            </a:xfrm>
          </p:grpSpPr>
          <p:sp>
            <p:nvSpPr>
              <p:cNvPr id="220" name="Google Shape;220;p38"/>
              <p:cNvSpPr/>
              <p:nvPr/>
            </p:nvSpPr>
            <p:spPr>
              <a:xfrm>
                <a:off x="0" y="100"/>
                <a:ext cx="9144000" cy="5143500"/>
              </a:xfrm>
              <a:prstGeom prst="snip1Rect">
                <a:avLst>
                  <a:gd fmla="val 40868" name="adj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2"/>
                  </a:solidFill>
                  <a:latin typeface="Inter Tight"/>
                  <a:ea typeface="Inter Tight"/>
                  <a:cs typeface="Inter Tight"/>
                  <a:sym typeface="Inter Tight"/>
                </a:endParaRPr>
              </a:p>
            </p:txBody>
          </p:sp>
          <p:sp>
            <p:nvSpPr>
              <p:cNvPr id="221" name="Google Shape;221;p38"/>
              <p:cNvSpPr/>
              <p:nvPr/>
            </p:nvSpPr>
            <p:spPr>
              <a:xfrm rot="10800000">
                <a:off x="7036475" y="1219850"/>
                <a:ext cx="2107500" cy="18615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2"/>
                  </a:solidFill>
                  <a:latin typeface="Inter Tight"/>
                  <a:ea typeface="Inter Tight"/>
                  <a:cs typeface="Inter Tight"/>
                  <a:sym typeface="Inter Tight"/>
                </a:endParaRPr>
              </a:p>
            </p:txBody>
          </p:sp>
        </p:grpSp>
        <p:sp>
          <p:nvSpPr>
            <p:cNvPr id="222" name="Google Shape;222;p38"/>
            <p:cNvSpPr/>
            <p:nvPr/>
          </p:nvSpPr>
          <p:spPr>
            <a:xfrm flipH="1" rot="4500068">
              <a:off x="7230762" y="-248045"/>
              <a:ext cx="1723726" cy="1714991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2"/>
                  </a:solidFill>
                  <a:latin typeface="Inter Tight SemiBold"/>
                  <a:ea typeface="Inter Tight SemiBold"/>
                  <a:cs typeface="Inter Tight SemiBold"/>
                  <a:sym typeface="Inter Tight SemiBold"/>
                </a:rPr>
                <a:t> </a:t>
              </a:r>
              <a:endParaRPr>
                <a:solidFill>
                  <a:schemeClr val="l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endParaRPr>
            </a:p>
          </p:txBody>
        </p:sp>
      </p:grpSp>
      <p:sp>
        <p:nvSpPr>
          <p:cNvPr id="223" name="Google Shape;223;p38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4" name="Google Shape;224;p38"/>
          <p:cNvSpPr txBox="1"/>
          <p:nvPr>
            <p:ph type="title"/>
          </p:nvPr>
        </p:nvSpPr>
        <p:spPr>
          <a:xfrm>
            <a:off x="2479675" y="1637413"/>
            <a:ext cx="41847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5" name="Google Shape;225;p38"/>
          <p:cNvSpPr txBox="1"/>
          <p:nvPr>
            <p:ph idx="1" type="body"/>
          </p:nvPr>
        </p:nvSpPr>
        <p:spPr>
          <a:xfrm>
            <a:off x="2479675" y="2291377"/>
            <a:ext cx="4184700" cy="22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6" name="Google Shape;226;p38"/>
          <p:cNvSpPr txBox="1"/>
          <p:nvPr>
            <p:ph idx="2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227" name="Google Shape;227;p38"/>
          <p:cNvSpPr txBox="1"/>
          <p:nvPr>
            <p:ph idx="3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 type="titleOnly">
  <p:cSld name="TITLE_ONLY">
    <p:bg>
      <p:bgPr>
        <a:solidFill>
          <a:schemeClr val="lt1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9"/>
          <p:cNvSpPr/>
          <p:nvPr>
            <p:ph idx="2" type="pic"/>
          </p:nvPr>
        </p:nvSpPr>
        <p:spPr>
          <a:xfrm rot="299866">
            <a:off x="764484" y="2679783"/>
            <a:ext cx="1938771" cy="1938771"/>
          </a:xfrm>
          <a:prstGeom prst="snip1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30" name="Google Shape;230;p39"/>
          <p:cNvSpPr/>
          <p:nvPr>
            <p:ph idx="3" type="pic"/>
          </p:nvPr>
        </p:nvSpPr>
        <p:spPr>
          <a:xfrm rot="-299913">
            <a:off x="3602840" y="2620826"/>
            <a:ext cx="1938472" cy="1938472"/>
          </a:xfrm>
          <a:prstGeom prst="snip1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31" name="Google Shape;231;p39"/>
          <p:cNvSpPr/>
          <p:nvPr>
            <p:ph idx="4" type="pic"/>
          </p:nvPr>
        </p:nvSpPr>
        <p:spPr>
          <a:xfrm rot="299913">
            <a:off x="6440891" y="2679947"/>
            <a:ext cx="1938472" cy="1938472"/>
          </a:xfrm>
          <a:prstGeom prst="snip1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32" name="Google Shape;232;p39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3" name="Google Shape;233;p39"/>
          <p:cNvSpPr txBox="1"/>
          <p:nvPr>
            <p:ph idx="1" type="subTitle"/>
          </p:nvPr>
        </p:nvSpPr>
        <p:spPr>
          <a:xfrm>
            <a:off x="381063" y="1182922"/>
            <a:ext cx="2705400" cy="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34" name="Google Shape;234;p39"/>
          <p:cNvSpPr txBox="1"/>
          <p:nvPr>
            <p:ph idx="5" type="body"/>
          </p:nvPr>
        </p:nvSpPr>
        <p:spPr>
          <a:xfrm>
            <a:off x="381063" y="1521625"/>
            <a:ext cx="27054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235" name="Google Shape;235;p39"/>
          <p:cNvSpPr txBox="1"/>
          <p:nvPr>
            <p:ph idx="6" type="subTitle"/>
          </p:nvPr>
        </p:nvSpPr>
        <p:spPr>
          <a:xfrm>
            <a:off x="3219300" y="1182922"/>
            <a:ext cx="2705400" cy="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36" name="Google Shape;236;p39"/>
          <p:cNvSpPr txBox="1"/>
          <p:nvPr>
            <p:ph idx="7" type="body"/>
          </p:nvPr>
        </p:nvSpPr>
        <p:spPr>
          <a:xfrm>
            <a:off x="3219300" y="1521625"/>
            <a:ext cx="27054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237" name="Google Shape;237;p39"/>
          <p:cNvSpPr txBox="1"/>
          <p:nvPr>
            <p:ph idx="8" type="subTitle"/>
          </p:nvPr>
        </p:nvSpPr>
        <p:spPr>
          <a:xfrm>
            <a:off x="6057538" y="1182922"/>
            <a:ext cx="2705400" cy="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38" name="Google Shape;238;p39"/>
          <p:cNvSpPr txBox="1"/>
          <p:nvPr>
            <p:ph idx="9" type="body"/>
          </p:nvPr>
        </p:nvSpPr>
        <p:spPr>
          <a:xfrm>
            <a:off x="6057538" y="1521625"/>
            <a:ext cx="27054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239" name="Google Shape;239;p39"/>
          <p:cNvSpPr txBox="1"/>
          <p:nvPr>
            <p:ph type="title"/>
          </p:nvPr>
        </p:nvSpPr>
        <p:spPr>
          <a:xfrm>
            <a:off x="333925" y="587150"/>
            <a:ext cx="847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0" name="Google Shape;240;p39"/>
          <p:cNvSpPr txBox="1"/>
          <p:nvPr>
            <p:ph idx="13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241" name="Google Shape;241;p39"/>
          <p:cNvSpPr txBox="1"/>
          <p:nvPr>
            <p:ph idx="14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and image 1">
  <p:cSld name="ONE_COLUMN_TEXT">
    <p:bg>
      <p:bgPr>
        <a:solidFill>
          <a:schemeClr val="lt1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0"/>
          <p:cNvSpPr/>
          <p:nvPr>
            <p:ph idx="2" type="pic"/>
          </p:nvPr>
        </p:nvSpPr>
        <p:spPr>
          <a:xfrm>
            <a:off x="434125" y="2147825"/>
            <a:ext cx="8275200" cy="2679300"/>
          </a:xfrm>
          <a:prstGeom prst="snip1Rect">
            <a:avLst>
              <a:gd fmla="val 29467" name="adj"/>
            </a:avLst>
          </a:prstGeom>
          <a:noFill/>
          <a:ln>
            <a:noFill/>
          </a:ln>
        </p:spPr>
      </p:sp>
      <p:sp>
        <p:nvSpPr>
          <p:cNvPr id="244" name="Google Shape;244;p40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5" name="Google Shape;245;p40"/>
          <p:cNvSpPr txBox="1"/>
          <p:nvPr>
            <p:ph type="title"/>
          </p:nvPr>
        </p:nvSpPr>
        <p:spPr>
          <a:xfrm>
            <a:off x="333925" y="587150"/>
            <a:ext cx="847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6" name="Google Shape;246;p40"/>
          <p:cNvSpPr txBox="1"/>
          <p:nvPr>
            <p:ph idx="1" type="body"/>
          </p:nvPr>
        </p:nvSpPr>
        <p:spPr>
          <a:xfrm>
            <a:off x="333925" y="1163150"/>
            <a:ext cx="8475600" cy="70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247" name="Google Shape;247;p40"/>
          <p:cNvSpPr txBox="1"/>
          <p:nvPr>
            <p:ph idx="3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248" name="Google Shape;248;p40"/>
          <p:cNvSpPr txBox="1"/>
          <p:nvPr>
            <p:ph idx="4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73">
          <p15:clr>
            <a:srgbClr val="E46962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active pop-up left">
  <p:cSld name="ONE_COLUMN_TEXT_1">
    <p:bg>
      <p:bgPr>
        <a:solidFill>
          <a:schemeClr val="lt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41"/>
          <p:cNvGrpSpPr/>
          <p:nvPr/>
        </p:nvGrpSpPr>
        <p:grpSpPr>
          <a:xfrm>
            <a:off x="433788" y="1202208"/>
            <a:ext cx="2632899" cy="904617"/>
            <a:chOff x="433788" y="1202208"/>
            <a:chExt cx="2632899" cy="904617"/>
          </a:xfrm>
        </p:grpSpPr>
        <p:sp>
          <p:nvSpPr>
            <p:cNvPr id="251" name="Google Shape;251;p41"/>
            <p:cNvSpPr/>
            <p:nvPr/>
          </p:nvSpPr>
          <p:spPr>
            <a:xfrm>
              <a:off x="433788" y="1202325"/>
              <a:ext cx="2632800" cy="904500"/>
            </a:xfrm>
            <a:prstGeom prst="snip1Rect">
              <a:avLst>
                <a:gd fmla="val 35102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  <p:sp>
          <p:nvSpPr>
            <p:cNvPr id="252" name="Google Shape;252;p41"/>
            <p:cNvSpPr/>
            <p:nvPr/>
          </p:nvSpPr>
          <p:spPr>
            <a:xfrm rot="-6523">
              <a:off x="2750486" y="1202508"/>
              <a:ext cx="316201" cy="3180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2"/>
                  </a:solidFill>
                  <a:latin typeface="Inter Tight"/>
                  <a:ea typeface="Inter Tight"/>
                  <a:cs typeface="Inter Tight"/>
                  <a:sym typeface="Inter Tight"/>
                </a:rPr>
                <a:t> </a:t>
              </a:r>
              <a:endParaRPr>
                <a:solidFill>
                  <a:schemeClr val="lt2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</p:grpSp>
      <p:sp>
        <p:nvSpPr>
          <p:cNvPr id="253" name="Google Shape;253;p41"/>
          <p:cNvSpPr txBox="1"/>
          <p:nvPr>
            <p:ph idx="1" type="subTitle"/>
          </p:nvPr>
        </p:nvSpPr>
        <p:spPr>
          <a:xfrm>
            <a:off x="437000" y="1202200"/>
            <a:ext cx="2322900" cy="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54" name="Google Shape;254;p41"/>
          <p:cNvSpPr txBox="1"/>
          <p:nvPr>
            <p:ph idx="2" type="body"/>
          </p:nvPr>
        </p:nvSpPr>
        <p:spPr>
          <a:xfrm>
            <a:off x="437000" y="1460325"/>
            <a:ext cx="26328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55" name="Google Shape;255;p41"/>
          <p:cNvSpPr/>
          <p:nvPr>
            <p:ph idx="3" type="pic"/>
          </p:nvPr>
        </p:nvSpPr>
        <p:spPr>
          <a:xfrm>
            <a:off x="434125" y="2147825"/>
            <a:ext cx="8275200" cy="2679300"/>
          </a:xfrm>
          <a:prstGeom prst="snip1Rect">
            <a:avLst>
              <a:gd fmla="val 29467" name="adj"/>
            </a:avLst>
          </a:prstGeom>
          <a:noFill/>
          <a:ln>
            <a:noFill/>
          </a:ln>
        </p:spPr>
      </p:sp>
      <p:sp>
        <p:nvSpPr>
          <p:cNvPr id="256" name="Google Shape;256;p41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7" name="Google Shape;257;p41"/>
          <p:cNvSpPr txBox="1"/>
          <p:nvPr>
            <p:ph type="title"/>
          </p:nvPr>
        </p:nvSpPr>
        <p:spPr>
          <a:xfrm>
            <a:off x="333925" y="587150"/>
            <a:ext cx="847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8" name="Google Shape;258;p41"/>
          <p:cNvSpPr txBox="1"/>
          <p:nvPr>
            <p:ph idx="4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259" name="Google Shape;259;p41"/>
          <p:cNvSpPr txBox="1"/>
          <p:nvPr>
            <p:ph idx="5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73">
          <p15:clr>
            <a:srgbClr val="E46962"/>
          </p15:clr>
        </p15:guide>
        <p15:guide id="2" orient="horz" pos="1353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active pop-up middle">
  <p:cSld name="ONE_COLUMN_TEXT_1_2">
    <p:bg>
      <p:bgPr>
        <a:solidFill>
          <a:schemeClr val="lt1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42"/>
          <p:cNvGrpSpPr/>
          <p:nvPr/>
        </p:nvGrpSpPr>
        <p:grpSpPr>
          <a:xfrm>
            <a:off x="3253950" y="1202208"/>
            <a:ext cx="2632899" cy="904617"/>
            <a:chOff x="3253950" y="1202208"/>
            <a:chExt cx="2632899" cy="904617"/>
          </a:xfrm>
        </p:grpSpPr>
        <p:sp>
          <p:nvSpPr>
            <p:cNvPr id="262" name="Google Shape;262;p42"/>
            <p:cNvSpPr/>
            <p:nvPr/>
          </p:nvSpPr>
          <p:spPr>
            <a:xfrm>
              <a:off x="3253950" y="1202325"/>
              <a:ext cx="2632800" cy="904500"/>
            </a:xfrm>
            <a:prstGeom prst="snip1Rect">
              <a:avLst>
                <a:gd fmla="val 35102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  <p:sp>
          <p:nvSpPr>
            <p:cNvPr id="263" name="Google Shape;263;p42"/>
            <p:cNvSpPr/>
            <p:nvPr/>
          </p:nvSpPr>
          <p:spPr>
            <a:xfrm rot="-6523">
              <a:off x="5570649" y="1202508"/>
              <a:ext cx="316201" cy="3180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2"/>
                  </a:solidFill>
                  <a:latin typeface="Inter Tight"/>
                  <a:ea typeface="Inter Tight"/>
                  <a:cs typeface="Inter Tight"/>
                  <a:sym typeface="Inter Tight"/>
                </a:rPr>
                <a:t> </a:t>
              </a:r>
              <a:endParaRPr>
                <a:solidFill>
                  <a:schemeClr val="lt2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</p:grpSp>
      <p:sp>
        <p:nvSpPr>
          <p:cNvPr id="264" name="Google Shape;264;p42"/>
          <p:cNvSpPr txBox="1"/>
          <p:nvPr>
            <p:ph idx="1" type="subTitle"/>
          </p:nvPr>
        </p:nvSpPr>
        <p:spPr>
          <a:xfrm>
            <a:off x="3257163" y="1202200"/>
            <a:ext cx="2322900" cy="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65" name="Google Shape;265;p42"/>
          <p:cNvSpPr txBox="1"/>
          <p:nvPr>
            <p:ph idx="2" type="body"/>
          </p:nvPr>
        </p:nvSpPr>
        <p:spPr>
          <a:xfrm>
            <a:off x="3257163" y="1460325"/>
            <a:ext cx="26328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6" name="Google Shape;266;p42"/>
          <p:cNvSpPr/>
          <p:nvPr>
            <p:ph idx="3" type="pic"/>
          </p:nvPr>
        </p:nvSpPr>
        <p:spPr>
          <a:xfrm>
            <a:off x="434125" y="2147825"/>
            <a:ext cx="8275200" cy="2679300"/>
          </a:xfrm>
          <a:prstGeom prst="snip1Rect">
            <a:avLst>
              <a:gd fmla="val 29467" name="adj"/>
            </a:avLst>
          </a:prstGeom>
          <a:noFill/>
          <a:ln>
            <a:noFill/>
          </a:ln>
        </p:spPr>
      </p:sp>
      <p:sp>
        <p:nvSpPr>
          <p:cNvPr id="267" name="Google Shape;267;p42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8" name="Google Shape;268;p42"/>
          <p:cNvSpPr txBox="1"/>
          <p:nvPr>
            <p:ph type="title"/>
          </p:nvPr>
        </p:nvSpPr>
        <p:spPr>
          <a:xfrm>
            <a:off x="333925" y="587150"/>
            <a:ext cx="847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9" name="Google Shape;269;p42"/>
          <p:cNvSpPr txBox="1"/>
          <p:nvPr>
            <p:ph idx="4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270" name="Google Shape;270;p42"/>
          <p:cNvSpPr txBox="1"/>
          <p:nvPr>
            <p:ph idx="5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active pop-up right, long text">
  <p:cSld name="ONE_COLUMN_TEXT_1_1">
    <p:bg>
      <p:bgPr>
        <a:solidFill>
          <a:schemeClr val="lt1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3"/>
          <p:cNvSpPr/>
          <p:nvPr/>
        </p:nvSpPr>
        <p:spPr>
          <a:xfrm>
            <a:off x="3253825" y="1202325"/>
            <a:ext cx="5453100" cy="904500"/>
          </a:xfrm>
          <a:prstGeom prst="snip1Rect">
            <a:avLst>
              <a:gd fmla="val 35019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73" name="Google Shape;273;p43"/>
          <p:cNvSpPr txBox="1"/>
          <p:nvPr>
            <p:ph idx="1" type="subTitle"/>
          </p:nvPr>
        </p:nvSpPr>
        <p:spPr>
          <a:xfrm>
            <a:off x="3253950" y="1202200"/>
            <a:ext cx="5136900" cy="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74" name="Google Shape;274;p43"/>
          <p:cNvSpPr/>
          <p:nvPr>
            <p:ph idx="2" type="pic"/>
          </p:nvPr>
        </p:nvSpPr>
        <p:spPr>
          <a:xfrm>
            <a:off x="434125" y="2147825"/>
            <a:ext cx="8275200" cy="2679300"/>
          </a:xfrm>
          <a:prstGeom prst="snip1Rect">
            <a:avLst>
              <a:gd fmla="val 29467" name="adj"/>
            </a:avLst>
          </a:prstGeom>
          <a:noFill/>
          <a:ln>
            <a:noFill/>
          </a:ln>
        </p:spPr>
      </p:sp>
      <p:sp>
        <p:nvSpPr>
          <p:cNvPr id="275" name="Google Shape;275;p43"/>
          <p:cNvSpPr txBox="1"/>
          <p:nvPr>
            <p:ph idx="3" type="body"/>
          </p:nvPr>
        </p:nvSpPr>
        <p:spPr>
          <a:xfrm>
            <a:off x="3253950" y="1460325"/>
            <a:ext cx="54531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6" name="Google Shape;276;p43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7" name="Google Shape;277;p43"/>
          <p:cNvSpPr txBox="1"/>
          <p:nvPr>
            <p:ph type="title"/>
          </p:nvPr>
        </p:nvSpPr>
        <p:spPr>
          <a:xfrm>
            <a:off x="333925" y="587150"/>
            <a:ext cx="847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8" name="Google Shape;278;p43"/>
          <p:cNvSpPr txBox="1"/>
          <p:nvPr>
            <p:ph idx="4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279" name="Google Shape;279;p43"/>
          <p:cNvSpPr txBox="1"/>
          <p:nvPr>
            <p:ph idx="5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280" name="Google Shape;280;p43"/>
          <p:cNvSpPr/>
          <p:nvPr/>
        </p:nvSpPr>
        <p:spPr>
          <a:xfrm rot="-6523">
            <a:off x="8390811" y="1202508"/>
            <a:ext cx="316201" cy="318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 </a:t>
            </a:r>
            <a:endParaRPr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CUSTOM">
    <p:bg>
      <p:bgPr>
        <a:solidFill>
          <a:schemeClr val="lt1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p44"/>
          <p:cNvGrpSpPr/>
          <p:nvPr/>
        </p:nvGrpSpPr>
        <p:grpSpPr>
          <a:xfrm>
            <a:off x="0" y="-444900"/>
            <a:ext cx="9144000" cy="5588500"/>
            <a:chOff x="0" y="-444900"/>
            <a:chExt cx="9144000" cy="5588500"/>
          </a:xfrm>
        </p:grpSpPr>
        <p:grpSp>
          <p:nvGrpSpPr>
            <p:cNvPr id="283" name="Google Shape;283;p44"/>
            <p:cNvGrpSpPr/>
            <p:nvPr/>
          </p:nvGrpSpPr>
          <p:grpSpPr>
            <a:xfrm>
              <a:off x="0" y="100"/>
              <a:ext cx="9144000" cy="5143500"/>
              <a:chOff x="0" y="100"/>
              <a:chExt cx="9144000" cy="5143500"/>
            </a:xfrm>
          </p:grpSpPr>
          <p:sp>
            <p:nvSpPr>
              <p:cNvPr id="284" name="Google Shape;284;p44"/>
              <p:cNvSpPr/>
              <p:nvPr/>
            </p:nvSpPr>
            <p:spPr>
              <a:xfrm>
                <a:off x="0" y="100"/>
                <a:ext cx="9144000" cy="5143500"/>
              </a:xfrm>
              <a:prstGeom prst="snip1Rect">
                <a:avLst>
                  <a:gd fmla="val 40868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  <a:latin typeface="Inter Tight"/>
                  <a:ea typeface="Inter Tight"/>
                  <a:cs typeface="Inter Tight"/>
                  <a:sym typeface="Inter Tight"/>
                </a:endParaRPr>
              </a:p>
            </p:txBody>
          </p:sp>
          <p:sp>
            <p:nvSpPr>
              <p:cNvPr id="285" name="Google Shape;285;p44"/>
              <p:cNvSpPr/>
              <p:nvPr/>
            </p:nvSpPr>
            <p:spPr>
              <a:xfrm rot="10800000">
                <a:off x="7036475" y="1219850"/>
                <a:ext cx="2107500" cy="1861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  <a:latin typeface="Inter Tight"/>
                  <a:ea typeface="Inter Tight"/>
                  <a:cs typeface="Inter Tight"/>
                  <a:sym typeface="Inter Tight"/>
                </a:endParaRPr>
              </a:p>
            </p:txBody>
          </p:sp>
        </p:grpSp>
        <p:sp>
          <p:nvSpPr>
            <p:cNvPr id="286" name="Google Shape;286;p44"/>
            <p:cNvSpPr/>
            <p:nvPr/>
          </p:nvSpPr>
          <p:spPr>
            <a:xfrm flipH="1" rot="4500068">
              <a:off x="7230762" y="-248045"/>
              <a:ext cx="1723726" cy="1714991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2"/>
                  </a:solidFill>
                  <a:latin typeface="Inter Tight SemiBold"/>
                  <a:ea typeface="Inter Tight SemiBold"/>
                  <a:cs typeface="Inter Tight SemiBold"/>
                  <a:sym typeface="Inter Tight SemiBold"/>
                </a:rPr>
                <a:t> </a:t>
              </a:r>
              <a:endParaRPr>
                <a:solidFill>
                  <a:schemeClr val="l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endParaRPr>
            </a:p>
          </p:txBody>
        </p:sp>
      </p:grpSp>
      <p:sp>
        <p:nvSpPr>
          <p:cNvPr id="287" name="Google Shape;287;p44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8" name="Google Shape;288;p44"/>
          <p:cNvSpPr txBox="1"/>
          <p:nvPr>
            <p:ph type="title"/>
          </p:nvPr>
        </p:nvSpPr>
        <p:spPr>
          <a:xfrm>
            <a:off x="2479675" y="1637413"/>
            <a:ext cx="41847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9" name="Google Shape;289;p44"/>
          <p:cNvSpPr txBox="1"/>
          <p:nvPr>
            <p:ph idx="1" type="body"/>
          </p:nvPr>
        </p:nvSpPr>
        <p:spPr>
          <a:xfrm>
            <a:off x="2479675" y="2291377"/>
            <a:ext cx="4184700" cy="22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0" name="Google Shape;290;p44"/>
          <p:cNvSpPr txBox="1"/>
          <p:nvPr>
            <p:ph idx="2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291" name="Google Shape;291;p44"/>
          <p:cNvSpPr txBox="1"/>
          <p:nvPr>
            <p:ph idx="3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and image 2">
  <p:cSld name="MAIN_POINT">
    <p:bg>
      <p:bgPr>
        <a:solidFill>
          <a:schemeClr val="lt1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5"/>
          <p:cNvSpPr/>
          <p:nvPr>
            <p:ph idx="2" type="pic"/>
          </p:nvPr>
        </p:nvSpPr>
        <p:spPr>
          <a:xfrm rot="300107">
            <a:off x="4903200" y="846465"/>
            <a:ext cx="3950142" cy="3456249"/>
          </a:xfrm>
          <a:prstGeom prst="snip1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94" name="Google Shape;294;p45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5" name="Google Shape;295;p45"/>
          <p:cNvSpPr txBox="1"/>
          <p:nvPr>
            <p:ph type="title"/>
          </p:nvPr>
        </p:nvSpPr>
        <p:spPr>
          <a:xfrm>
            <a:off x="333925" y="1249533"/>
            <a:ext cx="3662100" cy="96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6" name="Google Shape;296;p45"/>
          <p:cNvSpPr txBox="1"/>
          <p:nvPr>
            <p:ph idx="1" type="body"/>
          </p:nvPr>
        </p:nvSpPr>
        <p:spPr>
          <a:xfrm>
            <a:off x="333925" y="2291390"/>
            <a:ext cx="36621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297" name="Google Shape;297;p45"/>
          <p:cNvSpPr txBox="1"/>
          <p:nvPr>
            <p:ph idx="3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298" name="Google Shape;298;p45"/>
          <p:cNvSpPr txBox="1"/>
          <p:nvPr>
            <p:ph idx="4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and image 3">
  <p:cSld name="MAIN_POINT_1">
    <p:bg>
      <p:bgPr>
        <a:solidFill>
          <a:schemeClr val="lt1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6"/>
          <p:cNvSpPr/>
          <p:nvPr>
            <p:ph idx="2" type="pic"/>
          </p:nvPr>
        </p:nvSpPr>
        <p:spPr>
          <a:xfrm rot="-300067">
            <a:off x="550589" y="883785"/>
            <a:ext cx="3630622" cy="3658027"/>
          </a:xfrm>
          <a:prstGeom prst="snip1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01" name="Google Shape;301;p46"/>
          <p:cNvSpPr txBox="1"/>
          <p:nvPr>
            <p:ph idx="12" type="sldNum"/>
          </p:nvPr>
        </p:nvSpPr>
        <p:spPr>
          <a:xfrm>
            <a:off x="8318025" y="205550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2" name="Google Shape;302;p46"/>
          <p:cNvSpPr txBox="1"/>
          <p:nvPr>
            <p:ph type="title"/>
          </p:nvPr>
        </p:nvSpPr>
        <p:spPr>
          <a:xfrm>
            <a:off x="5204625" y="1249533"/>
            <a:ext cx="3662100" cy="96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3" name="Google Shape;303;p46"/>
          <p:cNvSpPr txBox="1"/>
          <p:nvPr>
            <p:ph idx="1" type="body"/>
          </p:nvPr>
        </p:nvSpPr>
        <p:spPr>
          <a:xfrm>
            <a:off x="5204625" y="2291390"/>
            <a:ext cx="36621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304" name="Google Shape;304;p46"/>
          <p:cNvSpPr txBox="1"/>
          <p:nvPr>
            <p:ph idx="3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305" name="Google Shape;305;p46"/>
          <p:cNvSpPr txBox="1"/>
          <p:nvPr>
            <p:ph idx="4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 and descriptions">
  <p:cSld name="SECTION_TITLE_AND_DESCRIPTION">
    <p:bg>
      <p:bgPr>
        <a:solidFill>
          <a:schemeClr val="lt1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7"/>
          <p:cNvSpPr/>
          <p:nvPr>
            <p:ph idx="2" type="pic"/>
          </p:nvPr>
        </p:nvSpPr>
        <p:spPr>
          <a:xfrm>
            <a:off x="3544863" y="1543050"/>
            <a:ext cx="2057400" cy="2057400"/>
          </a:xfrm>
          <a:prstGeom prst="snip1Rect">
            <a:avLst>
              <a:gd fmla="val 24426" name="adj"/>
            </a:avLst>
          </a:prstGeom>
          <a:noFill/>
          <a:ln>
            <a:noFill/>
          </a:ln>
        </p:spPr>
      </p:sp>
      <p:sp>
        <p:nvSpPr>
          <p:cNvPr id="308" name="Google Shape;308;p47"/>
          <p:cNvSpPr/>
          <p:nvPr>
            <p:ph idx="3" type="pic"/>
          </p:nvPr>
        </p:nvSpPr>
        <p:spPr>
          <a:xfrm>
            <a:off x="6658538" y="1543050"/>
            <a:ext cx="2057400" cy="2057400"/>
          </a:xfrm>
          <a:prstGeom prst="snip1Rect">
            <a:avLst>
              <a:gd fmla="val 24426" name="adj"/>
            </a:avLst>
          </a:prstGeom>
          <a:noFill/>
          <a:ln>
            <a:noFill/>
          </a:ln>
        </p:spPr>
      </p:sp>
      <p:sp>
        <p:nvSpPr>
          <p:cNvPr id="309" name="Google Shape;309;p47"/>
          <p:cNvSpPr/>
          <p:nvPr>
            <p:ph idx="4" type="pic"/>
          </p:nvPr>
        </p:nvSpPr>
        <p:spPr>
          <a:xfrm>
            <a:off x="431200" y="1543050"/>
            <a:ext cx="2057400" cy="2057400"/>
          </a:xfrm>
          <a:prstGeom prst="snip1Rect">
            <a:avLst>
              <a:gd fmla="val 24426" name="adj"/>
            </a:avLst>
          </a:prstGeom>
          <a:noFill/>
          <a:ln>
            <a:noFill/>
          </a:ln>
        </p:spPr>
      </p:sp>
      <p:sp>
        <p:nvSpPr>
          <p:cNvPr id="310" name="Google Shape;310;p47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1" name="Google Shape;311;p47"/>
          <p:cNvSpPr txBox="1"/>
          <p:nvPr>
            <p:ph type="title"/>
          </p:nvPr>
        </p:nvSpPr>
        <p:spPr>
          <a:xfrm>
            <a:off x="333925" y="587150"/>
            <a:ext cx="847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2" name="Google Shape;312;p47"/>
          <p:cNvSpPr txBox="1"/>
          <p:nvPr>
            <p:ph idx="1" type="subTitle"/>
          </p:nvPr>
        </p:nvSpPr>
        <p:spPr>
          <a:xfrm>
            <a:off x="381100" y="3676650"/>
            <a:ext cx="2107500" cy="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313" name="Google Shape;313;p47"/>
          <p:cNvSpPr txBox="1"/>
          <p:nvPr>
            <p:ph idx="5" type="subTitle"/>
          </p:nvPr>
        </p:nvSpPr>
        <p:spPr>
          <a:xfrm>
            <a:off x="3494775" y="3676650"/>
            <a:ext cx="2107500" cy="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314" name="Google Shape;314;p47"/>
          <p:cNvSpPr txBox="1"/>
          <p:nvPr>
            <p:ph idx="6" type="subTitle"/>
          </p:nvPr>
        </p:nvSpPr>
        <p:spPr>
          <a:xfrm>
            <a:off x="6608438" y="3676650"/>
            <a:ext cx="2107500" cy="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315" name="Google Shape;315;p47"/>
          <p:cNvSpPr txBox="1"/>
          <p:nvPr>
            <p:ph idx="7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316" name="Google Shape;316;p47"/>
          <p:cNvSpPr txBox="1"/>
          <p:nvPr>
            <p:ph idx="8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wo column bullet points">
  <p:cSld name="CAPTION_ONLY">
    <p:bg>
      <p:bgPr>
        <a:solidFill>
          <a:schemeClr val="lt1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p48"/>
          <p:cNvGrpSpPr/>
          <p:nvPr/>
        </p:nvGrpSpPr>
        <p:grpSpPr>
          <a:xfrm>
            <a:off x="0" y="-444900"/>
            <a:ext cx="9144000" cy="5588500"/>
            <a:chOff x="0" y="-444900"/>
            <a:chExt cx="9144000" cy="5588500"/>
          </a:xfrm>
        </p:grpSpPr>
        <p:grpSp>
          <p:nvGrpSpPr>
            <p:cNvPr id="319" name="Google Shape;319;p48"/>
            <p:cNvGrpSpPr/>
            <p:nvPr/>
          </p:nvGrpSpPr>
          <p:grpSpPr>
            <a:xfrm>
              <a:off x="0" y="100"/>
              <a:ext cx="9144000" cy="5143500"/>
              <a:chOff x="0" y="100"/>
              <a:chExt cx="9144000" cy="5143500"/>
            </a:xfrm>
          </p:grpSpPr>
          <p:sp>
            <p:nvSpPr>
              <p:cNvPr id="320" name="Google Shape;320;p48"/>
              <p:cNvSpPr/>
              <p:nvPr/>
            </p:nvSpPr>
            <p:spPr>
              <a:xfrm>
                <a:off x="0" y="100"/>
                <a:ext cx="9144000" cy="5143500"/>
              </a:xfrm>
              <a:prstGeom prst="snip1Rect">
                <a:avLst>
                  <a:gd fmla="val 40868" name="adj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2"/>
                  </a:solidFill>
                  <a:latin typeface="Inter Tight"/>
                  <a:ea typeface="Inter Tight"/>
                  <a:cs typeface="Inter Tight"/>
                  <a:sym typeface="Inter Tight"/>
                </a:endParaRPr>
              </a:p>
            </p:txBody>
          </p:sp>
          <p:sp>
            <p:nvSpPr>
              <p:cNvPr id="321" name="Google Shape;321;p48"/>
              <p:cNvSpPr/>
              <p:nvPr/>
            </p:nvSpPr>
            <p:spPr>
              <a:xfrm rot="10800000">
                <a:off x="7036475" y="1219850"/>
                <a:ext cx="2107500" cy="18615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2"/>
                  </a:solidFill>
                  <a:latin typeface="Inter Tight"/>
                  <a:ea typeface="Inter Tight"/>
                  <a:cs typeface="Inter Tight"/>
                  <a:sym typeface="Inter Tight"/>
                </a:endParaRPr>
              </a:p>
            </p:txBody>
          </p:sp>
        </p:grpSp>
        <p:sp>
          <p:nvSpPr>
            <p:cNvPr id="322" name="Google Shape;322;p48"/>
            <p:cNvSpPr/>
            <p:nvPr/>
          </p:nvSpPr>
          <p:spPr>
            <a:xfrm flipH="1" rot="4500068">
              <a:off x="7230762" y="-248045"/>
              <a:ext cx="1723726" cy="1714991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2"/>
                  </a:solidFill>
                  <a:latin typeface="Inter Tight SemiBold"/>
                  <a:ea typeface="Inter Tight SemiBold"/>
                  <a:cs typeface="Inter Tight SemiBold"/>
                  <a:sym typeface="Inter Tight SemiBold"/>
                </a:rPr>
                <a:t> </a:t>
              </a:r>
              <a:endParaRPr>
                <a:solidFill>
                  <a:schemeClr val="l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endParaRPr>
            </a:p>
          </p:txBody>
        </p:sp>
      </p:grpSp>
      <p:sp>
        <p:nvSpPr>
          <p:cNvPr id="323" name="Google Shape;323;p48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4" name="Google Shape;324;p48"/>
          <p:cNvSpPr txBox="1"/>
          <p:nvPr>
            <p:ph type="title"/>
          </p:nvPr>
        </p:nvSpPr>
        <p:spPr>
          <a:xfrm>
            <a:off x="333925" y="1249513"/>
            <a:ext cx="3662100" cy="96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5" name="Google Shape;325;p48"/>
          <p:cNvSpPr txBox="1"/>
          <p:nvPr>
            <p:ph idx="1" type="body"/>
          </p:nvPr>
        </p:nvSpPr>
        <p:spPr>
          <a:xfrm>
            <a:off x="333925" y="2291377"/>
            <a:ext cx="3662100" cy="202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indent="-336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2pPr>
            <a:lvl3pPr indent="-336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3pPr>
            <a:lvl4pPr indent="-336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4pPr>
            <a:lvl5pPr indent="-336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5pPr>
            <a:lvl6pPr indent="-336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6pPr>
            <a:lvl7pPr indent="-336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7pPr>
            <a:lvl8pPr indent="-336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8pPr>
            <a:lvl9pPr indent="-336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6" name="Google Shape;326;p48"/>
          <p:cNvSpPr txBox="1"/>
          <p:nvPr>
            <p:ph idx="2" type="body"/>
          </p:nvPr>
        </p:nvSpPr>
        <p:spPr>
          <a:xfrm>
            <a:off x="4595076" y="2291377"/>
            <a:ext cx="3662100" cy="202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indent="-336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2pPr>
            <a:lvl3pPr indent="-336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3pPr>
            <a:lvl4pPr indent="-336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4pPr>
            <a:lvl5pPr indent="-336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5pPr>
            <a:lvl6pPr indent="-336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6pPr>
            <a:lvl7pPr indent="-336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7pPr>
            <a:lvl8pPr indent="-336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8pPr>
            <a:lvl9pPr indent="-336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7" name="Google Shape;327;p48"/>
          <p:cNvSpPr txBox="1"/>
          <p:nvPr>
            <p:ph idx="3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328" name="Google Shape;328;p48"/>
          <p:cNvSpPr txBox="1"/>
          <p:nvPr>
            <p:ph idx="4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eck for understanding">
  <p:cSld name="CAPTION_ONLY_1">
    <p:bg>
      <p:bgPr>
        <a:solidFill>
          <a:schemeClr val="lt1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Google Shape;330;p49"/>
          <p:cNvGrpSpPr/>
          <p:nvPr/>
        </p:nvGrpSpPr>
        <p:grpSpPr>
          <a:xfrm>
            <a:off x="0" y="-444900"/>
            <a:ext cx="9144000" cy="5588500"/>
            <a:chOff x="0" y="-444900"/>
            <a:chExt cx="9144000" cy="5588500"/>
          </a:xfrm>
        </p:grpSpPr>
        <p:sp>
          <p:nvSpPr>
            <p:cNvPr id="331" name="Google Shape;331;p49"/>
            <p:cNvSpPr/>
            <p:nvPr/>
          </p:nvSpPr>
          <p:spPr>
            <a:xfrm>
              <a:off x="0" y="100"/>
              <a:ext cx="9144000" cy="5143500"/>
            </a:xfrm>
            <a:prstGeom prst="snip1Rect">
              <a:avLst>
                <a:gd fmla="val 40868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  <p:sp>
          <p:nvSpPr>
            <p:cNvPr id="332" name="Google Shape;332;p49"/>
            <p:cNvSpPr/>
            <p:nvPr/>
          </p:nvSpPr>
          <p:spPr>
            <a:xfrm rot="10800000">
              <a:off x="7036475" y="1219850"/>
              <a:ext cx="2107500" cy="186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  <p:sp>
          <p:nvSpPr>
            <p:cNvPr id="333" name="Google Shape;333;p49"/>
            <p:cNvSpPr/>
            <p:nvPr/>
          </p:nvSpPr>
          <p:spPr>
            <a:xfrm flipH="1" rot="4500068">
              <a:off x="7230762" y="-248045"/>
              <a:ext cx="1723726" cy="1714991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2"/>
                  </a:solidFill>
                  <a:latin typeface="Inter Tight SemiBold"/>
                  <a:ea typeface="Inter Tight SemiBold"/>
                  <a:cs typeface="Inter Tight SemiBold"/>
                  <a:sym typeface="Inter Tight SemiBold"/>
                </a:rPr>
                <a:t> </a:t>
              </a:r>
              <a:endParaRPr>
                <a:solidFill>
                  <a:schemeClr val="l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endParaRPr>
            </a:p>
          </p:txBody>
        </p:sp>
      </p:grpSp>
      <p:sp>
        <p:nvSpPr>
          <p:cNvPr id="334" name="Google Shape;334;p49"/>
          <p:cNvSpPr txBox="1"/>
          <p:nvPr>
            <p:ph idx="1" type="body"/>
          </p:nvPr>
        </p:nvSpPr>
        <p:spPr>
          <a:xfrm>
            <a:off x="333925" y="3630575"/>
            <a:ext cx="6790800" cy="4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indent="-336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2pPr>
            <a:lvl3pPr indent="-336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3pPr>
            <a:lvl4pPr indent="-336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4pPr>
            <a:lvl5pPr indent="-336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5pPr>
            <a:lvl6pPr indent="-336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6pPr>
            <a:lvl7pPr indent="-336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7pPr>
            <a:lvl8pPr indent="-336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8pPr>
            <a:lvl9pPr indent="-336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5" name="Google Shape;335;p49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6" name="Google Shape;336;p49"/>
          <p:cNvSpPr txBox="1"/>
          <p:nvPr>
            <p:ph type="title"/>
          </p:nvPr>
        </p:nvSpPr>
        <p:spPr>
          <a:xfrm>
            <a:off x="333925" y="1249513"/>
            <a:ext cx="3662100" cy="96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7" name="Google Shape;337;p49"/>
          <p:cNvSpPr txBox="1"/>
          <p:nvPr>
            <p:ph idx="2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338" name="Google Shape;338;p49"/>
          <p:cNvSpPr txBox="1"/>
          <p:nvPr>
            <p:ph idx="3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339" name="Google Shape;339;p49"/>
          <p:cNvSpPr txBox="1"/>
          <p:nvPr>
            <p:ph idx="4" type="body"/>
          </p:nvPr>
        </p:nvSpPr>
        <p:spPr>
          <a:xfrm>
            <a:off x="333925" y="3184176"/>
            <a:ext cx="6790800" cy="4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indent="-336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2pPr>
            <a:lvl3pPr indent="-336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3pPr>
            <a:lvl4pPr indent="-336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4pPr>
            <a:lvl5pPr indent="-336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5pPr>
            <a:lvl6pPr indent="-336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6pPr>
            <a:lvl7pPr indent="-336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7pPr>
            <a:lvl8pPr indent="-336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8pPr>
            <a:lvl9pPr indent="-336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0" name="Google Shape;340;p49"/>
          <p:cNvSpPr txBox="1"/>
          <p:nvPr>
            <p:ph idx="5" type="body"/>
          </p:nvPr>
        </p:nvSpPr>
        <p:spPr>
          <a:xfrm>
            <a:off x="333925" y="2737776"/>
            <a:ext cx="6790800" cy="4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indent="-336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2pPr>
            <a:lvl3pPr indent="-336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3pPr>
            <a:lvl4pPr indent="-336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4pPr>
            <a:lvl5pPr indent="-336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5pPr>
            <a:lvl6pPr indent="-336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6pPr>
            <a:lvl7pPr indent="-336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7pPr>
            <a:lvl8pPr indent="-336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8pPr>
            <a:lvl9pPr indent="-336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1" name="Google Shape;341;p49"/>
          <p:cNvSpPr txBox="1"/>
          <p:nvPr>
            <p:ph idx="6" type="body"/>
          </p:nvPr>
        </p:nvSpPr>
        <p:spPr>
          <a:xfrm>
            <a:off x="333925" y="2291377"/>
            <a:ext cx="6790800" cy="4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indent="-336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2pPr>
            <a:lvl3pPr indent="-336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3pPr>
            <a:lvl4pPr indent="-336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4pPr>
            <a:lvl5pPr indent="-336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5pPr>
            <a:lvl6pPr indent="-336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6pPr>
            <a:lvl7pPr indent="-336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7pPr>
            <a:lvl8pPr indent="-336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8pPr>
            <a:lvl9pPr indent="-336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ype">
  <p:cSld name="BIG_NUMBER">
    <p:bg>
      <p:bgPr>
        <a:solidFill>
          <a:schemeClr val="lt2"/>
        </a:solid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0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4" name="Google Shape;344;p50"/>
          <p:cNvSpPr txBox="1"/>
          <p:nvPr/>
        </p:nvSpPr>
        <p:spPr>
          <a:xfrm>
            <a:off x="2479675" y="2285400"/>
            <a:ext cx="4184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rPr>
              <a:t>Questions?</a:t>
            </a:r>
            <a:endParaRPr sz="2800">
              <a:solidFill>
                <a:schemeClr val="lt1"/>
              </a:solidFill>
              <a:latin typeface="Inter Tight SemiBold"/>
              <a:ea typeface="Inter Tight SemiBold"/>
              <a:cs typeface="Inter Tight SemiBold"/>
              <a:sym typeface="Inter Tight SemiBold"/>
            </a:endParaRPr>
          </a:p>
        </p:txBody>
      </p:sp>
      <p:grpSp>
        <p:nvGrpSpPr>
          <p:cNvPr id="345" name="Google Shape;345;p50"/>
          <p:cNvGrpSpPr/>
          <p:nvPr/>
        </p:nvGrpSpPr>
        <p:grpSpPr>
          <a:xfrm rot="300150">
            <a:off x="1277165" y="536719"/>
            <a:ext cx="6594752" cy="4068617"/>
            <a:chOff x="1277284" y="536521"/>
            <a:chExt cx="6594691" cy="4068580"/>
          </a:xfrm>
        </p:grpSpPr>
        <p:grpSp>
          <p:nvGrpSpPr>
            <p:cNvPr id="346" name="Google Shape;346;p50"/>
            <p:cNvGrpSpPr/>
            <p:nvPr/>
          </p:nvGrpSpPr>
          <p:grpSpPr>
            <a:xfrm>
              <a:off x="1277284" y="891662"/>
              <a:ext cx="6594077" cy="3357715"/>
              <a:chOff x="1277284" y="891662"/>
              <a:chExt cx="6594077" cy="3357715"/>
            </a:xfrm>
          </p:grpSpPr>
          <p:sp>
            <p:nvSpPr>
              <p:cNvPr id="347" name="Google Shape;347;p50"/>
              <p:cNvSpPr/>
              <p:nvPr/>
            </p:nvSpPr>
            <p:spPr>
              <a:xfrm rot="-2190">
                <a:off x="6458566" y="1876325"/>
                <a:ext cx="1412700" cy="1390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Inter Tight"/>
                  <a:ea typeface="Inter Tight"/>
                  <a:cs typeface="Inter Tight"/>
                  <a:sym typeface="Inter Tight"/>
                </a:endParaRPr>
              </a:p>
            </p:txBody>
          </p:sp>
          <p:sp>
            <p:nvSpPr>
              <p:cNvPr id="348" name="Google Shape;348;p50"/>
              <p:cNvSpPr/>
              <p:nvPr/>
            </p:nvSpPr>
            <p:spPr>
              <a:xfrm flipH="1" rot="-2453">
                <a:off x="1277283" y="893727"/>
                <a:ext cx="4625401" cy="3354000"/>
              </a:xfrm>
              <a:prstGeom prst="snip1Rect">
                <a:avLst>
                  <a:gd fmla="val 49693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Inter Tight SemiBold"/>
                  <a:ea typeface="Inter Tight SemiBold"/>
                  <a:cs typeface="Inter Tight SemiBold"/>
                  <a:sym typeface="Inter Tight SemiBold"/>
                </a:endParaRPr>
              </a:p>
            </p:txBody>
          </p:sp>
          <p:sp>
            <p:nvSpPr>
              <p:cNvPr id="349" name="Google Shape;349;p50"/>
              <p:cNvSpPr/>
              <p:nvPr/>
            </p:nvSpPr>
            <p:spPr>
              <a:xfrm flipH="1" rot="10797547">
                <a:off x="3245660" y="893312"/>
                <a:ext cx="4625701" cy="3354000"/>
              </a:xfrm>
              <a:prstGeom prst="snip1Rect">
                <a:avLst>
                  <a:gd fmla="val 49663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Inter Tight SemiBold"/>
                  <a:ea typeface="Inter Tight SemiBold"/>
                  <a:cs typeface="Inter Tight SemiBold"/>
                  <a:sym typeface="Inter Tight SemiBold"/>
                </a:endParaRPr>
              </a:p>
            </p:txBody>
          </p:sp>
          <p:sp>
            <p:nvSpPr>
              <p:cNvPr id="350" name="Google Shape;350;p50"/>
              <p:cNvSpPr/>
              <p:nvPr/>
            </p:nvSpPr>
            <p:spPr>
              <a:xfrm rot="-2190">
                <a:off x="1277395" y="1877958"/>
                <a:ext cx="1412700" cy="1390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Inter Tight"/>
                  <a:ea typeface="Inter Tight"/>
                  <a:cs typeface="Inter Tight"/>
                  <a:sym typeface="Inter Tight"/>
                </a:endParaRPr>
              </a:p>
            </p:txBody>
          </p:sp>
        </p:grpSp>
        <p:sp>
          <p:nvSpPr>
            <p:cNvPr id="351" name="Google Shape;351;p50"/>
            <p:cNvSpPr/>
            <p:nvPr/>
          </p:nvSpPr>
          <p:spPr>
            <a:xfrm rot="-4517241">
              <a:off x="1416960" y="705331"/>
              <a:ext cx="1386770" cy="1361580"/>
            </a:xfrm>
            <a:prstGeom prst="rtTriangl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endParaRPr>
            </a:p>
          </p:txBody>
        </p:sp>
        <p:sp>
          <p:nvSpPr>
            <p:cNvPr id="352" name="Google Shape;352;p50"/>
            <p:cNvSpPr/>
            <p:nvPr/>
          </p:nvSpPr>
          <p:spPr>
            <a:xfrm rot="6281922">
              <a:off x="6346470" y="3074659"/>
              <a:ext cx="1384510" cy="1363185"/>
            </a:xfrm>
            <a:prstGeom prst="rtTriangl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endParaRPr>
            </a:p>
          </p:txBody>
        </p:sp>
      </p:grpSp>
      <p:sp>
        <p:nvSpPr>
          <p:cNvPr id="353" name="Google Shape;353;p50"/>
          <p:cNvSpPr txBox="1"/>
          <p:nvPr>
            <p:ph type="title"/>
          </p:nvPr>
        </p:nvSpPr>
        <p:spPr>
          <a:xfrm>
            <a:off x="2479675" y="2285400"/>
            <a:ext cx="4184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4" name="Google Shape;354;p50"/>
          <p:cNvSpPr txBox="1"/>
          <p:nvPr>
            <p:ph idx="1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355" name="Google Shape;355;p50"/>
          <p:cNvSpPr txBox="1"/>
          <p:nvPr>
            <p:ph idx="2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blank" type="blank">
  <p:cSld name="BLANK">
    <p:bg>
      <p:bgPr>
        <a:solidFill>
          <a:schemeClr val="lt1"/>
        </a:solidFill>
      </p:bgPr>
    </p:bg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1"/>
          <p:cNvSpPr txBox="1"/>
          <p:nvPr>
            <p:ph idx="12" type="sldNum"/>
          </p:nvPr>
        </p:nvSpPr>
        <p:spPr>
          <a:xfrm>
            <a:off x="8318025" y="205550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8" name="Google Shape;358;p51"/>
          <p:cNvSpPr txBox="1"/>
          <p:nvPr>
            <p:ph idx="1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359" name="Google Shape;359;p51"/>
          <p:cNvSpPr txBox="1"/>
          <p:nvPr>
            <p:ph idx="2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29" Type="http://schemas.openxmlformats.org/officeDocument/2006/relationships/slideLayout" Target="../slideLayouts/slideLayout40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2.xml"/><Relationship Id="rId3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21.xml"/><Relationship Id="rId32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24.xml"/><Relationship Id="rId35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26.xml"/><Relationship Id="rId37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25.xml"/><Relationship Id="rId36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28.xml"/><Relationship Id="rId39" Type="http://schemas.openxmlformats.org/officeDocument/2006/relationships/theme" Target="../theme/theme3.xml"/><Relationship Id="rId16" Type="http://schemas.openxmlformats.org/officeDocument/2006/relationships/slideLayout" Target="../slideLayouts/slideLayout27.xml"/><Relationship Id="rId38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475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Inter Tight SemiBold"/>
              <a:buNone/>
              <a:defRPr sz="2800">
                <a:solidFill>
                  <a:schemeClr val="dk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Inter Tight SemiBold"/>
              <a:buNone/>
              <a:defRPr sz="2800">
                <a:solidFill>
                  <a:schemeClr val="dk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Inter Tight SemiBold"/>
              <a:buNone/>
              <a:defRPr sz="2800">
                <a:solidFill>
                  <a:schemeClr val="dk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Inter Tight SemiBold"/>
              <a:buNone/>
              <a:defRPr sz="2800">
                <a:solidFill>
                  <a:schemeClr val="dk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Inter Tight SemiBold"/>
              <a:buNone/>
              <a:defRPr sz="2800">
                <a:solidFill>
                  <a:schemeClr val="dk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Inter Tight SemiBold"/>
              <a:buNone/>
              <a:defRPr sz="2800">
                <a:solidFill>
                  <a:schemeClr val="dk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Inter Tight SemiBold"/>
              <a:buNone/>
              <a:defRPr sz="2800">
                <a:solidFill>
                  <a:schemeClr val="dk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Inter Tight SemiBold"/>
              <a:buNone/>
              <a:defRPr sz="2800">
                <a:solidFill>
                  <a:schemeClr val="dk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Inter Tight SemiBold"/>
              <a:buNone/>
              <a:defRPr sz="2800">
                <a:solidFill>
                  <a:schemeClr val="dk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475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Inter Tight"/>
              <a:buChar char="●"/>
              <a:defRPr sz="17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Inter Tight"/>
              <a:buChar char="○"/>
              <a:defRPr sz="17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Inter Tight"/>
              <a:buChar char="■"/>
              <a:defRPr sz="17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Inter Tight"/>
              <a:buChar char="●"/>
              <a:defRPr sz="17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Inter Tight"/>
              <a:buChar char="○"/>
              <a:defRPr sz="17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Inter Tight"/>
              <a:buChar char="■"/>
              <a:defRPr sz="17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Inter Tight"/>
              <a:buChar char="●"/>
              <a:defRPr sz="17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Inter Tight"/>
              <a:buChar char="○"/>
              <a:defRPr sz="17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Inter Tight"/>
              <a:buChar char="■"/>
              <a:defRPr sz="17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r">
              <a:buNone/>
              <a:defRPr sz="7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 algn="r">
              <a:buNone/>
              <a:defRPr sz="7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 algn="r">
              <a:buNone/>
              <a:defRPr sz="7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 algn="r">
              <a:buNone/>
              <a:defRPr sz="7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 algn="r">
              <a:buNone/>
              <a:defRPr sz="7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 algn="r">
              <a:buNone/>
              <a:defRPr sz="7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 algn="r">
              <a:buNone/>
              <a:defRPr sz="7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 algn="r">
              <a:buNone/>
              <a:defRPr sz="7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 algn="r">
              <a:buNone/>
              <a:defRPr sz="7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3.xml"/><Relationship Id="rId3" Type="http://schemas.openxmlformats.org/officeDocument/2006/relationships/comments" Target="../comments/comment1.xml"/><Relationship Id="rId4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22.png"/><Relationship Id="rId5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png"/><Relationship Id="rId4" Type="http://schemas.openxmlformats.org/officeDocument/2006/relationships/image" Target="../media/image12.png"/><Relationship Id="rId5" Type="http://schemas.openxmlformats.org/officeDocument/2006/relationships/image" Target="../media/image31.png"/><Relationship Id="rId6" Type="http://schemas.openxmlformats.org/officeDocument/2006/relationships/image" Target="../media/image27.png"/><Relationship Id="rId7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Relationship Id="rId4" Type="http://schemas.openxmlformats.org/officeDocument/2006/relationships/image" Target="../media/image23.png"/><Relationship Id="rId5" Type="http://schemas.openxmlformats.org/officeDocument/2006/relationships/image" Target="../media/image33.png"/><Relationship Id="rId6" Type="http://schemas.openxmlformats.org/officeDocument/2006/relationships/image" Target="../media/image30.png"/><Relationship Id="rId7" Type="http://schemas.openxmlformats.org/officeDocument/2006/relationships/image" Target="../media/image2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5.png"/><Relationship Id="rId4" Type="http://schemas.openxmlformats.org/officeDocument/2006/relationships/image" Target="../media/image24.png"/><Relationship Id="rId5" Type="http://schemas.openxmlformats.org/officeDocument/2006/relationships/image" Target="../media/image1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6.png"/><Relationship Id="rId4" Type="http://schemas.openxmlformats.org/officeDocument/2006/relationships/image" Target="../media/image25.png"/><Relationship Id="rId5" Type="http://schemas.openxmlformats.org/officeDocument/2006/relationships/image" Target="../media/image18.png"/><Relationship Id="rId6" Type="http://schemas.openxmlformats.org/officeDocument/2006/relationships/image" Target="../media/image3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2.png"/><Relationship Id="rId4" Type="http://schemas.openxmlformats.org/officeDocument/2006/relationships/image" Target="../media/image53.png"/><Relationship Id="rId5" Type="http://schemas.openxmlformats.org/officeDocument/2006/relationships/image" Target="../media/image3.png"/><Relationship Id="rId6" Type="http://schemas.openxmlformats.org/officeDocument/2006/relationships/image" Target="../media/image4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9" Type="http://schemas.openxmlformats.org/officeDocument/2006/relationships/image" Target="../media/image37.png"/><Relationship Id="rId5" Type="http://schemas.openxmlformats.org/officeDocument/2006/relationships/image" Target="../media/image42.png"/><Relationship Id="rId6" Type="http://schemas.openxmlformats.org/officeDocument/2006/relationships/image" Target="../media/image49.png"/><Relationship Id="rId7" Type="http://schemas.openxmlformats.org/officeDocument/2006/relationships/image" Target="../media/image44.png"/><Relationship Id="rId8" Type="http://schemas.openxmlformats.org/officeDocument/2006/relationships/image" Target="../media/image4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9.png"/><Relationship Id="rId4" Type="http://schemas.openxmlformats.org/officeDocument/2006/relationships/image" Target="../media/image4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8.png"/><Relationship Id="rId4" Type="http://schemas.openxmlformats.org/officeDocument/2006/relationships/image" Target="../media/image43.png"/><Relationship Id="rId5" Type="http://schemas.openxmlformats.org/officeDocument/2006/relationships/image" Target="../media/image50.png"/><Relationship Id="rId6" Type="http://schemas.openxmlformats.org/officeDocument/2006/relationships/image" Target="../media/image6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9.png"/><Relationship Id="rId4" Type="http://schemas.openxmlformats.org/officeDocument/2006/relationships/image" Target="../media/image66.png"/><Relationship Id="rId5" Type="http://schemas.openxmlformats.org/officeDocument/2006/relationships/image" Target="../media/image52.png"/><Relationship Id="rId6" Type="http://schemas.openxmlformats.org/officeDocument/2006/relationships/image" Target="../media/image62.png"/><Relationship Id="rId7" Type="http://schemas.openxmlformats.org/officeDocument/2006/relationships/image" Target="../media/image5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5.png"/><Relationship Id="rId4" Type="http://schemas.openxmlformats.org/officeDocument/2006/relationships/image" Target="../media/image55.png"/><Relationship Id="rId5" Type="http://schemas.openxmlformats.org/officeDocument/2006/relationships/image" Target="../media/image38.png"/><Relationship Id="rId6" Type="http://schemas.openxmlformats.org/officeDocument/2006/relationships/image" Target="../media/image57.png"/><Relationship Id="rId7" Type="http://schemas.openxmlformats.org/officeDocument/2006/relationships/image" Target="../media/image25.png"/><Relationship Id="rId8" Type="http://schemas.openxmlformats.org/officeDocument/2006/relationships/image" Target="../media/image7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8.png"/><Relationship Id="rId4" Type="http://schemas.openxmlformats.org/officeDocument/2006/relationships/image" Target="../media/image63.png"/><Relationship Id="rId5" Type="http://schemas.openxmlformats.org/officeDocument/2006/relationships/image" Target="../media/image61.png"/><Relationship Id="rId6" Type="http://schemas.openxmlformats.org/officeDocument/2006/relationships/image" Target="../media/image64.png"/><Relationship Id="rId7" Type="http://schemas.openxmlformats.org/officeDocument/2006/relationships/image" Target="../media/image6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63.png"/><Relationship Id="rId4" Type="http://schemas.openxmlformats.org/officeDocument/2006/relationships/image" Target="../media/image6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61.png"/><Relationship Id="rId4" Type="http://schemas.openxmlformats.org/officeDocument/2006/relationships/image" Target="../media/image55.png"/><Relationship Id="rId5" Type="http://schemas.openxmlformats.org/officeDocument/2006/relationships/image" Target="../media/image38.png"/><Relationship Id="rId6" Type="http://schemas.openxmlformats.org/officeDocument/2006/relationships/image" Target="../media/image6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64.png"/><Relationship Id="rId4" Type="http://schemas.openxmlformats.org/officeDocument/2006/relationships/image" Target="../media/image69.png"/><Relationship Id="rId5" Type="http://schemas.openxmlformats.org/officeDocument/2006/relationships/image" Target="../media/image2.png"/><Relationship Id="rId6" Type="http://schemas.openxmlformats.org/officeDocument/2006/relationships/image" Target="../media/image4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38.xml"/><Relationship Id="rId3" Type="http://schemas.openxmlformats.org/officeDocument/2006/relationships/comments" Target="../comments/comment2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39.xml"/><Relationship Id="rId3" Type="http://schemas.openxmlformats.org/officeDocument/2006/relationships/comments" Target="../comments/comment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14.png"/><Relationship Id="rId6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2"/>
          <p:cNvSpPr txBox="1"/>
          <p:nvPr>
            <p:ph type="ctrTitle"/>
          </p:nvPr>
        </p:nvSpPr>
        <p:spPr>
          <a:xfrm>
            <a:off x="1826325" y="1559575"/>
            <a:ext cx="7030200" cy="24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Almost Optimal Model-Free Reinforcement Learning via Reference-Advantage Decomposition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i="1" lang="en" sz="1400"/>
              <a:t>By Zihan Zhang, Yuan Zhou and Xiangyang Ji</a:t>
            </a:r>
            <a:endParaRPr i="1"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52"/>
          <p:cNvSpPr txBox="1"/>
          <p:nvPr>
            <p:ph idx="1" type="subTitle"/>
          </p:nvPr>
        </p:nvSpPr>
        <p:spPr>
          <a:xfrm>
            <a:off x="1824600" y="3722200"/>
            <a:ext cx="5494800" cy="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review by Aryan Pathare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1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7" name="Google Shape;427;p61"/>
          <p:cNvSpPr txBox="1"/>
          <p:nvPr>
            <p:ph type="title"/>
          </p:nvPr>
        </p:nvSpPr>
        <p:spPr>
          <a:xfrm>
            <a:off x="333925" y="587150"/>
            <a:ext cx="8475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Q-Learning</a:t>
            </a:r>
            <a:endParaRPr/>
          </a:p>
        </p:txBody>
      </p:sp>
      <p:sp>
        <p:nvSpPr>
          <p:cNvPr id="428" name="Google Shape;428;p61"/>
          <p:cNvSpPr txBox="1"/>
          <p:nvPr>
            <p:ph idx="1" type="body"/>
          </p:nvPr>
        </p:nvSpPr>
        <p:spPr>
          <a:xfrm>
            <a:off x="333925" y="1407725"/>
            <a:ext cx="8475600" cy="25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The algorithm maintains a table of Q-values for each state-action pair.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Q-values represent the expected utility of taking a given action in a given state and following the optimal policy afterward.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Q-value update rule (Bellman equation) - 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429" name="Google Shape;429;p61"/>
          <p:cNvSpPr/>
          <p:nvPr/>
        </p:nvSpPr>
        <p:spPr>
          <a:xfrm flipH="1" rot="5400000">
            <a:off x="7926325" y="2124416"/>
            <a:ext cx="783000" cy="783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430" name="Google Shape;430;p61"/>
          <p:cNvSpPr/>
          <p:nvPr/>
        </p:nvSpPr>
        <p:spPr>
          <a:xfrm flipH="1" rot="5400000">
            <a:off x="7926325" y="2124416"/>
            <a:ext cx="783000" cy="783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pic>
        <p:nvPicPr>
          <p:cNvPr id="431" name="Google Shape;431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125" y="3091650"/>
            <a:ext cx="636270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62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7" name="Google Shape;437;p62"/>
          <p:cNvSpPr txBox="1"/>
          <p:nvPr>
            <p:ph type="title"/>
          </p:nvPr>
        </p:nvSpPr>
        <p:spPr>
          <a:xfrm>
            <a:off x="2479675" y="2285400"/>
            <a:ext cx="41847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Definition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63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3" name="Google Shape;443;p63"/>
          <p:cNvSpPr txBox="1"/>
          <p:nvPr>
            <p:ph type="title"/>
          </p:nvPr>
        </p:nvSpPr>
        <p:spPr>
          <a:xfrm>
            <a:off x="333925" y="587150"/>
            <a:ext cx="8475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setup</a:t>
            </a:r>
            <a:endParaRPr/>
          </a:p>
        </p:txBody>
      </p:sp>
      <p:sp>
        <p:nvSpPr>
          <p:cNvPr id="444" name="Google Shape;444;p63"/>
          <p:cNvSpPr txBox="1"/>
          <p:nvPr>
            <p:ph idx="1" type="body"/>
          </p:nvPr>
        </p:nvSpPr>
        <p:spPr>
          <a:xfrm>
            <a:off x="333925" y="1407725"/>
            <a:ext cx="8475600" cy="22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Question - </a:t>
            </a:r>
            <a:r>
              <a:rPr i="1" lang="en" sz="1900"/>
              <a:t>Is it possible that model-free algorithms achieve as competitive learning efficiency as model-based algorithms, while still maintaining low time and space complexities?</a:t>
            </a:r>
            <a:endParaRPr i="1"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00"/>
              <a:t>Solution:</a:t>
            </a:r>
            <a:r>
              <a:rPr lang="en" sz="1900"/>
              <a:t> </a:t>
            </a:r>
            <a:r>
              <a:rPr b="1" lang="en" sz="1900"/>
              <a:t>UCB-Advantage </a:t>
            </a:r>
            <a:r>
              <a:rPr lang="en" sz="1900"/>
              <a:t>- A novel model-free algorithm that achieves a regret bound of    </a:t>
            </a:r>
            <a:endParaRPr sz="1900"/>
          </a:p>
        </p:txBody>
      </p:sp>
      <p:sp>
        <p:nvSpPr>
          <p:cNvPr id="445" name="Google Shape;445;p63"/>
          <p:cNvSpPr/>
          <p:nvPr/>
        </p:nvSpPr>
        <p:spPr>
          <a:xfrm flipH="1" rot="5400000">
            <a:off x="8260675" y="4191216"/>
            <a:ext cx="783000" cy="783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pic>
        <p:nvPicPr>
          <p:cNvPr descr="{&quot;code&quot;:&quot;$$\\tilde{O}\\left({\\sqrt[]{H^{2}SAT}}\\right)$$&quot;,&quot;aid&quot;:null,&quot;font&quot;:{&quot;size&quot;:12,&quot;family&quot;:&quot;Arial&quot;,&quot;color&quot;:&quot;#000000&quot;},&quot;backgroundColor&quot;:&quot;#FFFCF5&quot;,&quot;id&quot;:&quot;1&quot;,&quot;backgroundColorModified&quot;:false,&quot;type&quot;:&quot;$$&quot;,&quot;ts&quot;:1732721808518,&quot;cs&quot;:&quot;CqYmH2Jh83af6Ru8HkEV8A==&quot;,&quot;size&quot;:{&quot;width&quot;:120.16666666666667,&quot;height&quot;:33.833333333333336}}" id="446" name="Google Shape;446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125" y="3623838"/>
            <a:ext cx="1144588" cy="322263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63"/>
          <p:cNvSpPr txBox="1"/>
          <p:nvPr>
            <p:ph idx="1" type="body"/>
          </p:nvPr>
        </p:nvSpPr>
        <p:spPr>
          <a:xfrm>
            <a:off x="1693225" y="3499700"/>
            <a:ext cx="7116300" cy="4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900"/>
              <a:t>with low time complexity of O(T), space complexity of O(SAH)   </a:t>
            </a:r>
            <a:endParaRPr sz="1900"/>
          </a:p>
        </p:txBody>
      </p:sp>
      <p:sp>
        <p:nvSpPr>
          <p:cNvPr id="448" name="Google Shape;448;p63"/>
          <p:cNvSpPr txBox="1"/>
          <p:nvPr>
            <p:ph idx="1" type="body"/>
          </p:nvPr>
        </p:nvSpPr>
        <p:spPr>
          <a:xfrm>
            <a:off x="333925" y="4191225"/>
            <a:ext cx="7116300" cy="4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900"/>
              <a:t>and</a:t>
            </a:r>
            <a:r>
              <a:rPr lang="en" sz="1900"/>
              <a:t> switching cost of</a:t>
            </a:r>
            <a:endParaRPr sz="1900"/>
          </a:p>
        </p:txBody>
      </p:sp>
      <p:pic>
        <p:nvPicPr>
          <p:cNvPr descr="{&quot;backgroundColorModified&quot;:false,&quot;code&quot;:&quot;$$O\\left(SAH^{2}\\log_{}T\\right)$$&quot;,&quot;type&quot;:&quot;$$&quot;,&quot;id&quot;:&quot;34&quot;,&quot;aid&quot;:null,&quot;font&quot;:{&quot;size&quot;:19,&quot;family&quot;:&quot;Arial&quot;,&quot;color&quot;:&quot;#137C3F&quot;},&quot;backgroundColor&quot;:&quot;#FFFCF5&quot;,&quot;ts&quot;:1733264968917,&quot;cs&quot;:&quot;Qv63Qg9tgzMvjUDx+x0rRA==&quot;,&quot;size&quot;:{&quot;width&quot;:202.66666666666666,&quot;height&quot;:36.666666666666664}}" id="449" name="Google Shape;449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1800" y="4255100"/>
            <a:ext cx="1930400" cy="34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64"/>
          <p:cNvSpPr txBox="1"/>
          <p:nvPr>
            <p:ph type="title"/>
          </p:nvPr>
        </p:nvSpPr>
        <p:spPr>
          <a:xfrm>
            <a:off x="333925" y="587150"/>
            <a:ext cx="8475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455" name="Google Shape;455;p64"/>
          <p:cNvSpPr txBox="1"/>
          <p:nvPr>
            <p:ph idx="1" type="body"/>
          </p:nvPr>
        </p:nvSpPr>
        <p:spPr>
          <a:xfrm>
            <a:off x="333925" y="1202750"/>
            <a:ext cx="8604300" cy="18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accurate models for complex, real-world problems is challenging and often infeasible.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Computational and space costs are very high for model-based algorithms as they need to store, update and leverage the environment model.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456" name="Google Shape;456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3575" y="2840475"/>
            <a:ext cx="4235448" cy="200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5"/>
          <p:cNvSpPr/>
          <p:nvPr>
            <p:ph idx="2" type="pic"/>
          </p:nvPr>
        </p:nvSpPr>
        <p:spPr>
          <a:xfrm>
            <a:off x="434125" y="2147825"/>
            <a:ext cx="8275200" cy="2679300"/>
          </a:xfrm>
          <a:prstGeom prst="snip1Rect">
            <a:avLst>
              <a:gd fmla="val 16667" name="adj"/>
            </a:avLst>
          </a:prstGeom>
        </p:spPr>
      </p:sp>
      <p:sp>
        <p:nvSpPr>
          <p:cNvPr id="462" name="Google Shape;462;p65"/>
          <p:cNvSpPr txBox="1"/>
          <p:nvPr>
            <p:ph idx="1" type="body"/>
          </p:nvPr>
        </p:nvSpPr>
        <p:spPr>
          <a:xfrm>
            <a:off x="233725" y="468525"/>
            <a:ext cx="8475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en" sz="1900"/>
              <a:t>Model-free algorithms preferred for highly stochastic or complex environments.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en" sz="1900"/>
              <a:t>Due to their simple nature, model-free algorithms often have higher regret bounds than model-based algorithms. </a:t>
            </a:r>
            <a:endParaRPr sz="19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66"/>
          <p:cNvSpPr txBox="1"/>
          <p:nvPr>
            <p:ph type="title"/>
          </p:nvPr>
        </p:nvSpPr>
        <p:spPr>
          <a:xfrm>
            <a:off x="2479675" y="2285400"/>
            <a:ext cx="41847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Related Work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67"/>
          <p:cNvSpPr txBox="1"/>
          <p:nvPr>
            <p:ph type="title"/>
          </p:nvPr>
        </p:nvSpPr>
        <p:spPr>
          <a:xfrm>
            <a:off x="333925" y="587150"/>
            <a:ext cx="8475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Is Q-learning Provably Efficient? - </a:t>
            </a:r>
            <a:r>
              <a:rPr i="1" lang="en" sz="2000"/>
              <a:t>Jin et. al</a:t>
            </a:r>
            <a:endParaRPr i="1" sz="2000"/>
          </a:p>
        </p:txBody>
      </p:sp>
      <p:sp>
        <p:nvSpPr>
          <p:cNvPr id="473" name="Google Shape;473;p67"/>
          <p:cNvSpPr txBox="1"/>
          <p:nvPr>
            <p:ph idx="1" type="body"/>
          </p:nvPr>
        </p:nvSpPr>
        <p:spPr>
          <a:xfrm>
            <a:off x="334200" y="1538075"/>
            <a:ext cx="8475600" cy="25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Formally defines model-free RL algorithms as algorithms with space complexity sublinear to the space required to store an MDP.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Also proves the information theoretic lower bound for episodic MDP i.e 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Proposes algorithm </a:t>
            </a:r>
            <a:r>
              <a:rPr b="1" lang="en" sz="1900"/>
              <a:t>UCB-Hoeffding </a:t>
            </a:r>
            <a:r>
              <a:rPr lang="en" sz="1900"/>
              <a:t>with regret bound  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00"/>
              <a:t>Improves on UCB-Hoeffding to obtain </a:t>
            </a:r>
            <a:r>
              <a:rPr b="1" lang="en" sz="1900"/>
              <a:t>UCB-Bernstein </a:t>
            </a:r>
            <a:r>
              <a:rPr lang="en" sz="1900"/>
              <a:t>that has regret bound </a:t>
            </a:r>
            <a:endParaRPr sz="1900"/>
          </a:p>
        </p:txBody>
      </p:sp>
      <p:pic>
        <p:nvPicPr>
          <p:cNvPr descr="{&quot;aid&quot;:null,&quot;backgroundColor&quot;:&quot;#FFFCF5&quot;,&quot;type&quot;:&quot;$$&quot;,&quot;backgroundColorModified&quot;:false,&quot;font&quot;:{&quot;family&quot;:&quot;Arial&quot;,&quot;color&quot;:&quot;#137C3F&quot;,&quot;size&quot;:19},&quot;id&quot;:&quot;3&quot;,&quot;code&quot;:&quot;$$\\tilde{O}\\left({\\sqrt[]{H^{3}SAT}}\\right)$$&quot;,&quot;ts&quot;:1732729799635,&quot;cs&quot;:&quot;LEn/us3Cwi7MEmlrESDtSg==&quot;,&quot;size&quot;:{&quot;width&quot;:190,&quot;height&quot;:53.5}}" id="474" name="Google Shape;474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125" y="4045150"/>
            <a:ext cx="1604929" cy="451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aid&quot;:null,&quot;type&quot;:&quot;$$&quot;,&quot;backgroundColor&quot;:&quot;#FFFCF5&quot;,&quot;code&quot;:&quot;$$\\tilde{O}\\left({\\sqrt[]{H^{4}SAT}}\\right)$$&quot;,&quot;font&quot;:{&quot;color&quot;:&quot;#137C3F&quot;,&quot;family&quot;:&quot;Arial&quot;,&quot;size&quot;:19},&quot;id&quot;:&quot;4&quot;,&quot;backgroundColorModified&quot;:false,&quot;ts&quot;:1732729873660,&quot;cs&quot;:&quot;1pVZDQ7CCBCbT5hZfzaCWQ==&quot;,&quot;size&quot;:{&quot;width&quot;:190,&quot;height&quot;:53.5}}" id="475" name="Google Shape;475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0225" y="3204450"/>
            <a:ext cx="1604926" cy="451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aid&quot;:null,&quot;type&quot;:&quot;$$&quot;,&quot;backgroundColorModified&quot;:false,&quot;code&quot;:&quot;$$\\Omega\\left({\\sqrt[]{H^{2}SAT}}\\right)$$&quot;,&quot;font&quot;:{&quot;size&quot;:19,&quot;color&quot;:&quot;#137C3F&quot;,&quot;family&quot;:&quot;Arial&quot;},&quot;id&quot;:&quot;6&quot;,&quot;backgroundColor&quot;:&quot;#FFFCF5&quot;,&quot;ts&quot;:1732731934910,&quot;cs&quot;:&quot;HyAigkhHNt0X5uqZ9/zQLw==&quot;,&quot;size&quot;:{&quot;width&quot;:189,&quot;height&quot;:53.5}}" id="476" name="Google Shape;476;p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4125" y="2694875"/>
            <a:ext cx="1340626" cy="37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8"/>
          <p:cNvSpPr txBox="1"/>
          <p:nvPr>
            <p:ph type="title"/>
          </p:nvPr>
        </p:nvSpPr>
        <p:spPr>
          <a:xfrm>
            <a:off x="333925" y="587150"/>
            <a:ext cx="8475600" cy="10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Provably Efficient Q-Learning with Low Switching Cost - </a:t>
            </a:r>
            <a:r>
              <a:rPr i="1" lang="en" sz="2000"/>
              <a:t>Bai et. al</a:t>
            </a:r>
            <a:endParaRPr i="1" sz="2000"/>
          </a:p>
        </p:txBody>
      </p:sp>
      <p:sp>
        <p:nvSpPr>
          <p:cNvPr id="482" name="Google Shape;482;p68"/>
          <p:cNvSpPr txBox="1"/>
          <p:nvPr>
            <p:ph idx="1" type="body"/>
          </p:nvPr>
        </p:nvSpPr>
        <p:spPr>
          <a:xfrm>
            <a:off x="434125" y="1633850"/>
            <a:ext cx="8475600" cy="24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Puts forth the notion of local switching cost (or switching cost). 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Defined as the number of state-action pairs by which two policies differ.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Algorithms with low switching cost are useful as deploying new policies in the real-world can be costly.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00"/>
              <a:t>Uses a lazy-update scheme with UCB-Bernstein to achieve a local switching cost bound of </a:t>
            </a:r>
            <a:endParaRPr sz="1900"/>
          </a:p>
        </p:txBody>
      </p:sp>
      <p:pic>
        <p:nvPicPr>
          <p:cNvPr descr="{&quot;backgroundColor&quot;:&quot;#FFFCF5&quot;,&quot;code&quot;:&quot;$$O\\left(SAH^{3}\\log_{}T\\right)$$&quot;,&quot;aid&quot;:null,&quot;id&quot;:&quot;5&quot;,&quot;type&quot;:&quot;$$&quot;,&quot;font&quot;:{&quot;color&quot;:&quot;#137C3F&quot;,&quot;size&quot;:19,&quot;family&quot;:&quot;Arial&quot;},&quot;backgroundColorModified&quot;:false,&quot;ts&quot;:1732731691889,&quot;cs&quot;:&quot;6ru4Kcp4CarHd6ooQE5/Uw==&quot;,&quot;size&quot;:{&quot;width&quot;:202.66666666666666,&quot;height&quot;:36.666666666666664}}" id="483" name="Google Shape;483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9825" y="3649875"/>
            <a:ext cx="1452576" cy="26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69"/>
          <p:cNvSpPr txBox="1"/>
          <p:nvPr>
            <p:ph type="title"/>
          </p:nvPr>
        </p:nvSpPr>
        <p:spPr>
          <a:xfrm>
            <a:off x="2479675" y="2285400"/>
            <a:ext cx="41847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UCB-Advantage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70"/>
          <p:cNvSpPr txBox="1"/>
          <p:nvPr>
            <p:ph type="title"/>
          </p:nvPr>
        </p:nvSpPr>
        <p:spPr>
          <a:xfrm>
            <a:off x="333925" y="587150"/>
            <a:ext cx="8475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494" name="Google Shape;494;p70"/>
          <p:cNvSpPr txBox="1"/>
          <p:nvPr>
            <p:ph idx="1" type="body"/>
          </p:nvPr>
        </p:nvSpPr>
        <p:spPr>
          <a:xfrm>
            <a:off x="333925" y="1491975"/>
            <a:ext cx="8475600" cy="29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A Q-Learning based model-free reinforcement learning algorithm.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Augments Q-Learning with stages and a stage-based framework. Also modifies the standard Q-Learning update rule.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Unique selling propositions - </a:t>
            </a:r>
            <a:endParaRPr sz="1900"/>
          </a:p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Better regret bound and space/time complexities than other Q-Learning variants.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Better switching cost than other Q-Learning variants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Simple to implement.</a:t>
            </a:r>
            <a:endParaRPr sz="1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3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1" name="Google Shape;371;p53"/>
          <p:cNvSpPr txBox="1"/>
          <p:nvPr>
            <p:ph type="title"/>
          </p:nvPr>
        </p:nvSpPr>
        <p:spPr>
          <a:xfrm>
            <a:off x="2479675" y="2285400"/>
            <a:ext cx="41847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71"/>
          <p:cNvSpPr txBox="1"/>
          <p:nvPr>
            <p:ph type="title"/>
          </p:nvPr>
        </p:nvSpPr>
        <p:spPr>
          <a:xfrm>
            <a:off x="333925" y="587150"/>
            <a:ext cx="8475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Preliminaries</a:t>
            </a:r>
            <a:endParaRPr/>
          </a:p>
        </p:txBody>
      </p:sp>
      <p:sp>
        <p:nvSpPr>
          <p:cNvPr id="500" name="Google Shape;500;p71"/>
          <p:cNvSpPr txBox="1"/>
          <p:nvPr>
            <p:ph idx="1" type="body"/>
          </p:nvPr>
        </p:nvSpPr>
        <p:spPr>
          <a:xfrm>
            <a:off x="333925" y="1491975"/>
            <a:ext cx="8475600" cy="29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Works in the setting of episodic MDPs described by tuple (S,A,H,P,r), such that -</a:t>
            </a:r>
            <a:endParaRPr sz="1900"/>
          </a:p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SxA is the state action space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H is length of each episode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P is transition probability matrix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r is </a:t>
            </a:r>
            <a:r>
              <a:rPr lang="en" sz="1900"/>
              <a:t>deterministic</a:t>
            </a:r>
            <a:r>
              <a:rPr lang="en" sz="1900"/>
              <a:t> reward function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Environment formulation - </a:t>
            </a:r>
            <a:endParaRPr sz="1900"/>
          </a:p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For any episode h, state s and action a, 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During each episode, the agent is provided with a starting state</a:t>
            </a:r>
            <a:endParaRPr sz="1900"/>
          </a:p>
        </p:txBody>
      </p:sp>
      <p:pic>
        <p:nvPicPr>
          <p:cNvPr descr="{&quot;type&quot;:&quot;$$&quot;,&quot;id&quot;:&quot;7&quot;,&quot;backgroundColor&quot;:&quot;#FFFCF5&quot;,&quot;code&quot;:&quot;$$r_{h}\\left(s,a\\right)\\,\\in\\,\\left[0,1\\right]$$&quot;,&quot;backgroundColorModified&quot;:false,&quot;font&quot;:{&quot;color&quot;:&quot;#137C3F&quot;,&quot;family&quot;:&quot;Arial&quot;,&quot;size&quot;:19},&quot;aid&quot;:null,&quot;ts&quot;:1732900445329,&quot;cs&quot;:&quot;bZBP6PwVB/MzgAW2coMUdA==&quot;,&quot;size&quot;:{&quot;width&quot;:200.66666666666666,&quot;height&quot;:29.833333333333332}}" id="501" name="Google Shape;501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1275" y="3781300"/>
            <a:ext cx="1911350" cy="284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72"/>
          <p:cNvSpPr txBox="1"/>
          <p:nvPr>
            <p:ph idx="1" type="body"/>
          </p:nvPr>
        </p:nvSpPr>
        <p:spPr>
          <a:xfrm>
            <a:off x="334200" y="364625"/>
            <a:ext cx="8475600" cy="474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During each step in an episode, agent takes action        and transits to state</a:t>
            </a:r>
            <a:endParaRPr sz="18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           based on transition probability        </a:t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 policy π is used to map from state-episode pairs to action.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 value function gives the expected sum of remaining rewards received from current step onwards under policy π until end of episode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Q function gives the expected sum of remaining rewards under policy π till the end of the episode if a given action is taken in a given state.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	</a:t>
            </a:r>
            <a:endParaRPr sz="18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/>
              <a:t> </a:t>
            </a:r>
            <a:endParaRPr sz="1800"/>
          </a:p>
        </p:txBody>
      </p:sp>
      <p:pic>
        <p:nvPicPr>
          <p:cNvPr descr="{&quot;font&quot;:{&quot;family&quot;:&quot;Arial&quot;,&quot;size&quot;:19,&quot;color&quot;:&quot;#137C3F&quot;},&quot;id&quot;:&quot;8&quot;,&quot;aid&quot;:null,&quot;type&quot;:&quot;$$&quot;,&quot;code&quot;:&quot;$$a_{h}$$&quot;,&quot;backgroundColor&quot;:&quot;#FFFCF5&quot;,&quot;backgroundColorModified&quot;:false,&quot;ts&quot;:1732900627203,&quot;cs&quot;:&quot;NeS+g6imN5WAxyC7QTtrzg==&quot;,&quot;size&quot;:{&quot;width&quot;:27.5,&quot;height&quot;:18}}" id="507" name="Google Shape;507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0550" y="528400"/>
            <a:ext cx="261938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backgroundColorModified&quot;:false,&quot;id&quot;:&quot;9&quot;,&quot;font&quot;:{&quot;family&quot;:&quot;Arial&quot;,&quot;size&quot;:19,&quot;color&quot;:&quot;#137C3F&quot;},&quot;code&quot;:&quot;$$s_{h+1}$$&quot;,&quot;aid&quot;:null,&quot;backgroundColor&quot;:&quot;#FFFCF5&quot;,&quot;type&quot;:&quot;$$&quot;,&quot;ts&quot;:1732900832038,&quot;cs&quot;:&quot;dOUi9J617JBNQNAPN+ULMg==&quot;,&quot;size&quot;:{&quot;width&quot;:50.833333333333336,&quot;height&quot;:19.5}}" id="508" name="Google Shape;508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2375" y="1002750"/>
            <a:ext cx="484188" cy="1857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aid&quot;:null,&quot;backgroundColorModified&quot;:false,&quot;type&quot;:&quot;$$&quot;,&quot;backgroundColor&quot;:&quot;#FFFCF5&quot;,&quot;id&quot;:&quot;10&quot;,&quot;font&quot;:{&quot;family&quot;:&quot;Arial&quot;,&quot;size&quot;:19,&quot;color&quot;:&quot;#137C3F&quot;},&quot;code&quot;:&quot;$$P_{h}\\left(\\dot{}|s_{h},a_{h}\\right)$$&quot;,&quot;ts&quot;:1733334100917,&quot;cs&quot;:&quot;ZxlrZWg8u8puDQpg6Cyamw==&quot;,&quot;size&quot;:{&quot;width&quot;:138.16666666666666,&quot;height&quot;:29.833333333333332}}" id="509" name="Google Shape;509;p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7700" y="937233"/>
            <a:ext cx="1316038" cy="284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7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6538" y="2289175"/>
            <a:ext cx="7706124" cy="89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7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2363" y="4248738"/>
            <a:ext cx="7153275" cy="48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73"/>
          <p:cNvSpPr txBox="1"/>
          <p:nvPr>
            <p:ph idx="1" type="body"/>
          </p:nvPr>
        </p:nvSpPr>
        <p:spPr>
          <a:xfrm>
            <a:off x="334200" y="364625"/>
            <a:ext cx="8475600" cy="40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The optimal </a:t>
            </a:r>
            <a:r>
              <a:rPr lang="en" sz="1900"/>
              <a:t>value</a:t>
            </a:r>
            <a:r>
              <a:rPr lang="en" sz="1900"/>
              <a:t> function is defined as -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Optimal Q-function is defined as - </a:t>
            </a:r>
            <a:endParaRPr sz="19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Regret at time step T is defined as - 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	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00"/>
              <a:t>	</a:t>
            </a:r>
            <a:endParaRPr sz="1900"/>
          </a:p>
        </p:txBody>
      </p:sp>
      <p:pic>
        <p:nvPicPr>
          <p:cNvPr id="517" name="Google Shape;517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7450" y="818050"/>
            <a:ext cx="2010700" cy="60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7450" y="2192625"/>
            <a:ext cx="2445175" cy="51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40475" y="2192625"/>
            <a:ext cx="1328671" cy="51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7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1600" y="3543753"/>
            <a:ext cx="3634850" cy="95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7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66150" y="1845713"/>
            <a:ext cx="2783150" cy="14520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74"/>
          <p:cNvSpPr txBox="1"/>
          <p:nvPr>
            <p:ph type="title"/>
          </p:nvPr>
        </p:nvSpPr>
        <p:spPr>
          <a:xfrm>
            <a:off x="333925" y="587150"/>
            <a:ext cx="8475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UCB-Advantage Components</a:t>
            </a:r>
            <a:endParaRPr/>
          </a:p>
        </p:txBody>
      </p:sp>
      <p:sp>
        <p:nvSpPr>
          <p:cNvPr id="527" name="Google Shape;527;p74"/>
          <p:cNvSpPr txBox="1"/>
          <p:nvPr>
            <p:ph idx="1" type="body"/>
          </p:nvPr>
        </p:nvSpPr>
        <p:spPr>
          <a:xfrm>
            <a:off x="333925" y="1491975"/>
            <a:ext cx="8475600" cy="18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The main components of the UCB-Advantage algorithm are - </a:t>
            </a:r>
            <a:endParaRPr sz="1900"/>
          </a:p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Observed samples are divided into stages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Q-values are only updated at the end of a stage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Reference advantage decomposition is used to improve the regret bound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A modified advantage-based update rule is used to update the Q-values</a:t>
            </a:r>
            <a:endParaRPr sz="19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75"/>
          <p:cNvSpPr txBox="1"/>
          <p:nvPr>
            <p:ph type="title"/>
          </p:nvPr>
        </p:nvSpPr>
        <p:spPr>
          <a:xfrm>
            <a:off x="333925" y="587150"/>
            <a:ext cx="8475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UCB-Advantage Stages </a:t>
            </a:r>
            <a:endParaRPr/>
          </a:p>
        </p:txBody>
      </p:sp>
      <p:sp>
        <p:nvSpPr>
          <p:cNvPr id="533" name="Google Shape;533;p75"/>
          <p:cNvSpPr txBox="1"/>
          <p:nvPr>
            <p:ph idx="1" type="body"/>
          </p:nvPr>
        </p:nvSpPr>
        <p:spPr>
          <a:xfrm>
            <a:off x="333925" y="1491975"/>
            <a:ext cx="8475600" cy="30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each state, action, time-step triple (s,a,h), the visits to the triple are divided into stages.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Stages do not have same size. Size of each stage increases exponentially and has growth rate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Length of stage 1 is H and </a:t>
            </a:r>
            <a:r>
              <a:rPr lang="en"/>
              <a:t>length</a:t>
            </a:r>
            <a:r>
              <a:rPr lang="en"/>
              <a:t> of ith stage is denoted by -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Based on stage lengths, the indices marking the ends of stages are defined by the set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{&quot;font&quot;:{&quot;color&quot;:&quot;#137C3F&quot;,&quot;size&quot;:19,&quot;family&quot;:&quot;Arial&quot;},&quot;type&quot;:&quot;$$&quot;,&quot;backgroundColor&quot;:&quot;#FFFCF5&quot;,&quot;id&quot;:&quot;11&quot;,&quot;backgroundColorModified&quot;:false,&quot;aid&quot;:null,&quot;code&quot;:&quot;$$\\left(1+\\frac{1}{H}\\right)$$&quot;,&quot;ts&quot;:1732903959498,&quot;cs&quot;:&quot;HsLeTyK5Zr8mcsIWjJ87Aw==&quot;,&quot;size&quot;:{&quot;width&quot;:122,&quot;height&quot;:71.33333333333333}}" id="534" name="Google Shape;534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1600" y="2611963"/>
            <a:ext cx="670825" cy="392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id&quot;:&quot;12&quot;,&quot;code&quot;:&quot;$$e_{i}=\\left\\lfloor \\left(1+\\left(1/H\\right))e_{i-1}\\right)\\right\\rfloor $$&quot;,&quot;backgroundColor&quot;:&quot;#FFFCF5&quot;,&quot;aid&quot;:null,&quot;font&quot;:{&quot;size&quot;:17,&quot;family&quot;:&quot;Arial&quot;,&quot;color&quot;:&quot;#137C3F&quot;},&quot;type&quot;:&quot;$$&quot;,&quot;backgroundColorModified&quot;:false,&quot;ts&quot;:1732904649041,&quot;cs&quot;:&quot;srHfX+FYCVEmrOGFcxPrbg==&quot;,&quot;size&quot;:{&quot;width&quot;:267.5,&quot;height&quot;:27}}" id="535" name="Google Shape;535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8150" y="3362524"/>
            <a:ext cx="2547938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id&quot;:&quot;13&quot;,&quot;backgroundColorModified&quot;:false,&quot;backgroundColor&quot;:&quot;#FFFCF5&quot;,&quot;font&quot;:{&quot;size&quot;:17,&quot;color&quot;:&quot;#137C3F&quot;,&quot;family&quot;:&quot;Arial&quot;},&quot;code&quot;:&quot;$$L\\,=\\,\\left\\{\\sum_{i=1}^{j}e_{i}|\\,j=1,2,3...\\right\\}$$&quot;,&quot;aid&quot;:null,&quot;type&quot;:&quot;$$&quot;,&quot;ts&quot;:1732904773545,&quot;cs&quot;:&quot;cLjhwRM58MVhTEY2CdWCFg==&quot;,&quot;size&quot;:{&quot;width&quot;:317.5,&quot;height&quot;:80}}" id="536" name="Google Shape;536;p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4125" y="4145350"/>
            <a:ext cx="2443172" cy="61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76"/>
          <p:cNvSpPr txBox="1"/>
          <p:nvPr>
            <p:ph type="title"/>
          </p:nvPr>
        </p:nvSpPr>
        <p:spPr>
          <a:xfrm>
            <a:off x="333925" y="587150"/>
            <a:ext cx="8475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Stage-based updates</a:t>
            </a:r>
            <a:endParaRPr/>
          </a:p>
        </p:txBody>
      </p:sp>
      <p:sp>
        <p:nvSpPr>
          <p:cNvPr id="542" name="Google Shape;542;p76"/>
          <p:cNvSpPr txBox="1"/>
          <p:nvPr>
            <p:ph idx="1" type="body"/>
          </p:nvPr>
        </p:nvSpPr>
        <p:spPr>
          <a:xfrm>
            <a:off x="333925" y="1491975"/>
            <a:ext cx="8475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Instead of updating Q value at every step,                    is updated only when the total number of visits for triple (s,a,h) are equal to the end of its current stage. 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Furthermore, only the samples from the latest stage are used for the update.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900"/>
          </a:p>
        </p:txBody>
      </p:sp>
      <p:pic>
        <p:nvPicPr>
          <p:cNvPr descr="{&quot;font&quot;:{&quot;color&quot;:&quot;#137C3F&quot;,&quot;size&quot;:17,&quot;family&quot;:&quot;Arial&quot;},&quot;type&quot;:&quot;$$&quot;,&quot;backgroundColorModified&quot;:false,&quot;code&quot;:&quot;$$Q_{h}\\left(s,a\\right)$$&quot;,&quot;id&quot;:&quot;14&quot;,&quot;backgroundColor&quot;:&quot;#FFFCF5&quot;,&quot;aid&quot;:null,&quot;ts&quot;:1732905144739,&quot;cs&quot;:&quot;/qjsDbpsxXfrcbOxhT9F+g==&quot;,&quot;size&quot;:{&quot;width&quot;:93.83333333333333,&quot;height&quot;:26.666666666666668}}" id="543" name="Google Shape;543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3825" y="1599950"/>
            <a:ext cx="893763" cy="2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76"/>
          <p:cNvSpPr txBox="1"/>
          <p:nvPr>
            <p:ph idx="1" type="body"/>
          </p:nvPr>
        </p:nvSpPr>
        <p:spPr>
          <a:xfrm>
            <a:off x="333925" y="2795625"/>
            <a:ext cx="8475600" cy="15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Use of stage-based updates helps reduce the number of updates to the Q-function. This helps achieve a low switching cost. </a:t>
            </a:r>
            <a:r>
              <a:rPr lang="en" sz="1900"/>
              <a:t> 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00"/>
              <a:t>Stage-based updates also make the algorithm more amenable to the reference advantage decomposition update rule used by UCB-Advantage.</a:t>
            </a:r>
            <a:endParaRPr sz="19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77"/>
          <p:cNvSpPr txBox="1"/>
          <p:nvPr>
            <p:ph type="title"/>
          </p:nvPr>
        </p:nvSpPr>
        <p:spPr>
          <a:xfrm>
            <a:off x="333925" y="587150"/>
            <a:ext cx="8475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standard update rule and its limitations</a:t>
            </a:r>
            <a:endParaRPr/>
          </a:p>
        </p:txBody>
      </p:sp>
      <p:sp>
        <p:nvSpPr>
          <p:cNvPr id="550" name="Google Shape;550;p77"/>
          <p:cNvSpPr txBox="1"/>
          <p:nvPr>
            <p:ph idx="1" type="body"/>
          </p:nvPr>
        </p:nvSpPr>
        <p:spPr>
          <a:xfrm>
            <a:off x="333925" y="1491975"/>
            <a:ext cx="8475600" cy="358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The standard update rule for Q-Learning is -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Here     is the exploration bonus and                       is empirical estimate of the optimal 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However, this update rule </a:t>
            </a:r>
            <a:r>
              <a:rPr lang="en" sz="1900"/>
              <a:t>cannot be directly used for UCB-Advantage due to the stage-based update framework.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00"/>
              <a:t>The earlier the samples collected, the more would be the deviation between the value function learned at the moment and the true value.</a:t>
            </a:r>
            <a:endParaRPr sz="1900"/>
          </a:p>
        </p:txBody>
      </p:sp>
      <p:pic>
        <p:nvPicPr>
          <p:cNvPr id="551" name="Google Shape;551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9375" y="1924050"/>
            <a:ext cx="46386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code&quot;:&quot;$$\\bar{b}$$&quot;,&quot;backgroundColor&quot;:&quot;#FFFCF5&quot;,&quot;aid&quot;:null,&quot;id&quot;:&quot;15&quot;,&quot;type&quot;:&quot;$$&quot;,&quot;backgroundColorModified&quot;:false,&quot;font&quot;:{&quot;size&quot;:19,&quot;color&quot;:&quot;#137C3F&quot;,&quot;family&quot;:&quot;Arial&quot;},&quot;ts&quot;:1732919585615,&quot;cs&quot;:&quot;HM4uCUKnAnO9jfKYE4lP6Q==&quot;,&quot;size&quot;:{&quot;width&quot;:11.666666666666666,&quot;height&quot;:25.666666666666668}}" id="552" name="Google Shape;552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2075" y="2959275"/>
            <a:ext cx="104125" cy="229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backgroundColorModified&quot;:false,&quot;code&quot;:&quot;$$P_{s,a,h}V_{h+1}^{\\ast}$$&quot;,&quot;aid&quot;:null,&quot;backgroundColor&quot;:&quot;#FFFCF5&quot;,&quot;id&quot;:&quot;17&quot;,&quot;font&quot;:{&quot;size&quot;:19,&quot;family&quot;:&quot;Arial&quot;,&quot;color&quot;:&quot;#137C3F&quot;},&quot;type&quot;:&quot;$$&quot;,&quot;ts&quot;:1733334262080,&quot;cs&quot;:&quot;AvuT7z3yO8tff8B3Ux1nRA==&quot;,&quot;size&quot;:{&quot;width&quot;:121.16666666666669,&quot;height&quot;:31.166666666666668}}" id="553" name="Google Shape;553;p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5766" y="3250025"/>
            <a:ext cx="1154113" cy="296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7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86249" y="2800699"/>
            <a:ext cx="1154125" cy="546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78"/>
          <p:cNvSpPr txBox="1"/>
          <p:nvPr>
            <p:ph idx="1" type="body"/>
          </p:nvPr>
        </p:nvSpPr>
        <p:spPr>
          <a:xfrm>
            <a:off x="334200" y="270675"/>
            <a:ext cx="8475600" cy="43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To mitigate these deviations, we use only the samples from the last stage to determine 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This would imply that we will use only (1/H) fraction of the observed data to estimate 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This is the cause of the inferior regret bound of                                in UCB-Bernstein.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00"/>
              <a:t>To eliminate the additional           term, UCB-Advantage uses reference advantage decomposition.</a:t>
            </a:r>
            <a:endParaRPr sz="1900"/>
          </a:p>
        </p:txBody>
      </p:sp>
      <p:pic>
        <p:nvPicPr>
          <p:cNvPr descr="{&quot;aid&quot;:null,&quot;code&quot;:&quot;$$\\hat{P_{s,a,h}V_{h+1}}$$&quot;,&quot;backgroundColor&quot;:&quot;#FFFCF5&quot;,&quot;id&quot;:&quot;16&quot;,&quot;backgroundColorModified&quot;:false,&quot;font&quot;:{&quot;family&quot;:&quot;Arial&quot;,&quot;color&quot;:&quot;#137C3F&quot;,&quot;size&quot;:19},&quot;type&quot;:&quot;$$&quot;,&quot;ts&quot;:1732919693757,&quot;cs&quot;:&quot;InXoRmUo+kInA1P98n+l/Q==&quot;,&quot;size&quot;:{&quot;width&quot;:121.16666666666667,&quot;height&quot;:37}}" id="560" name="Google Shape;560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9700" y="629050"/>
            <a:ext cx="1154113" cy="352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code&quot;:&quot;$$P_{s,a,h}V_{h+1}$$&quot;,&quot;backgroundColor&quot;:&quot;#FFFCF5&quot;,&quot;type&quot;:&quot;$$&quot;,&quot;font&quot;:{&quot;family&quot;:&quot;Arial&quot;,&quot;size&quot;:19,&quot;color&quot;:&quot;#137C3F&quot;},&quot;backgroundColorModified&quot;:false,&quot;id&quot;:&quot;17&quot;,&quot;aid&quot;:null,&quot;ts&quot;:1732919755498,&quot;cs&quot;:&quot;zhK1qrznC+BQTWlFvprhNA==&quot;,&quot;size&quot;:{&quot;width&quot;:121.16666666666667,&quot;height&quot;:29}}" id="561" name="Google Shape;561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4825" y="1878800"/>
            <a:ext cx="1154113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aid&quot;:null,&quot;backgroundColor&quot;:&quot;#FFFCF5&quot;,&quot;type&quot;:&quot;$$&quot;,&quot;backgroundColorModified&quot;:false,&quot;font&quot;:{&quot;family&quot;:&quot;Arial&quot;,&quot;color&quot;:&quot;#137C3F&quot;,&quot;size&quot;:19},&quot;id&quot;:&quot;3&quot;,&quot;code&quot;:&quot;$$\\tilde{O}\\left({\\sqrt[]{H^{3}SAT}}\\right)$$&quot;,&quot;ts&quot;:1732729799635,&quot;cs&quot;:&quot;LEn/us3Cwi7MEmlrESDtSg==&quot;,&quot;size&quot;:{&quot;width&quot;:190,&quot;height&quot;:53.5}}" id="562" name="Google Shape;562;p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66250" y="2666350"/>
            <a:ext cx="1604929" cy="451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backgroundColor&quot;:&quot;#FFFCF5&quot;,&quot;aid&quot;:null,&quot;font&quot;:{&quot;family&quot;:&quot;Arial&quot;,&quot;size&quot;:19,&quot;color&quot;:&quot;#137C3F&quot;},&quot;code&quot;:&quot;$${\\sqrt[]{H}}$$&quot;,&quot;type&quot;:&quot;$$&quot;,&quot;id&quot;:&quot;33&quot;,&quot;backgroundColorModified&quot;:false,&quot;ts&quot;:1733190030869,&quot;cs&quot;:&quot;9BAayD1PLQdhYWyPWLRAgA==&quot;,&quot;size&quot;:{&quot;width&quot;:49.833333333333336,&quot;height&quot;:29.833333333333332}}" id="563" name="Google Shape;563;p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90400" y="3898825"/>
            <a:ext cx="474663" cy="284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79"/>
          <p:cNvSpPr txBox="1"/>
          <p:nvPr>
            <p:ph type="title"/>
          </p:nvPr>
        </p:nvSpPr>
        <p:spPr>
          <a:xfrm>
            <a:off x="333925" y="587150"/>
            <a:ext cx="8475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 Advantage Decomposition</a:t>
            </a:r>
            <a:endParaRPr/>
          </a:p>
        </p:txBody>
      </p:sp>
      <p:sp>
        <p:nvSpPr>
          <p:cNvPr id="569" name="Google Shape;569;p79"/>
          <p:cNvSpPr txBox="1"/>
          <p:nvPr>
            <p:ph idx="1" type="body"/>
          </p:nvPr>
        </p:nvSpPr>
        <p:spPr>
          <a:xfrm>
            <a:off x="334200" y="1304100"/>
            <a:ext cx="8475600" cy="37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The reference value function Vref is used to estimate the optimal value function V* with an error factor of      such that  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     is </a:t>
            </a:r>
            <a:r>
              <a:rPr lang="en" sz="1900"/>
              <a:t>independent</a:t>
            </a:r>
            <a:r>
              <a:rPr lang="en" sz="1900"/>
              <a:t> of T and K and is set to  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The advantage-based update rule for Q-values is then defined by -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Based on this update rule, during the learning process, we learn            </a:t>
            </a:r>
            <a:r>
              <a:rPr lang="en" sz="1900"/>
              <a:t>using</a:t>
            </a:r>
            <a:r>
              <a:rPr lang="en" sz="1900"/>
              <a:t> 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00"/>
              <a:t>Hence,       approximates V* atleast as good as            i.e                                    for all samples.</a:t>
            </a:r>
            <a:endParaRPr sz="1900"/>
          </a:p>
        </p:txBody>
      </p:sp>
      <p:pic>
        <p:nvPicPr>
          <p:cNvPr descr="{&quot;backgroundColorModified&quot;:false,&quot;code&quot;:&quot;$$\\beta$$&quot;,&quot;backgroundColor&quot;:&quot;#FFFCF5&quot;,&quot;aid&quot;:null,&quot;type&quot;:&quot;$$&quot;,&quot;font&quot;:{&quot;color&quot;:&quot;#137C3F&quot;,&quot;family&quot;:&quot;Arial&quot;,&quot;size&quot;:19},&quot;id&quot;:&quot;18&quot;,&quot;ts&quot;:1732921333050,&quot;cs&quot;:&quot;IutXYMI8EdeXbnzvXaId5A==&quot;,&quot;size&quot;:{&quot;width&quot;:16.333333333333332,&quot;height&quot;:26.833333333333332}}" id="570" name="Google Shape;570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7125" y="1679275"/>
            <a:ext cx="155575" cy="2555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backgroundColor&quot;:&quot;#FFFCF5&quot;,&quot;code&quot;:&quot;$$V_{h}^{ref}\\left(s\\right)\\,\\in\\,\\left[V_{h}^{\\ast},\\,V_{h}^{\\ast}+\\beta\\right]$$&quot;,&quot;type&quot;:&quot;$$&quot;,&quot;aid&quot;:null,&quot;backgroundColorModified&quot;:false,&quot;id&quot;:&quot;19&quot;,&quot;font&quot;:{&quot;family&quot;:&quot;Arial&quot;,&quot;color&quot;:&quot;#137C3F&quot;,&quot;size&quot;:15.5},&quot;ts&quot;:1732921919819,&quot;cs&quot;:&quot;KvssOjsSpUB0+umnvlwtnw==&quot;,&quot;size&quot;:{&quot;width&quot;:248.40000000000006,&quot;height&quot;:32.199999999999996}}" id="571" name="Google Shape;571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0600" y="1683240"/>
            <a:ext cx="2366010" cy="3067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code&quot;:&quot;$$\\beta$$&quot;,&quot;backgroundColor&quot;:&quot;#FFFCF5&quot;,&quot;type&quot;:&quot;$$&quot;,&quot;id&quot;:&quot;20&quot;,&quot;aid&quot;:null,&quot;backgroundColorModified&quot;:false,&quot;font&quot;:{&quot;size&quot;:19,&quot;family&quot;:&quot;Arial&quot;,&quot;color&quot;:&quot;#137C3F&quot;},&quot;ts&quot;:1732921519641,&quot;cs&quot;:&quot;6DtknF2CJCK00bTjLz4yMw==&quot;,&quot;size&quot;:{&quot;width&quot;:16.333333333333332,&quot;height&quot;:26.833333333333332}}" id="572" name="Google Shape;572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125" y="2078525"/>
            <a:ext cx="155575" cy="255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8725" y="3013275"/>
            <a:ext cx="7067550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type&quot;:&quot;$$&quot;,&quot;font&quot;:{&quot;size&quot;:19,&quot;color&quot;:&quot;#137C3F&quot;,&quot;family&quot;:&quot;Arial&quot;},&quot;backgroundColor&quot;:&quot;#FFFCF5&quot;,&quot;code&quot;:&quot;$$V_{h}$$&quot;,&quot;backgroundColorModified&quot;:false,&quot;aid&quot;:null,&quot;id&quot;:&quot;22&quot;,&quot;ts&quot;:1732921959764,&quot;cs&quot;:&quot;qQ1Nab64dn6t6jT68XfJHw==&quot;,&quot;size&quot;:{&quot;width&quot;:28.5,&quot;height&quot;:25.166666666666668}}" id="574" name="Google Shape;574;p7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76491" y="3933950"/>
            <a:ext cx="271463" cy="2397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id&quot;:&quot;23&quot;,&quot;aid&quot;:null,&quot;code&quot;:&quot;$$V_{h}^{ref}$$&quot;,&quot;backgroundColor&quot;:&quot;#FFFCF5&quot;,&quot;font&quot;:{&quot;family&quot;:&quot;Arial&quot;,&quot;color&quot;:&quot;#137C3F&quot;,&quot;size&quot;:19},&quot;type&quot;:&quot;$$&quot;,&quot;backgroundColorModified&quot;:false,&quot;ts&quot;:1732921940060,&quot;cs&quot;:&quot;FPnYK2gsjqCN3voatE9V0Q==&quot;,&quot;size&quot;:{&quot;width&quot;:55,&quot;height&quot;:39.333333333333336}}" id="575" name="Google Shape;575;p7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85650" y="3873625"/>
            <a:ext cx="523875" cy="374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type&quot;:&quot;$$&quot;,&quot;font&quot;:{&quot;size&quot;:19,&quot;color&quot;:&quot;#137C3F&quot;,&quot;family&quot;:&quot;Arial&quot;},&quot;backgroundColor&quot;:&quot;#FFFCF5&quot;,&quot;code&quot;:&quot;$$V_{h}$$&quot;,&quot;backgroundColorModified&quot;:false,&quot;aid&quot;:null,&quot;id&quot;:&quot;22&quot;,&quot;ts&quot;:1732921959764,&quot;cs&quot;:&quot;qQ1Nab64dn6t6jT68XfJHw==&quot;,&quot;size&quot;:{&quot;width&quot;:28.5,&quot;height&quot;:25.166666666666668}}" id="576" name="Google Shape;576;p7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45941" y="4391675"/>
            <a:ext cx="271463" cy="2397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id&quot;:&quot;23&quot;,&quot;aid&quot;:null,&quot;code&quot;:&quot;$$V_{h}^{ref}$$&quot;,&quot;backgroundColor&quot;:&quot;#FFFCF5&quot;,&quot;font&quot;:{&quot;family&quot;:&quot;Arial&quot;,&quot;color&quot;:&quot;#137C3F&quot;,&quot;size&quot;:19},&quot;type&quot;:&quot;$$&quot;,&quot;backgroundColorModified&quot;:false,&quot;ts&quot;:1732921940060,&quot;cs&quot;:&quot;FPnYK2gsjqCN3voatE9V0Q==&quot;,&quot;size&quot;:{&quot;width&quot;:55,&quot;height&quot;:39.333333333333336}}" id="577" name="Google Shape;577;p7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81663" y="4324213"/>
            <a:ext cx="523875" cy="374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backgroundColor&quot;:&quot;#FFFCF5&quot;,&quot;backgroundColorModified&quot;:false,&quot;type&quot;:&quot;$$&quot;,&quot;aid&quot;:null,&quot;font&quot;:{&quot;color&quot;:&quot;#137C3F&quot;,&quot;size&quot;:13,&quot;family&quot;:&quot;Arial&quot;},&quot;id&quot;:&quot;24&quot;,&quot;code&quot;:&quot;$$\\left|\\left|V_{h+1}-V_{h+1}^{ref}\\right|\\right|_{\\infty}\\leq\\,\\beta$$&quot;,&quot;ts&quot;:1732922226660,&quot;cs&quot;:&quot;pl6kg2zCruSi5lQh+ppGvg==&quot;,&quot;size&quot;:{&quot;width&quot;:193.01758188976382,&quot;height&quot;:32.199498425196815}}" id="578" name="Google Shape;578;p7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22050" y="4324225"/>
            <a:ext cx="1838492" cy="30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id&quot;:&quot;40&quot;,&quot;backgroundColor&quot;:&quot;#FFFCF5&quot;,&quot;code&quot;:&quot;$$1/{\\sqrt[]{H}}$$&quot;,&quot;font&quot;:{&quot;color&quot;:&quot;#137C3F&quot;,&quot;family&quot;:&quot;Arial&quot;,&quot;size&quot;:19},&quot;type&quot;:&quot;$$&quot;,&quot;aid&quot;:null,&quot;backgroundColorModified&quot;:false,&quot;ts&quot;:1733454056686,&quot;cs&quot;:&quot;Nrvi/4JUw/nD/S4cmVom8A==&quot;,&quot;size&quot;:{&quot;width&quot;:79.16666666666667,&quot;height&quot;:36}}" id="579" name="Google Shape;579;p7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736400" y="2149000"/>
            <a:ext cx="754063" cy="3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80"/>
          <p:cNvSpPr txBox="1"/>
          <p:nvPr>
            <p:ph idx="1" type="body"/>
          </p:nvPr>
        </p:nvSpPr>
        <p:spPr>
          <a:xfrm>
            <a:off x="334200" y="270675"/>
            <a:ext cx="8475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This relation between        and             helps to offset the downsides of </a:t>
            </a:r>
            <a:r>
              <a:rPr lang="en" sz="1900"/>
              <a:t>considering</a:t>
            </a:r>
            <a:r>
              <a:rPr lang="en" sz="1900"/>
              <a:t> only (1/H) of the data for </a:t>
            </a:r>
            <a:r>
              <a:rPr lang="en" sz="1900"/>
              <a:t>estimation</a:t>
            </a:r>
            <a:r>
              <a:rPr lang="en" sz="1900"/>
              <a:t>.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00"/>
              <a:t>Reference value vector Vref is learned as part of the learning algorithm. </a:t>
            </a:r>
            <a:endParaRPr sz="1900"/>
          </a:p>
        </p:txBody>
      </p:sp>
      <p:pic>
        <p:nvPicPr>
          <p:cNvPr descr="{&quot;type&quot;:&quot;$$&quot;,&quot;font&quot;:{&quot;size&quot;:19,&quot;color&quot;:&quot;#137C3F&quot;,&quot;family&quot;:&quot;Arial&quot;},&quot;backgroundColor&quot;:&quot;#FFFCF5&quot;,&quot;code&quot;:&quot;$$V_{h}$$&quot;,&quot;backgroundColorModified&quot;:false,&quot;aid&quot;:null,&quot;id&quot;:&quot;22&quot;,&quot;ts&quot;:1732921959764,&quot;cs&quot;:&quot;qQ1Nab64dn6t6jT68XfJHw==&quot;,&quot;size&quot;:{&quot;width&quot;:28.5,&quot;height&quot;:25.166666666666668}}" id="585" name="Google Shape;585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9341" y="389313"/>
            <a:ext cx="271463" cy="2397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id&quot;:&quot;23&quot;,&quot;aid&quot;:null,&quot;code&quot;:&quot;$$V_{h}^{ref}$$&quot;,&quot;backgroundColor&quot;:&quot;#FFFCF5&quot;,&quot;font&quot;:{&quot;family&quot;:&quot;Arial&quot;,&quot;color&quot;:&quot;#137C3F&quot;,&quot;size&quot;:19},&quot;type&quot;:&quot;$$&quot;,&quot;backgroundColorModified&quot;:false,&quot;ts&quot;:1732921940060,&quot;cs&quot;:&quot;FPnYK2gsjqCN3voatE9V0Q==&quot;,&quot;size&quot;:{&quot;width&quot;:55,&quot;height&quot;:39.333333333333336}}" id="586" name="Google Shape;586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8400" y="321850"/>
            <a:ext cx="523875" cy="37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4"/>
          <p:cNvSpPr txBox="1"/>
          <p:nvPr>
            <p:ph type="title"/>
          </p:nvPr>
        </p:nvSpPr>
        <p:spPr>
          <a:xfrm>
            <a:off x="333925" y="587150"/>
            <a:ext cx="8475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Markov Decision Process [MDP] model</a:t>
            </a:r>
            <a:endParaRPr/>
          </a:p>
        </p:txBody>
      </p:sp>
      <p:sp>
        <p:nvSpPr>
          <p:cNvPr id="377" name="Google Shape;377;p54"/>
          <p:cNvSpPr txBox="1"/>
          <p:nvPr>
            <p:ph idx="1" type="body"/>
          </p:nvPr>
        </p:nvSpPr>
        <p:spPr>
          <a:xfrm>
            <a:off x="333925" y="1407725"/>
            <a:ext cx="8475600" cy="26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The MDP model is formally defined as the tuple &lt;S,A,p,r&gt;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S = State space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A = Action Space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p = Transition probability function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R = Reward function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</a:t>
            </a:r>
            <a:endParaRPr/>
          </a:p>
        </p:txBody>
      </p:sp>
      <p:pic>
        <p:nvPicPr>
          <p:cNvPr id="378" name="Google Shape;378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8788" y="3506925"/>
            <a:ext cx="3805875" cy="136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81"/>
          <p:cNvSpPr txBox="1"/>
          <p:nvPr>
            <p:ph type="title"/>
          </p:nvPr>
        </p:nvSpPr>
        <p:spPr>
          <a:xfrm>
            <a:off x="275200" y="103675"/>
            <a:ext cx="8475600" cy="53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UCB-Advantage Algorithm</a:t>
            </a:r>
            <a:endParaRPr sz="2300"/>
          </a:p>
        </p:txBody>
      </p:sp>
      <p:sp>
        <p:nvSpPr>
          <p:cNvPr id="592" name="Google Shape;592;p81"/>
          <p:cNvSpPr txBox="1"/>
          <p:nvPr/>
        </p:nvSpPr>
        <p:spPr>
          <a:xfrm>
            <a:off x="335750" y="707225"/>
            <a:ext cx="867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Seven types of accumulators are used for updating the Q-function and the value function -</a:t>
            </a:r>
            <a:endParaRPr sz="17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Inter Tight"/>
              <a:buAutoNum type="arabicPeriod"/>
            </a:pPr>
            <a:r>
              <a:rPr lang="en" sz="17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                  tracks total number of visits to triple (s,a,h)</a:t>
            </a:r>
            <a:endParaRPr sz="17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Inter Tight"/>
              <a:buAutoNum type="arabicPeriod"/>
            </a:pPr>
            <a:r>
              <a:rPr lang="en" sz="17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                  tracks total number of visits to triple (s,a,h) in the current stage</a:t>
            </a:r>
            <a:endParaRPr sz="17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pic>
        <p:nvPicPr>
          <p:cNvPr descr="{&quot;font&quot;:{&quot;size&quot;:19,&quot;color&quot;:&quot;#137C3F&quot;,&quot;family&quot;:&quot;Arial&quot;},&quot;id&quot;:&quot;25&quot;,&quot;type&quot;:&quot;$$&quot;,&quot;aid&quot;:null,&quot;backgroundColor&quot;:&quot;#FFFCF5&quot;,&quot;backgroundColorModified&quot;:false,&quot;code&quot;:&quot;$$N_{h}\\left(s,a\\right)$$&quot;,&quot;ts&quot;:1732925241708,&quot;cs&quot;:&quot;C4x2BeuCd6yFLexO4y4aKg==&quot;,&quot;size&quot;:{&quot;width&quot;:105.83333333333333,&quot;height&quot;:29.833333333333332}}" id="593" name="Google Shape;593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075" y="1153063"/>
            <a:ext cx="891575" cy="251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font&quot;:{&quot;size&quot;:16.5,&quot;family&quot;:&quot;Arial&quot;,&quot;color&quot;:&quot;#137C3F&quot;},&quot;code&quot;:&quot;$$\\hat{N_{h}\\left(s,a\\right)}$$&quot;,&quot;backgroundColor&quot;:&quot;#FFFCF5&quot;,&quot;type&quot;:&quot;$$&quot;,&quot;aid&quot;:null,&quot;id&quot;:&quot;26&quot;,&quot;backgroundColorModified&quot;:false,&quot;ts&quot;:1732925357035,&quot;cs&quot;:&quot;VBVsY4HBjUfnqw8M57nClA==&quot;,&quot;size&quot;:{&quot;width&quot;:93.60366666666665,&quot;height&quot;:33.462242782152224}}" id="594" name="Google Shape;594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075" y="1499625"/>
            <a:ext cx="891575" cy="318728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81"/>
          <p:cNvSpPr txBox="1"/>
          <p:nvPr/>
        </p:nvSpPr>
        <p:spPr>
          <a:xfrm>
            <a:off x="335750" y="2000250"/>
            <a:ext cx="8679600" cy="14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Three intra-stage accumulators are used, whose values are reset at the beginning of each stage and updated every time step as follows -</a:t>
            </a:r>
            <a:endParaRPr sz="17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pic>
        <p:nvPicPr>
          <p:cNvPr id="596" name="Google Shape;596;p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4138" y="2702900"/>
            <a:ext cx="7130799" cy="630525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81"/>
          <p:cNvSpPr txBox="1"/>
          <p:nvPr/>
        </p:nvSpPr>
        <p:spPr>
          <a:xfrm>
            <a:off x="232200" y="3421950"/>
            <a:ext cx="8679600" cy="14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Finally, two global accumulators are used for samples in all stages - </a:t>
            </a:r>
            <a:endParaRPr sz="17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pic>
        <p:nvPicPr>
          <p:cNvPr id="598" name="Google Shape;598;p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5188" y="3862500"/>
            <a:ext cx="7213025" cy="38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" name="Google Shape;603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8550" y="212925"/>
            <a:ext cx="5839224" cy="75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8550" y="972575"/>
            <a:ext cx="5839225" cy="962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64338" y="3392450"/>
            <a:ext cx="5839224" cy="643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8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95400" y="1935425"/>
            <a:ext cx="5582376" cy="49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8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95400" y="2429600"/>
            <a:ext cx="5777099" cy="96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83"/>
          <p:cNvSpPr txBox="1"/>
          <p:nvPr/>
        </p:nvSpPr>
        <p:spPr>
          <a:xfrm>
            <a:off x="307675" y="310025"/>
            <a:ext cx="8408100" cy="43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The algorithm initializes</a:t>
            </a:r>
            <a:endParaRPr sz="1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        Indicates the number of visits required to each triple in order to learn a </a:t>
            </a:r>
            <a:endParaRPr sz="1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   -accurate reference value function. It is set to  </a:t>
            </a:r>
            <a:endParaRPr sz="1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The first two expressions in </a:t>
            </a:r>
            <a:r>
              <a:rPr i="1" lang="en" sz="1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min{..}</a:t>
            </a:r>
            <a:r>
              <a:rPr lang="en" sz="1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 of the update expression correspond to the standard update rule and the advantage-based update rule respectively.</a:t>
            </a:r>
            <a:endParaRPr sz="1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         </a:t>
            </a:r>
            <a:endParaRPr sz="1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     </a:t>
            </a:r>
            <a:r>
              <a:rPr lang="en" sz="1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a</a:t>
            </a:r>
            <a:r>
              <a:rPr lang="en" sz="1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nd     are exploration bonuses whose values are updated at the end of every stage.</a:t>
            </a:r>
            <a:endParaRPr sz="1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pic>
        <p:nvPicPr>
          <p:cNvPr id="613" name="Google Shape;613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0625" y="388625"/>
            <a:ext cx="844012" cy="504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type&quot;:&quot;$$&quot;,&quot;font&quot;:{&quot;color&quot;:&quot;#137C3F&quot;,&quot;family&quot;:&quot;Arial&quot;,&quot;size&quot;:19},&quot;backgroundColor&quot;:&quot;#FFFCF5&quot;,&quot;aid&quot;:null,&quot;id&quot;:&quot;27&quot;,&quot;backgroundColorModified&quot;:false,&quot;code&quot;:&quot;$$N_{0}$$&quot;,&quot;ts&quot;:1732927040626,&quot;cs&quot;:&quot;oYsym+RQQTER4ZpzgDGWUA==&quot;,&quot;size&quot;:{&quot;width&quot;:33.666666666666664,&quot;height&quot;:25.333333333333332}}" id="614" name="Google Shape;614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125" y="1592475"/>
            <a:ext cx="320675" cy="241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backgroundColor&quot;:&quot;#FFFCF5&quot;,&quot;type&quot;:&quot;$$&quot;,&quot;code&quot;:&quot;$$\\beta$$&quot;,&quot;font&quot;:{&quot;family&quot;:&quot;Arial&quot;,&quot;color&quot;:&quot;#137C3F&quot;,&quot;size&quot;:19},&quot;id&quot;:&quot;28&quot;,&quot;backgroundColorModified&quot;:false,&quot;aid&quot;:null,&quot;ts&quot;:1732927094078,&quot;cs&quot;:&quot;yi7psJUizqL5RUgwrIOmXw==&quot;,&quot;size&quot;:{&quot;width&quot;:16.333333333333332,&quot;height&quot;:26.833333333333332}}" id="615" name="Google Shape;615;p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12375" y="1585325"/>
            <a:ext cx="155575" cy="255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8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78125" y="1906975"/>
            <a:ext cx="1517450" cy="340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backgroundColor&quot;:&quot;#FFFCF5&quot;,&quot;code&quot;:&quot;$$\\bar{b}$$&quot;,&quot;font&quot;:{&quot;color&quot;:&quot;#137C3F&quot;,&quot;size&quot;:19,&quot;family&quot;:&quot;Arial&quot;},&quot;id&quot;:&quot;37&quot;,&quot;backgroundColorModified&quot;:false,&quot;aid&quot;:null,&quot;type&quot;:&quot;$$&quot;,&quot;ts&quot;:1733335724070,&quot;cs&quot;:&quot;vQyFlLIcOoDk95dQwU8rmA==&quot;,&quot;size&quot;:{&quot;width&quot;:11.666666666666666,&quot;height&quot;:25.666666666666668}}" id="617" name="Google Shape;617;p8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54900" y="3220825"/>
            <a:ext cx="111125" cy="244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code&quot;:&quot;$$b$$&quot;,&quot;id&quot;:&quot;39&quot;,&quot;font&quot;:{&quot;size&quot;:19,&quot;family&quot;:&quot;Arial&quot;,&quot;color&quot;:&quot;#137C3F&quot;},&quot;backgroundColor&quot;:&quot;#FFFCF5&quot;,&quot;backgroundColorModified&quot;:false,&quot;aid&quot;:null,&quot;type&quot;:&quot;$$&quot;,&quot;ts&quot;:1733335759681,&quot;cs&quot;:&quot;F+ccgu3xIBB6xhpqRpW7Tw==&quot;,&quot;size&quot;:{&quot;width&quot;:11.5,&quot;height&quot;:21.166666666666668}}" id="618" name="Google Shape;618;p8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4113" y="3242250"/>
            <a:ext cx="109544" cy="20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84"/>
          <p:cNvSpPr txBox="1"/>
          <p:nvPr>
            <p:ph type="title"/>
          </p:nvPr>
        </p:nvSpPr>
        <p:spPr>
          <a:xfrm>
            <a:off x="333925" y="587150"/>
            <a:ext cx="8475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Analytical Results</a:t>
            </a:r>
            <a:endParaRPr/>
          </a:p>
        </p:txBody>
      </p:sp>
      <p:pic>
        <p:nvPicPr>
          <p:cNvPr id="624" name="Google Shape;624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55150"/>
            <a:ext cx="8839201" cy="614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125" y="2234451"/>
            <a:ext cx="8839201" cy="674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3061440"/>
            <a:ext cx="8839200" cy="690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3904072"/>
            <a:ext cx="173355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8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85950" y="3849287"/>
            <a:ext cx="4751550" cy="75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85"/>
          <p:cNvSpPr txBox="1"/>
          <p:nvPr>
            <p:ph type="title"/>
          </p:nvPr>
        </p:nvSpPr>
        <p:spPr>
          <a:xfrm>
            <a:off x="333925" y="587150"/>
            <a:ext cx="8475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Analytical Results</a:t>
            </a:r>
            <a:endParaRPr/>
          </a:p>
        </p:txBody>
      </p:sp>
      <p:pic>
        <p:nvPicPr>
          <p:cNvPr id="634" name="Google Shape;634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55150"/>
            <a:ext cx="8839201" cy="614226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85"/>
          <p:cNvSpPr txBox="1"/>
          <p:nvPr/>
        </p:nvSpPr>
        <p:spPr>
          <a:xfrm>
            <a:off x="180350" y="2125975"/>
            <a:ext cx="8699400" cy="28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The authors provide a comprehensive proof for this proposition.</a:t>
            </a:r>
            <a:endParaRPr sz="1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The implication of this proposition is that the </a:t>
            </a:r>
            <a:r>
              <a:rPr lang="en" sz="1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learned </a:t>
            </a:r>
            <a:r>
              <a:rPr lang="en" sz="1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Q-values are always non-increasing.</a:t>
            </a:r>
            <a:endParaRPr sz="1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Q-values </a:t>
            </a:r>
            <a:r>
              <a:rPr lang="en" sz="1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depend</a:t>
            </a:r>
            <a:r>
              <a:rPr lang="en" sz="1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 on the reward function and the value function. The reward function is static while the value function is learnt.</a:t>
            </a:r>
            <a:endParaRPr sz="1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Thus, the learnt value function </a:t>
            </a:r>
            <a:r>
              <a:rPr lang="en" sz="1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outputs are also non-increasing.</a:t>
            </a:r>
            <a:endParaRPr sz="1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86"/>
          <p:cNvSpPr txBox="1"/>
          <p:nvPr>
            <p:ph type="title"/>
          </p:nvPr>
        </p:nvSpPr>
        <p:spPr>
          <a:xfrm>
            <a:off x="333925" y="587150"/>
            <a:ext cx="8475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Analytical Results</a:t>
            </a:r>
            <a:endParaRPr/>
          </a:p>
        </p:txBody>
      </p:sp>
      <p:pic>
        <p:nvPicPr>
          <p:cNvPr id="641" name="Google Shape;641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125" y="1444051"/>
            <a:ext cx="8839201" cy="674589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p86"/>
          <p:cNvSpPr txBox="1"/>
          <p:nvPr/>
        </p:nvSpPr>
        <p:spPr>
          <a:xfrm>
            <a:off x="180350" y="2125975"/>
            <a:ext cx="8699400" cy="28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The authors use the implication of </a:t>
            </a:r>
            <a:r>
              <a:rPr b="1" lang="en" sz="1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Proposition 4 </a:t>
            </a:r>
            <a:r>
              <a:rPr lang="en" sz="1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regarding the non-increasing nature of the value function learnt by UCB-Advantage to prove this lemma.</a:t>
            </a:r>
            <a:endParaRPr sz="1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This lemma provides an upper bound on the approximation error between the optimal value function and the </a:t>
            </a:r>
            <a:r>
              <a:rPr lang="en" sz="1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value function learnt by UCB-Advantage.</a:t>
            </a:r>
            <a:endParaRPr sz="1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This provides insight into the efficacy of the use of the reference value function            as proposed by reference advantage decomposition.</a:t>
            </a:r>
            <a:endParaRPr sz="1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pic>
        <p:nvPicPr>
          <p:cNvPr descr="{&quot;type&quot;:&quot;$$&quot;,&quot;backgroundColor&quot;:&quot;#FFFCF5&quot;,&quot;code&quot;:&quot;$$V^{ref}$$&quot;,&quot;aid&quot;:null,&quot;backgroundColorModified&quot;:false,&quot;font&quot;:{&quot;family&quot;:&quot;Arial&quot;,&quot;color&quot;:&quot;#137C3F&quot;,&quot;size&quot;:19},&quot;id&quot;:&quot;30&quot;,&quot;ts&quot;:1733189013387,&quot;cs&quot;:&quot;aEjc2cticPVzrSeQui7OEg==&quot;,&quot;size&quot;:{&quot;width&quot;:55,&quot;height&quot;:27.833333333333332}}" id="643" name="Google Shape;643;p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67450" y="3956050"/>
            <a:ext cx="523875" cy="265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87"/>
          <p:cNvSpPr txBox="1"/>
          <p:nvPr>
            <p:ph type="title"/>
          </p:nvPr>
        </p:nvSpPr>
        <p:spPr>
          <a:xfrm>
            <a:off x="333925" y="587150"/>
            <a:ext cx="8475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Analytical Results</a:t>
            </a:r>
            <a:endParaRPr/>
          </a:p>
        </p:txBody>
      </p:sp>
      <p:sp>
        <p:nvSpPr>
          <p:cNvPr id="649" name="Google Shape;649;p87"/>
          <p:cNvSpPr txBox="1"/>
          <p:nvPr/>
        </p:nvSpPr>
        <p:spPr>
          <a:xfrm>
            <a:off x="180350" y="2125975"/>
            <a:ext cx="8699400" cy="28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The authors use the implications of </a:t>
            </a:r>
            <a:r>
              <a:rPr b="1" lang="en" sz="1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Proposition 4 </a:t>
            </a:r>
            <a:r>
              <a:rPr lang="en" sz="1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and </a:t>
            </a:r>
            <a:r>
              <a:rPr b="1" lang="en" sz="1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Lemma 5 </a:t>
            </a:r>
            <a:r>
              <a:rPr lang="en" sz="1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regarding the nature of the value function learnt by UCB-Advantage to prove this corollary.</a:t>
            </a:r>
            <a:endParaRPr sz="1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This </a:t>
            </a:r>
            <a:r>
              <a:rPr lang="en" sz="1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corollary proves that we need to visit a triple at least          times to learn a </a:t>
            </a:r>
            <a:endParaRPr sz="1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   -approximate estimation of the optimal value function.</a:t>
            </a:r>
            <a:endParaRPr sz="1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Based on this corollary, as UCB-Advantage learns the reference value function output for a triple after       visits,            is guaranteed to be a    -approximate estimate of V*.</a:t>
            </a:r>
            <a:endParaRPr sz="1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pic>
        <p:nvPicPr>
          <p:cNvPr id="650" name="Google Shape;650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350" y="1319240"/>
            <a:ext cx="8839200" cy="6902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code&quot;:&quot;$$N_{0}$$&quot;,&quot;aid&quot;:null,&quot;backgroundColorModified&quot;:false,&quot;id&quot;:&quot;31&quot;,&quot;font&quot;:{&quot;family&quot;:&quot;Arial&quot;,&quot;size&quot;:19,&quot;color&quot;:&quot;#137C3F&quot;},&quot;type&quot;:&quot;$$&quot;,&quot;backgroundColor&quot;:&quot;#FFFCF5&quot;,&quot;ts&quot;:1733189343869,&quot;cs&quot;:&quot;eboNY+XBjqsLRwB4h/2ToA==&quot;,&quot;size&quot;:{&quot;width&quot;:33.666666666666664,&quot;height&quot;:25.333333333333332}}" id="651" name="Google Shape;651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0875" y="3117850"/>
            <a:ext cx="320675" cy="241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id&quot;:&quot;32&quot;,&quot;code&quot;:&quot;$$\\beta$$&quot;,&quot;aid&quot;:null,&quot;backgroundColor&quot;:&quot;#FFFCF5&quot;,&quot;backgroundColorModified&quot;:false,&quot;font&quot;:{&quot;size&quot;:19,&quot;color&quot;:&quot;#137C3F&quot;,&quot;family&quot;:&quot;Arial&quot;},&quot;type&quot;:&quot;$$&quot;,&quot;ts&quot;:1733189395552,&quot;cs&quot;:&quot;0iLVQ37C/eq+f89sxGg+HQ==&quot;,&quot;size&quot;:{&quot;width&quot;:16.333333333333332,&quot;height&quot;:26.833333333333332}}" id="652" name="Google Shape;652;p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550" y="3359150"/>
            <a:ext cx="155575" cy="2555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code&quot;:&quot;$$N_{0}$$&quot;,&quot;aid&quot;:null,&quot;backgroundColorModified&quot;:false,&quot;id&quot;:&quot;31&quot;,&quot;font&quot;:{&quot;family&quot;:&quot;Arial&quot;,&quot;size&quot;:19,&quot;color&quot;:&quot;#137C3F&quot;},&quot;type&quot;:&quot;$$&quot;,&quot;backgroundColor&quot;:&quot;#FFFCF5&quot;,&quot;ts&quot;:1733189343869,&quot;cs&quot;:&quot;eboNY+XBjqsLRwB4h/2ToA==&quot;,&quot;size&quot;:{&quot;width&quot;:33.666666666666664,&quot;height&quot;:25.333333333333332}}" id="653" name="Google Shape;653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6200" y="4273550"/>
            <a:ext cx="320675" cy="241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type&quot;:&quot;$$&quot;,&quot;backgroundColor&quot;:&quot;#FFFCF5&quot;,&quot;code&quot;:&quot;$$V^{ref}$$&quot;,&quot;aid&quot;:null,&quot;backgroundColorModified&quot;:false,&quot;font&quot;:{&quot;family&quot;:&quot;Arial&quot;,&quot;color&quot;:&quot;#137C3F&quot;,&quot;size&quot;:19},&quot;id&quot;:&quot;30&quot;,&quot;ts&quot;:1733189013387,&quot;cs&quot;:&quot;aEjc2cticPVzrSeQui7OEg==&quot;,&quot;size&quot;:{&quot;width&quot;:55,&quot;height&quot;:27.833333333333332}}" id="654" name="Google Shape;654;p8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54150" y="4261638"/>
            <a:ext cx="523875" cy="2651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id&quot;:&quot;32&quot;,&quot;code&quot;:&quot;$$\\beta$$&quot;,&quot;aid&quot;:null,&quot;backgroundColor&quot;:&quot;#FFFCF5&quot;,&quot;backgroundColorModified&quot;:false,&quot;font&quot;:{&quot;size&quot;:19,&quot;color&quot;:&quot;#137C3F&quot;,&quot;family&quot;:&quot;Arial&quot;},&quot;type&quot;:&quot;$$&quot;,&quot;ts&quot;:1733189395552,&quot;cs&quot;:&quot;0iLVQ37C/eq+f89sxGg+HQ==&quot;,&quot;size&quot;:{&quot;width&quot;:16.333333333333332,&quot;height&quot;:26.833333333333332}}" id="655" name="Google Shape;655;p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01550" y="4266400"/>
            <a:ext cx="155575" cy="255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88"/>
          <p:cNvSpPr txBox="1"/>
          <p:nvPr>
            <p:ph type="title"/>
          </p:nvPr>
        </p:nvSpPr>
        <p:spPr>
          <a:xfrm>
            <a:off x="333925" y="587150"/>
            <a:ext cx="8475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Analytical Results</a:t>
            </a:r>
            <a:endParaRPr/>
          </a:p>
        </p:txBody>
      </p:sp>
      <p:sp>
        <p:nvSpPr>
          <p:cNvPr id="661" name="Google Shape;661;p88"/>
          <p:cNvSpPr txBox="1"/>
          <p:nvPr/>
        </p:nvSpPr>
        <p:spPr>
          <a:xfrm>
            <a:off x="180350" y="2125975"/>
            <a:ext cx="8699400" cy="28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The authors use the previously discussed analytical results to prove the above regret bound on the performance of UCB-Advantage.</a:t>
            </a:r>
            <a:endParaRPr sz="1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Ignoring the logarithmic factors, gives the regret bound                     .</a:t>
            </a:r>
            <a:endParaRPr sz="1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This regret bound is better by a </a:t>
            </a:r>
            <a:r>
              <a:rPr lang="en" sz="1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factor</a:t>
            </a:r>
            <a:r>
              <a:rPr lang="en" sz="1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 of           from UCB-Bernstein and is of the same order as state-of-the-art model-based algorithms like UCBV1 and vUCQ.</a:t>
            </a:r>
            <a:endParaRPr sz="1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pic>
        <p:nvPicPr>
          <p:cNvPr id="662" name="Google Shape;662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925" y="1257547"/>
            <a:ext cx="173355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7475" y="1202762"/>
            <a:ext cx="4751550" cy="757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code&quot;:&quot;$$\\tilde{O}\\left({\\sqrt[]{H^{2}SAT}}\\right)$$&quot;,&quot;aid&quot;:null,&quot;font&quot;:{&quot;size&quot;:12,&quot;family&quot;:&quot;Arial&quot;,&quot;color&quot;:&quot;#000000&quot;},&quot;backgroundColor&quot;:&quot;#FFFCF5&quot;,&quot;id&quot;:&quot;1&quot;,&quot;backgroundColorModified&quot;:false,&quot;type&quot;:&quot;$$&quot;,&quot;ts&quot;:1732721808518,&quot;cs&quot;:&quot;CqYmH2Jh83af6Ru8HkEV8A==&quot;,&quot;size&quot;:{&quot;width&quot;:120.16666666666667,&quot;height&quot;:33.833333333333336}}" id="664" name="Google Shape;664;p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07038" y="3052338"/>
            <a:ext cx="1144588" cy="3222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backgroundColor&quot;:&quot;#FFFCF5&quot;,&quot;aid&quot;:null,&quot;font&quot;:{&quot;family&quot;:&quot;Arial&quot;,&quot;size&quot;:19,&quot;color&quot;:&quot;#137C3F&quot;},&quot;code&quot;:&quot;$${\\sqrt[]{H}}$$&quot;,&quot;type&quot;:&quot;$$&quot;,&quot;id&quot;:&quot;33&quot;,&quot;backgroundColorModified&quot;:false,&quot;ts&quot;:1733190030869,&quot;cs&quot;:&quot;9BAayD1PLQdhYWyPWLRAgA==&quot;,&quot;size&quot;:{&quot;width&quot;:49.833333333333336,&quot;height&quot;:29.833333333333332}}" id="665" name="Google Shape;665;p8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70400" y="3663950"/>
            <a:ext cx="474663" cy="284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89"/>
          <p:cNvSpPr txBox="1"/>
          <p:nvPr>
            <p:ph type="title"/>
          </p:nvPr>
        </p:nvSpPr>
        <p:spPr>
          <a:xfrm>
            <a:off x="333925" y="587150"/>
            <a:ext cx="8475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Limitations &amp; Future work</a:t>
            </a:r>
            <a:endParaRPr/>
          </a:p>
        </p:txBody>
      </p:sp>
      <p:sp>
        <p:nvSpPr>
          <p:cNvPr id="671" name="Google Shape;671;p89"/>
          <p:cNvSpPr txBox="1"/>
          <p:nvPr/>
        </p:nvSpPr>
        <p:spPr>
          <a:xfrm>
            <a:off x="307675" y="1202750"/>
            <a:ext cx="8408100" cy="34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UCB-Advantage is </a:t>
            </a:r>
            <a:r>
              <a:rPr lang="en" sz="1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designed</a:t>
            </a:r>
            <a:r>
              <a:rPr lang="en" sz="1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 for only episodic MDP reinforcement learning problems. </a:t>
            </a:r>
            <a:endParaRPr sz="1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Scope for future work to adapt UCB-Advantage to non-episodic settings.</a:t>
            </a:r>
            <a:endParaRPr sz="1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90"/>
          <p:cNvSpPr txBox="1"/>
          <p:nvPr>
            <p:ph type="title"/>
          </p:nvPr>
        </p:nvSpPr>
        <p:spPr>
          <a:xfrm>
            <a:off x="334200" y="364025"/>
            <a:ext cx="8475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677" name="Google Shape;677;p90"/>
          <p:cNvSpPr txBox="1"/>
          <p:nvPr/>
        </p:nvSpPr>
        <p:spPr>
          <a:xfrm>
            <a:off x="334200" y="979625"/>
            <a:ext cx="8408100" cy="39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In conclusion, UCB-Advantage makes smart use of a stage-based update framework and advantage-based update rule to obtain an almost optimal model-free algorithm. </a:t>
            </a:r>
            <a:endParaRPr sz="1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Alongwith a near-optimal regret bound, UCB-Advantage also has low switching cost, making it better suited than other model-free algorithms for complex and stochastic real-world problems.</a:t>
            </a:r>
            <a:endParaRPr sz="1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UCB-Advantage achieves all these performance goals while maintaining low space and time complexities.</a:t>
            </a:r>
            <a:endParaRPr sz="1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However, there is scope for </a:t>
            </a:r>
            <a:r>
              <a:rPr lang="en" sz="1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more work in in adapting UCB-Advantage to non-episodic settings</a:t>
            </a:r>
            <a:endParaRPr sz="1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5"/>
          <p:cNvSpPr txBox="1"/>
          <p:nvPr>
            <p:ph idx="1" type="body"/>
          </p:nvPr>
        </p:nvSpPr>
        <p:spPr>
          <a:xfrm>
            <a:off x="334200" y="594575"/>
            <a:ext cx="8475600" cy="446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Notation - </a:t>
            </a:r>
            <a:endParaRPr sz="1900"/>
          </a:p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K = number of </a:t>
            </a:r>
            <a:r>
              <a:rPr lang="en" sz="1900"/>
              <a:t>episodes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H = length of a single episode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T = time step; c</a:t>
            </a:r>
            <a:r>
              <a:rPr lang="en" sz="1900"/>
              <a:t>alculated based on on the number of episodes and episode length as T = KH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V(s) = value of state s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For video game agent, S is all possible game states, A is all possible actions the player can take, K is the number of complete games the agent plays, H is the turns in an individual game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91"/>
          <p:cNvSpPr txBox="1"/>
          <p:nvPr>
            <p:ph type="title"/>
          </p:nvPr>
        </p:nvSpPr>
        <p:spPr>
          <a:xfrm>
            <a:off x="2479675" y="2285400"/>
            <a:ext cx="41847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!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6"/>
          <p:cNvSpPr txBox="1"/>
          <p:nvPr>
            <p:ph idx="1" type="body"/>
          </p:nvPr>
        </p:nvSpPr>
        <p:spPr>
          <a:xfrm>
            <a:off x="334200" y="594575"/>
            <a:ext cx="8475600" cy="4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900"/>
              <a:t>Video game playing agent - </a:t>
            </a:r>
            <a:endParaRPr sz="1900"/>
          </a:p>
        </p:txBody>
      </p:sp>
      <p:pic>
        <p:nvPicPr>
          <p:cNvPr id="389" name="Google Shape;389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488" y="1211175"/>
            <a:ext cx="8035014" cy="3767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7"/>
          <p:cNvSpPr txBox="1"/>
          <p:nvPr>
            <p:ph type="title"/>
          </p:nvPr>
        </p:nvSpPr>
        <p:spPr>
          <a:xfrm>
            <a:off x="333925" y="587150"/>
            <a:ext cx="8475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Online Learning MDP Interaction Protocol</a:t>
            </a:r>
            <a:endParaRPr/>
          </a:p>
        </p:txBody>
      </p:sp>
      <p:sp>
        <p:nvSpPr>
          <p:cNvPr id="395" name="Google Shape;395;p57"/>
          <p:cNvSpPr txBox="1"/>
          <p:nvPr>
            <p:ph idx="1" type="body"/>
          </p:nvPr>
        </p:nvSpPr>
        <p:spPr>
          <a:xfrm>
            <a:off x="333925" y="1407725"/>
            <a:ext cx="8475600" cy="13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The online learning MDP interaction protocol can be defined as - 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</a:t>
            </a:r>
            <a:endParaRPr/>
          </a:p>
        </p:txBody>
      </p:sp>
      <p:pic>
        <p:nvPicPr>
          <p:cNvPr id="396" name="Google Shape;396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9000" y="2094125"/>
            <a:ext cx="4574500" cy="280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8"/>
          <p:cNvSpPr txBox="1"/>
          <p:nvPr>
            <p:ph type="title"/>
          </p:nvPr>
        </p:nvSpPr>
        <p:spPr>
          <a:xfrm>
            <a:off x="333925" y="587150"/>
            <a:ext cx="8475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MDP Regret</a:t>
            </a:r>
            <a:endParaRPr/>
          </a:p>
        </p:txBody>
      </p:sp>
      <p:sp>
        <p:nvSpPr>
          <p:cNvPr id="402" name="Google Shape;402;p58"/>
          <p:cNvSpPr txBox="1"/>
          <p:nvPr>
            <p:ph idx="1" type="body"/>
          </p:nvPr>
        </p:nvSpPr>
        <p:spPr>
          <a:xfrm>
            <a:off x="333925" y="1202750"/>
            <a:ext cx="8475600" cy="447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expected return on adopting policy      is given by -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 MDP, regret measures deviation between the optimal return for all episodes and the actual cumulative return obtained over all episodes by the agent’s policy.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It is given by -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If the </a:t>
            </a:r>
            <a:r>
              <a:rPr lang="en"/>
              <a:t>initial</a:t>
            </a:r>
            <a:r>
              <a:rPr lang="en"/>
              <a:t> state is fixed i.e deterministic, regret can be defined as -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900"/>
          </a:p>
        </p:txBody>
      </p:sp>
      <p:pic>
        <p:nvPicPr>
          <p:cNvPr descr="{&quot;backgroundColorModified&quot;:false,&quot;type&quot;:&quot;$$&quot;,&quot;aid&quot;:null,&quot;font&quot;:{&quot;size&quot;:19,&quot;color&quot;:&quot;#137C3F&quot;,&quot;family&quot;:&quot;Arial&quot;},&quot;id&quot;:&quot;35&quot;,&quot;backgroundColor&quot;:&quot;#FFFCF5&quot;,&quot;code&quot;:&quot;$$\\pi$$&quot;,&quot;ts&quot;:1733326885415,&quot;cs&quot;:&quot;I1i07rgGw431VYle3BLytQ==&quot;,&quot;size&quot;:{&quot;width&quot;:16.5,&quot;height&quot;:13.333333333333334}}" id="403" name="Google Shape;403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6847" y="1366250"/>
            <a:ext cx="226400" cy="18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2850" y="1643825"/>
            <a:ext cx="1339818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95200" y="3341425"/>
            <a:ext cx="3154157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86220" y="4380900"/>
            <a:ext cx="2863121" cy="61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9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2" name="Google Shape;412;p59"/>
          <p:cNvSpPr txBox="1"/>
          <p:nvPr>
            <p:ph type="title"/>
          </p:nvPr>
        </p:nvSpPr>
        <p:spPr>
          <a:xfrm>
            <a:off x="333925" y="587150"/>
            <a:ext cx="8475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Reinforcement Learning ?</a:t>
            </a:r>
            <a:endParaRPr/>
          </a:p>
        </p:txBody>
      </p:sp>
      <p:sp>
        <p:nvSpPr>
          <p:cNvPr id="413" name="Google Shape;413;p59"/>
          <p:cNvSpPr/>
          <p:nvPr/>
        </p:nvSpPr>
        <p:spPr>
          <a:xfrm flipH="1" rot="5400000">
            <a:off x="7926325" y="2124416"/>
            <a:ext cx="783000" cy="783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414" name="Google Shape;414;p59"/>
          <p:cNvSpPr/>
          <p:nvPr/>
        </p:nvSpPr>
        <p:spPr>
          <a:xfrm flipH="1" rot="5400000">
            <a:off x="7926325" y="2124416"/>
            <a:ext cx="783000" cy="783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pic>
        <p:nvPicPr>
          <p:cNvPr id="415" name="Google Shape;415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9462" y="1202750"/>
            <a:ext cx="4324525" cy="3803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0"/>
          <p:cNvSpPr/>
          <p:nvPr>
            <p:ph idx="2" type="pic"/>
          </p:nvPr>
        </p:nvSpPr>
        <p:spPr>
          <a:xfrm>
            <a:off x="434125" y="2147825"/>
            <a:ext cx="8275200" cy="2679300"/>
          </a:xfrm>
          <a:prstGeom prst="snip1Rect">
            <a:avLst>
              <a:gd fmla="val 16667" name="adj"/>
            </a:avLst>
          </a:prstGeom>
        </p:spPr>
      </p:sp>
      <p:pic>
        <p:nvPicPr>
          <p:cNvPr id="421" name="Google Shape;421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125" y="1099200"/>
            <a:ext cx="8275200" cy="3593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Lesson 1">
  <a:themeElements>
    <a:clrScheme name="Simple Light">
      <a:dk1>
        <a:srgbClr val="137C3F"/>
      </a:dk1>
      <a:lt1>
        <a:srgbClr val="FFFCF5"/>
      </a:lt1>
      <a:dk2>
        <a:srgbClr val="146AEB"/>
      </a:dk2>
      <a:lt2>
        <a:srgbClr val="FBA084"/>
      </a:lt2>
      <a:accent1>
        <a:srgbClr val="000000"/>
      </a:accent1>
      <a:accent2>
        <a:srgbClr val="FFFFB3"/>
      </a:accent2>
      <a:accent3>
        <a:srgbClr val="B6D7A8"/>
      </a:accent3>
      <a:accent4>
        <a:srgbClr val="A4C2F4"/>
      </a:accent4>
      <a:accent5>
        <a:srgbClr val="B6D7A8"/>
      </a:accent5>
      <a:accent6>
        <a:srgbClr val="B4A7D6"/>
      </a:accent6>
      <a:hlink>
        <a:srgbClr val="146AE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