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63" r:id="rId3"/>
    <p:sldId id="257" r:id="rId4"/>
    <p:sldId id="464" r:id="rId5"/>
    <p:sldId id="457" r:id="rId6"/>
    <p:sldId id="465" r:id="rId7"/>
    <p:sldId id="459" r:id="rId8"/>
    <p:sldId id="259" r:id="rId9"/>
    <p:sldId id="260" r:id="rId10"/>
    <p:sldId id="466" r:id="rId11"/>
    <p:sldId id="467" r:id="rId12"/>
    <p:sldId id="452" r:id="rId13"/>
    <p:sldId id="461" r:id="rId14"/>
    <p:sldId id="453" r:id="rId15"/>
    <p:sldId id="460" r:id="rId16"/>
    <p:sldId id="277" r:id="rId17"/>
    <p:sldId id="275" r:id="rId18"/>
    <p:sldId id="468" r:id="rId19"/>
    <p:sldId id="447" r:id="rId20"/>
    <p:sldId id="449" r:id="rId21"/>
    <p:sldId id="278" r:id="rId22"/>
    <p:sldId id="462" r:id="rId23"/>
    <p:sldId id="451" r:id="rId24"/>
    <p:sldId id="450" r:id="rId25"/>
    <p:sldId id="274" r:id="rId26"/>
    <p:sldId id="455"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67F8D2-D715-4B48-91A8-35870801E905}">
          <p14:sldIdLst>
            <p14:sldId id="256"/>
            <p14:sldId id="463"/>
            <p14:sldId id="257"/>
            <p14:sldId id="464"/>
            <p14:sldId id="457"/>
            <p14:sldId id="465"/>
            <p14:sldId id="459"/>
            <p14:sldId id="259"/>
            <p14:sldId id="260"/>
            <p14:sldId id="466"/>
            <p14:sldId id="467"/>
            <p14:sldId id="452"/>
            <p14:sldId id="461"/>
            <p14:sldId id="453"/>
            <p14:sldId id="460"/>
            <p14:sldId id="277"/>
            <p14:sldId id="275"/>
            <p14:sldId id="468"/>
            <p14:sldId id="447"/>
            <p14:sldId id="449"/>
            <p14:sldId id="278"/>
            <p14:sldId id="462"/>
            <p14:sldId id="451"/>
            <p14:sldId id="450"/>
            <p14:sldId id="274"/>
            <p14:sldId id="45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8" autoAdjust="0"/>
    <p:restoredTop sz="87265" autoAdjust="0"/>
  </p:normalViewPr>
  <p:slideViewPr>
    <p:cSldViewPr snapToGrid="0">
      <p:cViewPr varScale="1">
        <p:scale>
          <a:sx n="50" d="100"/>
          <a:sy n="50" d="100"/>
        </p:scale>
        <p:origin x="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301E8-5C6E-4257-A3C5-DA01815E168E}"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54C7A-2555-4E99-9176-494581386CA9}" type="slidenum">
              <a:rPr lang="en-US" smtClean="0"/>
              <a:t>‹#›</a:t>
            </a:fld>
            <a:endParaRPr lang="en-US"/>
          </a:p>
        </p:txBody>
      </p:sp>
    </p:spTree>
    <p:extLst>
      <p:ext uri="{BB962C8B-B14F-4D97-AF65-F5344CB8AC3E}">
        <p14:creationId xmlns:p14="http://schemas.microsoft.com/office/powerpoint/2010/main" val="167351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intro, we’ve already seen the setup of contextual bandit learning. Let’s review it again here. </a:t>
            </a:r>
          </a:p>
          <a:p>
            <a:endParaRPr lang="en-US" dirty="0"/>
          </a:p>
          <a:p>
            <a:r>
              <a:rPr lang="en-US" dirty="0"/>
              <a:t>At each timestep, the learner sees a context, and takes an action based on it. For example, in news recommendation, algorithm sees a user’s profile, for example her location, browsing history, and tries to recommend a category of news that the user likes most. The learner then incurs a cost. In the news example, the cost depends on the user’s reaction to the recommendation, for example if she likes it she would click it. We also assume that each user has an underlying cost vector, which encodes the cost incurred by the learner if other possible actions are taken. </a:t>
            </a:r>
          </a:p>
          <a:p>
            <a:endParaRPr lang="en-US" dirty="0"/>
          </a:p>
          <a:p>
            <a:r>
              <a:rPr lang="en-US" dirty="0"/>
              <a:t>This talk, we assume that the context and cost pair is drawn from a fixed distribution. The goal of the learner is to incur low cumulative cost, or achieve best user satisfaction in the news example.</a:t>
            </a:r>
          </a:p>
          <a:p>
            <a:endParaRPr lang="en-US" dirty="0"/>
          </a:p>
          <a:p>
            <a:r>
              <a:rPr lang="en-US" dirty="0"/>
              <a:t>Usually there is a tradeoff</a:t>
            </a:r>
            <a:r>
              <a:rPr lang="en-US" baseline="0" dirty="0"/>
              <a:t> </a:t>
            </a:r>
            <a:endParaRPr lang="en-US" dirty="0"/>
          </a:p>
        </p:txBody>
      </p:sp>
      <p:sp>
        <p:nvSpPr>
          <p:cNvPr id="4" name="Slide Number Placeholder 3"/>
          <p:cNvSpPr>
            <a:spLocks noGrp="1"/>
          </p:cNvSpPr>
          <p:nvPr>
            <p:ph type="sldNum" sz="quarter" idx="5"/>
          </p:nvPr>
        </p:nvSpPr>
        <p:spPr/>
        <p:txBody>
          <a:bodyPr/>
          <a:lstStyle/>
          <a:p>
            <a:fld id="{DEC40079-0DE4-4CEF-BE47-1031524BA03A}" type="slidenum">
              <a:rPr lang="en-US" smtClean="0"/>
              <a:t>19</a:t>
            </a:fld>
            <a:endParaRPr lang="en-US"/>
          </a:p>
        </p:txBody>
      </p:sp>
    </p:spTree>
    <p:extLst>
      <p:ext uri="{BB962C8B-B14F-4D97-AF65-F5344CB8AC3E}">
        <p14:creationId xmlns:p14="http://schemas.microsoft.com/office/powerpoint/2010/main" val="6818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confidence bound</a:t>
            </a:r>
          </a:p>
          <a:p>
            <a:pPr marL="0" indent="0">
              <a:buNone/>
            </a:pPr>
            <a:r>
              <a:rPr lang="en-US" dirty="0"/>
              <a:t>   based exploration</a:t>
            </a:r>
          </a:p>
          <a:p>
            <a:endParaRPr lang="en-US" dirty="0"/>
          </a:p>
        </p:txBody>
      </p:sp>
      <p:sp>
        <p:nvSpPr>
          <p:cNvPr id="4" name="Slide Number Placeholder 3"/>
          <p:cNvSpPr>
            <a:spLocks noGrp="1"/>
          </p:cNvSpPr>
          <p:nvPr>
            <p:ph type="sldNum" sz="quarter" idx="5"/>
          </p:nvPr>
        </p:nvSpPr>
        <p:spPr/>
        <p:txBody>
          <a:bodyPr/>
          <a:lstStyle/>
          <a:p>
            <a:fld id="{08954C7A-2555-4E99-9176-494581386CA9}" type="slidenum">
              <a:rPr lang="en-US" smtClean="0"/>
              <a:t>20</a:t>
            </a:fld>
            <a:endParaRPr lang="en-US"/>
          </a:p>
        </p:txBody>
      </p:sp>
    </p:spTree>
    <p:extLst>
      <p:ext uri="{BB962C8B-B14F-4D97-AF65-F5344CB8AC3E}">
        <p14:creationId xmlns:p14="http://schemas.microsoft.com/office/powerpoint/2010/main" val="196705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07A3-09B5-43D2-B15B-65CB3DA8C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29854-B199-473E-8088-6AF3AFF47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C6D33-278F-439C-A9D4-03249EBDB7D9}"/>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8B937621-6B89-40F7-B851-F00A0E620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E929B-2B64-414D-903B-FA7830402915}"/>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89656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123F-1550-47AC-9DF3-3186B24B5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512AF5-739D-4188-8F08-7B3013E47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4AF9D-A606-464C-828C-E9922273FF07}"/>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4317113B-02F7-4973-AB3B-37131C07C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8924F-8547-42CD-B206-5F114BF105A1}"/>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8028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FD523-910B-471B-8568-E3A1A8C1D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765102-DD3C-4EE4-B51B-A5602365A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671BC-56E2-460F-AEFE-9BFE1F1DDF51}"/>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B08632DF-A278-42B5-AAE6-5F4DA2A36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E0DB4-72AA-4AC0-80DF-B26E3B85B07A}"/>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62947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5B27-4030-4384-9E4D-59E249E74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1E779-169B-40E9-A962-F61F03B46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72565-D285-4EE6-9FDA-22C721059F2C}"/>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FB973EC9-7C7D-4CBF-9C7B-A4FF1300A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893DC-8EB4-4FD5-BE6A-939F7C917A33}"/>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77892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BE4A-88E2-44F8-8DB9-295CA97E1B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D22AC-5627-44CA-8836-AAE40A11D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8F90A-EC9A-4FF4-AE12-76A6C5488448}"/>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5631A773-46AA-4CDA-93ED-A4E8B9A7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7800F-8E3D-4B78-846E-E11752BFD6D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57566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A05C-BDEA-45B8-864A-A8722B2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BA43B-6220-4584-9A52-DC8822131B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181136-1ADF-48BE-87E1-EB70EC54B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AB027E-C0E5-4E24-894B-6B0E379EC255}"/>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6" name="Footer Placeholder 5">
            <a:extLst>
              <a:ext uri="{FF2B5EF4-FFF2-40B4-BE49-F238E27FC236}">
                <a16:creationId xmlns:a16="http://schemas.microsoft.com/office/drawing/2014/main" id="{41E32BDE-A9E0-48C5-A022-CA09A2BBC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C1824-4A8B-414E-A643-49097A5165CE}"/>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252218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C3E-836F-48EF-B0C4-9F3DCC973F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885D23-1F85-42E4-867E-BC2A667A8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7FDC1-6D53-43A7-A3EA-AB75DB33D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7C283-42F5-4110-8587-52974CE7D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79552-1DFA-4DA7-A923-AF5BC508A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ED6A6C-4994-475E-8786-8CE43D28958D}"/>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8" name="Footer Placeholder 7">
            <a:extLst>
              <a:ext uri="{FF2B5EF4-FFF2-40B4-BE49-F238E27FC236}">
                <a16:creationId xmlns:a16="http://schemas.microsoft.com/office/drawing/2014/main" id="{E2FBB713-3A6E-4715-955E-908B936A5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014CE4-40B0-4398-A8B5-05A45F52B737}"/>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1805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7F4D-AEE3-4DA7-BBA5-866AA41B9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B639B-F204-470E-9D56-50C6BBE65693}"/>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4" name="Footer Placeholder 3">
            <a:extLst>
              <a:ext uri="{FF2B5EF4-FFF2-40B4-BE49-F238E27FC236}">
                <a16:creationId xmlns:a16="http://schemas.microsoft.com/office/drawing/2014/main" id="{261DB2A8-D9D8-457E-9442-C26AD1706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0FBE9-121C-4C16-9623-EF5F5F85B2AB}"/>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333907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99CA9-66E0-4D64-9A26-0BA99E9C842E}"/>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3" name="Footer Placeholder 2">
            <a:extLst>
              <a:ext uri="{FF2B5EF4-FFF2-40B4-BE49-F238E27FC236}">
                <a16:creationId xmlns:a16="http://schemas.microsoft.com/office/drawing/2014/main" id="{5D0B4D8F-4D52-4843-98FC-F99B9C86AB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BCFB6D-B5C4-4966-8BB7-1B8A0B79EBD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22224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E29B-6A4A-4B32-8378-DE565D511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57836D-A8FE-4FDA-8BC7-B83B6D7D4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25444-A480-4F1E-8234-D05AABE15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725D86-DBF0-4242-920C-24360A2B2DC0}"/>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6" name="Footer Placeholder 5">
            <a:extLst>
              <a:ext uri="{FF2B5EF4-FFF2-40B4-BE49-F238E27FC236}">
                <a16:creationId xmlns:a16="http://schemas.microsoft.com/office/drawing/2014/main" id="{42D1E425-1B98-4FB5-91EC-2E31DA2CA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88D88-E978-4327-919F-968822F333A2}"/>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157704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F8AA-19B3-47BB-895A-A970095AC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3FEAA8-AA5D-46AB-B91B-B26C3ACFB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833C1E-5456-4F2D-80F7-A28943FE1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D7ACD-8BAC-406D-8F97-83374646D377}"/>
              </a:ext>
            </a:extLst>
          </p:cNvPr>
          <p:cNvSpPr>
            <a:spLocks noGrp="1"/>
          </p:cNvSpPr>
          <p:nvPr>
            <p:ph type="dt" sz="half" idx="10"/>
          </p:nvPr>
        </p:nvSpPr>
        <p:spPr/>
        <p:txBody>
          <a:bodyPr/>
          <a:lstStyle/>
          <a:p>
            <a:fld id="{61621CFA-F60B-49BF-9112-8B6C87A500AA}" type="datetimeFigureOut">
              <a:rPr lang="en-US" smtClean="0"/>
              <a:t>8/29/2024</a:t>
            </a:fld>
            <a:endParaRPr lang="en-US"/>
          </a:p>
        </p:txBody>
      </p:sp>
      <p:sp>
        <p:nvSpPr>
          <p:cNvPr id="6" name="Footer Placeholder 5">
            <a:extLst>
              <a:ext uri="{FF2B5EF4-FFF2-40B4-BE49-F238E27FC236}">
                <a16:creationId xmlns:a16="http://schemas.microsoft.com/office/drawing/2014/main" id="{F06D59DF-3E5B-4849-8310-677FBD4B4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24972-43B5-43BE-9B27-739378D929DE}"/>
              </a:ext>
            </a:extLst>
          </p:cNvPr>
          <p:cNvSpPr>
            <a:spLocks noGrp="1"/>
          </p:cNvSpPr>
          <p:nvPr>
            <p:ph type="sldNum" sz="quarter" idx="12"/>
          </p:nvPr>
        </p:nvSpPr>
        <p:spPr/>
        <p:txBody>
          <a:bodyPr/>
          <a:lstStyle/>
          <a:p>
            <a:fld id="{1FEA179C-62CA-4264-9A45-CC2CA8E337B1}" type="slidenum">
              <a:rPr lang="en-US" smtClean="0"/>
              <a:t>‹#›</a:t>
            </a:fld>
            <a:endParaRPr lang="en-US"/>
          </a:p>
        </p:txBody>
      </p:sp>
    </p:spTree>
    <p:extLst>
      <p:ext uri="{BB962C8B-B14F-4D97-AF65-F5344CB8AC3E}">
        <p14:creationId xmlns:p14="http://schemas.microsoft.com/office/powerpoint/2010/main" val="343842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4ACD6-18FA-4013-B6DA-749587780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F1664-DC73-41BA-94C8-2CF729AE3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7387C-863D-4039-8E19-B8FB5A364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21CFA-F60B-49BF-9112-8B6C87A500AA}" type="datetimeFigureOut">
              <a:rPr lang="en-US" smtClean="0"/>
              <a:t>8/29/2024</a:t>
            </a:fld>
            <a:endParaRPr lang="en-US"/>
          </a:p>
        </p:txBody>
      </p:sp>
      <p:sp>
        <p:nvSpPr>
          <p:cNvPr id="5" name="Footer Placeholder 4">
            <a:extLst>
              <a:ext uri="{FF2B5EF4-FFF2-40B4-BE49-F238E27FC236}">
                <a16:creationId xmlns:a16="http://schemas.microsoft.com/office/drawing/2014/main" id="{890E5F75-7E9A-4C80-9B9D-922D6B7F5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CB585B-49E9-407B-B762-1BA16C192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A179C-62CA-4264-9A45-CC2CA8E337B1}" type="slidenum">
              <a:rPr lang="en-US" smtClean="0"/>
              <a:t>‹#›</a:t>
            </a:fld>
            <a:endParaRPr lang="en-US"/>
          </a:p>
        </p:txBody>
      </p:sp>
    </p:spTree>
    <p:extLst>
      <p:ext uri="{BB962C8B-B14F-4D97-AF65-F5344CB8AC3E}">
        <p14:creationId xmlns:p14="http://schemas.microsoft.com/office/powerpoint/2010/main" val="55086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zcc1307.github.io/courses/csc696fa23/presenta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70.png"/><Relationship Id="rId3" Type="http://schemas.openxmlformats.org/officeDocument/2006/relationships/image" Target="../media/image27.png"/><Relationship Id="rId7" Type="http://schemas.openxmlformats.org/officeDocument/2006/relationships/image" Target="../media/image180.png"/><Relationship Id="rId12"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24.png"/><Relationship Id="rId5" Type="http://schemas.openxmlformats.org/officeDocument/2006/relationships/hyperlink" Target="http://www.clker.com/clipart-78007.html" TargetMode="External"/><Relationship Id="rId4" Type="http://schemas.openxmlformats.org/officeDocument/2006/relationships/image" Target="../media/image2.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zcc1307.github.io/courses/csc696fa24/index.html" TargetMode="External"/><Relationship Id="rId2" Type="http://schemas.openxmlformats.org/officeDocument/2006/relationships/hyperlink" Target="mailto:chichengz@cs.arizona.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0.png"/><Relationship Id="rId4" Type="http://schemas.openxmlformats.org/officeDocument/2006/relationships/hyperlink" Target="http://www.clker.com/clipart-78007.html" TargetMode="Externa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www.clker.com/clipart-78007.html"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hyperlink" Target="http://www.clker.com/clipart-78007.html" TargetMode="External"/><Relationship Id="rId9" Type="http://schemas.openxmlformats.org/officeDocument/2006/relationships/image" Target="../media/image7.png"/><Relationship Id="rId14"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4410-FBB4-4203-9AB9-3AEA1FA19A39}"/>
              </a:ext>
            </a:extLst>
          </p:cNvPr>
          <p:cNvSpPr>
            <a:spLocks noGrp="1"/>
          </p:cNvSpPr>
          <p:nvPr>
            <p:ph type="ctrTitle"/>
          </p:nvPr>
        </p:nvSpPr>
        <p:spPr/>
        <p:txBody>
          <a:bodyPr>
            <a:normAutofit fontScale="90000"/>
          </a:bodyPr>
          <a:lstStyle/>
          <a:p>
            <a:r>
              <a:rPr lang="en-US" dirty="0"/>
              <a:t>CSC 696H: Topics in Bandits &amp; Reinforcement Learning Theory</a:t>
            </a:r>
          </a:p>
        </p:txBody>
      </p:sp>
      <p:sp>
        <p:nvSpPr>
          <p:cNvPr id="3" name="Subtitle 2">
            <a:extLst>
              <a:ext uri="{FF2B5EF4-FFF2-40B4-BE49-F238E27FC236}">
                <a16:creationId xmlns:a16="http://schemas.microsoft.com/office/drawing/2014/main" id="{D33519B6-C4D0-41CB-A4AE-AA853DAB51D8}"/>
              </a:ext>
            </a:extLst>
          </p:cNvPr>
          <p:cNvSpPr>
            <a:spLocks noGrp="1"/>
          </p:cNvSpPr>
          <p:nvPr>
            <p:ph type="subTitle" idx="1"/>
          </p:nvPr>
        </p:nvSpPr>
        <p:spPr>
          <a:xfrm>
            <a:off x="1524000" y="4145377"/>
            <a:ext cx="9144000" cy="1655762"/>
          </a:xfrm>
        </p:spPr>
        <p:txBody>
          <a:bodyPr/>
          <a:lstStyle/>
          <a:p>
            <a:r>
              <a:rPr lang="en-US" dirty="0"/>
              <a:t>Chicheng Zhang</a:t>
            </a:r>
          </a:p>
          <a:p>
            <a:r>
              <a:rPr lang="en-US" dirty="0"/>
              <a:t>University of Arizona</a:t>
            </a:r>
          </a:p>
        </p:txBody>
      </p:sp>
    </p:spTree>
    <p:extLst>
      <p:ext uri="{BB962C8B-B14F-4D97-AF65-F5344CB8AC3E}">
        <p14:creationId xmlns:p14="http://schemas.microsoft.com/office/powerpoint/2010/main" val="629454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3E0C-9B99-4554-AB53-A8CC4C51BFF3}"/>
              </a:ext>
            </a:extLst>
          </p:cNvPr>
          <p:cNvSpPr>
            <a:spLocks noGrp="1"/>
          </p:cNvSpPr>
          <p:nvPr>
            <p:ph type="title"/>
          </p:nvPr>
        </p:nvSpPr>
        <p:spPr/>
        <p:txBody>
          <a:bodyPr/>
          <a:lstStyle/>
          <a:p>
            <a:r>
              <a:rPr lang="en-US" dirty="0"/>
              <a:t>Topics covered</a:t>
            </a:r>
          </a:p>
        </p:txBody>
      </p:sp>
      <p:sp>
        <p:nvSpPr>
          <p:cNvPr id="3" name="Content Placeholder 2">
            <a:extLst>
              <a:ext uri="{FF2B5EF4-FFF2-40B4-BE49-F238E27FC236}">
                <a16:creationId xmlns:a16="http://schemas.microsoft.com/office/drawing/2014/main" id="{757723F8-ABC3-4789-B6F2-AB1AFE11E847}"/>
              </a:ext>
            </a:extLst>
          </p:cNvPr>
          <p:cNvSpPr>
            <a:spLocks noGrp="1"/>
          </p:cNvSpPr>
          <p:nvPr>
            <p:ph idx="1"/>
          </p:nvPr>
        </p:nvSpPr>
        <p:spPr>
          <a:xfrm>
            <a:off x="838200" y="1825624"/>
            <a:ext cx="10515600" cy="4827423"/>
          </a:xfrm>
        </p:spPr>
        <p:txBody>
          <a:bodyPr>
            <a:normAutofit fontScale="92500" lnSpcReduction="20000"/>
          </a:bodyPr>
          <a:lstStyle/>
          <a:p>
            <a:r>
              <a:rPr lang="en-US" dirty="0"/>
              <a:t>Part 1: lectures</a:t>
            </a:r>
          </a:p>
          <a:p>
            <a:pPr lvl="1"/>
            <a:r>
              <a:rPr lang="en-US" dirty="0"/>
              <a:t>Basic tools: concentration inequalities; full-information online learning</a:t>
            </a:r>
          </a:p>
          <a:p>
            <a:pPr lvl="1"/>
            <a:r>
              <a:rPr lang="en-US" dirty="0"/>
              <a:t>Bandits</a:t>
            </a:r>
          </a:p>
          <a:p>
            <a:pPr lvl="2"/>
            <a:r>
              <a:rPr lang="en-US" dirty="0"/>
              <a:t>Multi-armed bandits</a:t>
            </a:r>
          </a:p>
          <a:p>
            <a:pPr lvl="2"/>
            <a:r>
              <a:rPr lang="en-US" dirty="0"/>
              <a:t>Contextual linear / nonlinear bandits</a:t>
            </a:r>
          </a:p>
          <a:p>
            <a:pPr lvl="2"/>
            <a:r>
              <a:rPr lang="en-US" dirty="0"/>
              <a:t>Advanced algorithms: reduction to online regression; posterior sampling</a:t>
            </a:r>
          </a:p>
          <a:p>
            <a:pPr lvl="1"/>
            <a:r>
              <a:rPr lang="en-US" dirty="0"/>
              <a:t>RL</a:t>
            </a:r>
          </a:p>
          <a:p>
            <a:pPr lvl="2"/>
            <a:r>
              <a:rPr lang="en-US" dirty="0"/>
              <a:t>Markov Decision Processes (MDPs) and planning</a:t>
            </a:r>
          </a:p>
          <a:p>
            <a:pPr lvl="2"/>
            <a:r>
              <a:rPr lang="en-US" dirty="0"/>
              <a:t>RL with a simulator</a:t>
            </a:r>
          </a:p>
          <a:p>
            <a:pPr lvl="2"/>
            <a:r>
              <a:rPr lang="en-US" dirty="0"/>
              <a:t>Online RL: tabular and function approximation settings</a:t>
            </a:r>
          </a:p>
          <a:p>
            <a:pPr lvl="2"/>
            <a:r>
              <a:rPr lang="en-US" dirty="0"/>
              <a:t>(Time permits): policy optimization, offline RL, ..</a:t>
            </a:r>
          </a:p>
          <a:p>
            <a:pPr lvl="1"/>
            <a:endParaRPr lang="en-US" dirty="0"/>
          </a:p>
          <a:p>
            <a:r>
              <a:rPr lang="en-US" dirty="0"/>
              <a:t>Part 2: student presentations</a:t>
            </a:r>
          </a:p>
          <a:p>
            <a:pPr lvl="1"/>
            <a:r>
              <a:rPr lang="en-US" dirty="0"/>
              <a:t>(Your choice of bandit / RL theory paper, from the course website, or upon my approval)</a:t>
            </a:r>
          </a:p>
          <a:p>
            <a:endParaRPr lang="en-US" dirty="0"/>
          </a:p>
        </p:txBody>
      </p:sp>
    </p:spTree>
    <p:extLst>
      <p:ext uri="{BB962C8B-B14F-4D97-AF65-F5344CB8AC3E}">
        <p14:creationId xmlns:p14="http://schemas.microsoft.com/office/powerpoint/2010/main" val="32746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BAAD5-0C98-BE6D-F56C-7D231E964691}"/>
              </a:ext>
            </a:extLst>
          </p:cNvPr>
          <p:cNvPicPr>
            <a:picLocks noChangeAspect="1"/>
          </p:cNvPicPr>
          <p:nvPr/>
        </p:nvPicPr>
        <p:blipFill>
          <a:blip r:embed="rId2"/>
          <a:stretch>
            <a:fillRect/>
          </a:stretch>
        </p:blipFill>
        <p:spPr>
          <a:xfrm>
            <a:off x="4243956" y="1209770"/>
            <a:ext cx="5229827" cy="3896363"/>
          </a:xfrm>
          <a:prstGeom prst="rect">
            <a:avLst/>
          </a:prstGeom>
        </p:spPr>
      </p:pic>
      <p:sp>
        <p:nvSpPr>
          <p:cNvPr id="2" name="Title 1">
            <a:extLst>
              <a:ext uri="{FF2B5EF4-FFF2-40B4-BE49-F238E27FC236}">
                <a16:creationId xmlns:a16="http://schemas.microsoft.com/office/drawing/2014/main" id="{CB8F7FAC-F67A-19F5-0845-D31677809CFD}"/>
              </a:ext>
            </a:extLst>
          </p:cNvPr>
          <p:cNvSpPr>
            <a:spLocks noGrp="1"/>
          </p:cNvSpPr>
          <p:nvPr>
            <p:ph type="title"/>
          </p:nvPr>
        </p:nvSpPr>
        <p:spPr/>
        <p:txBody>
          <a:bodyPr/>
          <a:lstStyle/>
          <a:p>
            <a:r>
              <a:rPr lang="en-US" dirty="0"/>
              <a:t>RL: interplay with other fields</a:t>
            </a:r>
          </a:p>
        </p:txBody>
      </p:sp>
      <p:sp>
        <p:nvSpPr>
          <p:cNvPr id="3" name="Content Placeholder 2">
            <a:extLst>
              <a:ext uri="{FF2B5EF4-FFF2-40B4-BE49-F238E27FC236}">
                <a16:creationId xmlns:a16="http://schemas.microsoft.com/office/drawing/2014/main" id="{42DF8D4F-D471-7D11-5DCD-7D6EF25480B4}"/>
              </a:ext>
            </a:extLst>
          </p:cNvPr>
          <p:cNvSpPr>
            <a:spLocks noGrp="1"/>
          </p:cNvSpPr>
          <p:nvPr>
            <p:ph idx="1"/>
          </p:nvPr>
        </p:nvSpPr>
        <p:spPr>
          <a:xfrm>
            <a:off x="838199" y="1825625"/>
            <a:ext cx="11153931" cy="4859988"/>
          </a:xfrm>
        </p:spPr>
        <p:txBody>
          <a:bodyPr>
            <a:normAutofit/>
          </a:bodyPr>
          <a:lstStyle/>
          <a:p>
            <a:r>
              <a:rPr lang="en-US" dirty="0"/>
              <a:t>[David Silver, 2015]</a:t>
            </a:r>
          </a:p>
          <a:p>
            <a:endParaRPr lang="en-US" dirty="0"/>
          </a:p>
          <a:p>
            <a:endParaRPr lang="en-US" dirty="0"/>
          </a:p>
          <a:p>
            <a:endParaRPr lang="en-US" dirty="0"/>
          </a:p>
          <a:p>
            <a:endParaRPr lang="en-US" dirty="0"/>
          </a:p>
          <a:p>
            <a:endParaRPr lang="en-US" dirty="0"/>
          </a:p>
          <a:p>
            <a:r>
              <a:rPr lang="en-US" dirty="0"/>
              <a:t>Prerequisites for this course:</a:t>
            </a:r>
          </a:p>
          <a:p>
            <a:pPr lvl="1"/>
            <a:r>
              <a:rPr lang="en-US" dirty="0"/>
              <a:t>Basic multivariate calculus, Linear algebra, Probability </a:t>
            </a:r>
          </a:p>
          <a:p>
            <a:pPr lvl="1"/>
            <a:r>
              <a:rPr lang="en-US" dirty="0"/>
              <a:t>Basic programming</a:t>
            </a:r>
          </a:p>
          <a:p>
            <a:pPr marL="0" indent="0">
              <a:buNone/>
            </a:pPr>
            <a:endParaRPr lang="en-US" dirty="0"/>
          </a:p>
        </p:txBody>
      </p:sp>
    </p:spTree>
    <p:extLst>
      <p:ext uri="{BB962C8B-B14F-4D97-AF65-F5344CB8AC3E}">
        <p14:creationId xmlns:p14="http://schemas.microsoft.com/office/powerpoint/2010/main" val="367922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8886-F5D2-45AE-81A2-F68CE4B36763}"/>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F9E92846-986C-4961-80BA-1640F274C50F}"/>
              </a:ext>
            </a:extLst>
          </p:cNvPr>
          <p:cNvSpPr>
            <a:spLocks noGrp="1"/>
          </p:cNvSpPr>
          <p:nvPr>
            <p:ph idx="1"/>
          </p:nvPr>
        </p:nvSpPr>
        <p:spPr/>
        <p:txBody>
          <a:bodyPr>
            <a:normAutofit fontScale="85000" lnSpcReduction="10000"/>
          </a:bodyPr>
          <a:lstStyle/>
          <a:p>
            <a:r>
              <a:rPr lang="en-US" dirty="0"/>
              <a:t>Homework: 30% (two HWs)</a:t>
            </a:r>
          </a:p>
          <a:p>
            <a:endParaRPr lang="en-US" dirty="0"/>
          </a:p>
          <a:p>
            <a:r>
              <a:rPr lang="en-US" dirty="0"/>
              <a:t>Class participation: 15%</a:t>
            </a:r>
          </a:p>
          <a:p>
            <a:pPr lvl="1"/>
            <a:r>
              <a:rPr lang="en-US" sz="1800" b="0" i="0" u="none" strike="noStrike" dirty="0">
                <a:solidFill>
                  <a:srgbClr val="000000"/>
                </a:solidFill>
                <a:effectLst/>
                <a:latin typeface="Verdana" panose="020B0604030504040204" pitchFamily="34" charset="0"/>
              </a:rPr>
              <a:t>show up in class on time</a:t>
            </a:r>
            <a:r>
              <a:rPr lang="en-US" sz="1800" dirty="0">
                <a:solidFill>
                  <a:srgbClr val="000000"/>
                </a:solidFill>
                <a:latin typeface="Verdana" panose="020B0604030504040204" pitchFamily="34" charset="0"/>
              </a:rPr>
              <a:t>, ask &amp; answer questions</a:t>
            </a:r>
            <a:endParaRPr lang="en-US" sz="1800" b="0" i="0" u="none" strike="noStrike" dirty="0">
              <a:solidFill>
                <a:srgbClr val="000000"/>
              </a:solidFill>
              <a:effectLst/>
              <a:latin typeface="Verdana" panose="020B0604030504040204" pitchFamily="34" charset="0"/>
            </a:endParaRPr>
          </a:p>
          <a:p>
            <a:pPr lvl="1"/>
            <a:r>
              <a:rPr lang="en-US" sz="1800" b="0" i="0" u="none" strike="noStrike" dirty="0">
                <a:solidFill>
                  <a:srgbClr val="000000"/>
                </a:solidFill>
                <a:effectLst/>
                <a:latin typeface="Verdana" panose="020B0604030504040204" pitchFamily="34" charset="0"/>
              </a:rPr>
              <a:t>give presentation feedback to your classmates (I will distribute the forms)</a:t>
            </a:r>
            <a:endParaRPr lang="en-US" dirty="0"/>
          </a:p>
          <a:p>
            <a:endParaRPr lang="en-US" dirty="0"/>
          </a:p>
          <a:p>
            <a:r>
              <a:rPr lang="en-US" dirty="0"/>
              <a:t>Scribe note taking: 10% (in LaTeX, will not be graded but will be given credit)</a:t>
            </a:r>
          </a:p>
          <a:p>
            <a:endParaRPr lang="en-US" dirty="0"/>
          </a:p>
          <a:p>
            <a:r>
              <a:rPr lang="en-US" dirty="0"/>
              <a:t>Paper presentation: 45%</a:t>
            </a:r>
          </a:p>
          <a:p>
            <a:endParaRPr lang="en-US" dirty="0"/>
          </a:p>
          <a:p>
            <a:r>
              <a:rPr lang="en-US" dirty="0"/>
              <a:t>See more details in the syllabus</a:t>
            </a:r>
          </a:p>
        </p:txBody>
      </p:sp>
    </p:spTree>
    <p:extLst>
      <p:ext uri="{BB962C8B-B14F-4D97-AF65-F5344CB8AC3E}">
        <p14:creationId xmlns:p14="http://schemas.microsoft.com/office/powerpoint/2010/main" val="17822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5C0A-23E6-7323-B9BE-C484D1C4AF58}"/>
              </a:ext>
            </a:extLst>
          </p:cNvPr>
          <p:cNvSpPr>
            <a:spLocks noGrp="1"/>
          </p:cNvSpPr>
          <p:nvPr>
            <p:ph type="title"/>
          </p:nvPr>
        </p:nvSpPr>
        <p:spPr/>
        <p:txBody>
          <a:bodyPr/>
          <a:lstStyle/>
          <a:p>
            <a:r>
              <a:rPr lang="en-US" dirty="0"/>
              <a:t>Paper presentation</a:t>
            </a:r>
          </a:p>
        </p:txBody>
      </p:sp>
      <p:sp>
        <p:nvSpPr>
          <p:cNvPr id="3" name="Content Placeholder 2">
            <a:extLst>
              <a:ext uri="{FF2B5EF4-FFF2-40B4-BE49-F238E27FC236}">
                <a16:creationId xmlns:a16="http://schemas.microsoft.com/office/drawing/2014/main" id="{29FC7C0C-7FC0-6606-2D4E-E8E589A3CD90}"/>
              </a:ext>
            </a:extLst>
          </p:cNvPr>
          <p:cNvSpPr>
            <a:spLocks noGrp="1"/>
          </p:cNvSpPr>
          <p:nvPr>
            <p:ph idx="1"/>
          </p:nvPr>
        </p:nvSpPr>
        <p:spPr>
          <a:xfrm>
            <a:off x="838200" y="1591394"/>
            <a:ext cx="10515600" cy="5032375"/>
          </a:xfrm>
        </p:spPr>
        <p:txBody>
          <a:bodyPr>
            <a:normAutofit fontScale="92500" lnSpcReduction="20000"/>
          </a:bodyPr>
          <a:lstStyle/>
          <a:p>
            <a:r>
              <a:rPr lang="en-US" dirty="0"/>
              <a:t>You can do a whiteboard presentation or use slides</a:t>
            </a:r>
          </a:p>
          <a:p>
            <a:endParaRPr lang="en-US" dirty="0"/>
          </a:p>
          <a:p>
            <a:r>
              <a:rPr lang="en-US" sz="2800" dirty="0"/>
              <a:t>Required: meet with me &gt;=1 week in advance of your presentation; bring your full draft slides / notes</a:t>
            </a:r>
            <a:endParaRPr lang="en-US" dirty="0"/>
          </a:p>
          <a:p>
            <a:endParaRPr lang="en-US" dirty="0"/>
          </a:p>
          <a:p>
            <a:r>
              <a:rPr lang="en-US" dirty="0"/>
              <a:t>Your presentation will be evaluated in the following aspects:</a:t>
            </a:r>
          </a:p>
          <a:p>
            <a:pPr lvl="1"/>
            <a:r>
              <a:rPr lang="en-US" b="1" dirty="0"/>
              <a:t>Problem setup: </a:t>
            </a:r>
            <a:r>
              <a:rPr lang="en-US" dirty="0"/>
              <a:t>What problem does this paper try to solve?</a:t>
            </a:r>
          </a:p>
          <a:p>
            <a:pPr lvl="1"/>
            <a:r>
              <a:rPr lang="en-US" b="1" dirty="0"/>
              <a:t>Motivation:</a:t>
            </a:r>
            <a:r>
              <a:rPr lang="en-US" dirty="0"/>
              <a:t> Why do people care about the problem? </a:t>
            </a:r>
          </a:p>
          <a:p>
            <a:pPr lvl="1"/>
            <a:r>
              <a:rPr lang="en-US" b="1" dirty="0"/>
              <a:t>Related work: </a:t>
            </a:r>
            <a:r>
              <a:rPr lang="en-US" dirty="0"/>
              <a:t>Prior to this paper, what other approaches have been proposed for this problem? What are their limitations?</a:t>
            </a:r>
          </a:p>
          <a:p>
            <a:pPr lvl="1"/>
            <a:r>
              <a:rPr lang="en-US" b="1" dirty="0"/>
              <a:t>Proposed approach:</a:t>
            </a:r>
            <a:r>
              <a:rPr lang="en-US" dirty="0"/>
              <a:t> What’s the new approach in this paper? Does it overcome the limitations in prior work?</a:t>
            </a:r>
          </a:p>
          <a:p>
            <a:pPr lvl="1"/>
            <a:r>
              <a:rPr lang="en-US" b="1" dirty="0"/>
              <a:t>Limitations &amp; future work: </a:t>
            </a:r>
            <a:r>
              <a:rPr lang="en-US" dirty="0"/>
              <a:t>Do you see any limitations of this paper?</a:t>
            </a:r>
          </a:p>
          <a:p>
            <a:pPr lvl="1"/>
            <a:endParaRPr lang="en-US" dirty="0"/>
          </a:p>
          <a:p>
            <a:r>
              <a:rPr lang="en-US" dirty="0"/>
              <a:t>Related: “</a:t>
            </a:r>
            <a:r>
              <a:rPr lang="en-US" b="0" i="0" dirty="0" err="1">
                <a:solidFill>
                  <a:srgbClr val="2C2C2C"/>
                </a:solidFill>
                <a:effectLst/>
                <a:latin typeface="FranklinGothicFSMedCdRegular"/>
              </a:rPr>
              <a:t>Heilmeier</a:t>
            </a:r>
            <a:r>
              <a:rPr lang="en-US" b="0" i="0" dirty="0">
                <a:solidFill>
                  <a:srgbClr val="2C2C2C"/>
                </a:solidFill>
                <a:effectLst/>
                <a:latin typeface="FranklinGothicFSMedCdRegular"/>
              </a:rPr>
              <a:t> Catechism”</a:t>
            </a:r>
          </a:p>
          <a:p>
            <a:endParaRPr lang="en-US" dirty="0"/>
          </a:p>
        </p:txBody>
      </p:sp>
    </p:spTree>
    <p:extLst>
      <p:ext uri="{BB962C8B-B14F-4D97-AF65-F5344CB8AC3E}">
        <p14:creationId xmlns:p14="http://schemas.microsoft.com/office/powerpoint/2010/main" val="1190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9A79-A1F0-4C9F-92B8-AF399277DA29}"/>
              </a:ext>
            </a:extLst>
          </p:cNvPr>
          <p:cNvSpPr>
            <a:spLocks noGrp="1"/>
          </p:cNvSpPr>
          <p:nvPr>
            <p:ph type="title"/>
          </p:nvPr>
        </p:nvSpPr>
        <p:spPr/>
        <p:txBody>
          <a:bodyPr/>
          <a:lstStyle/>
          <a:p>
            <a:r>
              <a:rPr lang="en-US" dirty="0"/>
              <a:t>Paper presentation: best practices</a:t>
            </a:r>
          </a:p>
        </p:txBody>
      </p:sp>
      <p:sp>
        <p:nvSpPr>
          <p:cNvPr id="3" name="Content Placeholder 2">
            <a:extLst>
              <a:ext uri="{FF2B5EF4-FFF2-40B4-BE49-F238E27FC236}">
                <a16:creationId xmlns:a16="http://schemas.microsoft.com/office/drawing/2014/main" id="{1F9016FD-8097-4E54-8590-538CD82EF1A7}"/>
              </a:ext>
            </a:extLst>
          </p:cNvPr>
          <p:cNvSpPr>
            <a:spLocks noGrp="1"/>
          </p:cNvSpPr>
          <p:nvPr>
            <p:ph idx="1"/>
          </p:nvPr>
        </p:nvSpPr>
        <p:spPr>
          <a:xfrm>
            <a:off x="838200" y="1825624"/>
            <a:ext cx="11353800" cy="5032375"/>
          </a:xfrm>
        </p:spPr>
        <p:txBody>
          <a:bodyPr>
            <a:normAutofit/>
          </a:bodyPr>
          <a:lstStyle/>
          <a:p>
            <a:r>
              <a:rPr lang="en-US" dirty="0"/>
              <a:t>Choose a relevant bandit / RL theory paper you like</a:t>
            </a:r>
          </a:p>
          <a:p>
            <a:pPr lvl="1"/>
            <a:r>
              <a:rPr lang="en-US" dirty="0"/>
              <a:t>The course website has some “seed papers”</a:t>
            </a:r>
          </a:p>
          <a:p>
            <a:pPr lvl="1"/>
            <a:r>
              <a:rPr lang="en-US" dirty="0"/>
              <a:t>Use Google Scholar “cited by” to find more &amp; recent advances </a:t>
            </a:r>
          </a:p>
          <a:p>
            <a:pPr lvl="1"/>
            <a:endParaRPr lang="en-US" dirty="0"/>
          </a:p>
          <a:p>
            <a:pPr lvl="1"/>
            <a:r>
              <a:rPr lang="en-US" dirty="0"/>
              <a:t>Long and technical papers? Try reading it in different passes with different levels of detail</a:t>
            </a:r>
          </a:p>
          <a:p>
            <a:pPr lvl="2"/>
            <a:r>
              <a:rPr lang="en-US" dirty="0"/>
              <a:t>S. Keshav “How to read a paper”</a:t>
            </a:r>
          </a:p>
          <a:p>
            <a:pPr lvl="1"/>
            <a:endParaRPr lang="en-US" dirty="0"/>
          </a:p>
          <a:p>
            <a:pPr lvl="1"/>
            <a:endParaRPr lang="en-US" dirty="0"/>
          </a:p>
          <a:p>
            <a:pPr lvl="1"/>
            <a:r>
              <a:rPr lang="en-US" dirty="0"/>
              <a:t>A lot of times you may need to figure out technical details omitted in the paper, to fully understand it</a:t>
            </a:r>
          </a:p>
          <a:p>
            <a:pPr lvl="2"/>
            <a:r>
              <a:rPr lang="en-US" dirty="0"/>
              <a:t>Think about these as “mini-exercises”</a:t>
            </a:r>
          </a:p>
          <a:p>
            <a:pPr lvl="2"/>
            <a:r>
              <a:rPr lang="en-US" dirty="0"/>
              <a:t>I recommend R. O’Donnell “Street Fighting Mathematics”</a:t>
            </a:r>
          </a:p>
          <a:p>
            <a:pPr lvl="1"/>
            <a:endParaRPr lang="en-US" dirty="0"/>
          </a:p>
          <a:p>
            <a:pPr lvl="1"/>
            <a:endParaRPr lang="en-US" dirty="0"/>
          </a:p>
          <a:p>
            <a:pPr lvl="1"/>
            <a:endParaRPr lang="en-US" dirty="0"/>
          </a:p>
          <a:p>
            <a:pPr lvl="1"/>
            <a:endParaRPr lang="en-US" dirty="0"/>
          </a:p>
          <a:p>
            <a:pPr lvl="1"/>
            <a:endParaRPr lang="en-US" dirty="0"/>
          </a:p>
          <a:p>
            <a:endParaRPr lang="en-US" dirty="0"/>
          </a:p>
        </p:txBody>
      </p:sp>
      <p:pic>
        <p:nvPicPr>
          <p:cNvPr id="7" name="Picture 6">
            <a:extLst>
              <a:ext uri="{FF2B5EF4-FFF2-40B4-BE49-F238E27FC236}">
                <a16:creationId xmlns:a16="http://schemas.microsoft.com/office/drawing/2014/main" id="{6BEA3610-1F1B-ECEB-06D9-CFCCB50A3659}"/>
              </a:ext>
            </a:extLst>
          </p:cNvPr>
          <p:cNvPicPr>
            <a:picLocks noChangeAspect="1"/>
          </p:cNvPicPr>
          <p:nvPr/>
        </p:nvPicPr>
        <p:blipFill>
          <a:blip r:embed="rId2"/>
          <a:stretch>
            <a:fillRect/>
          </a:stretch>
        </p:blipFill>
        <p:spPr>
          <a:xfrm>
            <a:off x="7442361" y="3760221"/>
            <a:ext cx="4201486" cy="1607525"/>
          </a:xfrm>
          <a:prstGeom prst="rect">
            <a:avLst/>
          </a:prstGeom>
        </p:spPr>
      </p:pic>
    </p:spTree>
    <p:extLst>
      <p:ext uri="{BB962C8B-B14F-4D97-AF65-F5344CB8AC3E}">
        <p14:creationId xmlns:p14="http://schemas.microsoft.com/office/powerpoint/2010/main" val="23838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0752-C678-3D41-C3CD-950FD5EB2B70}"/>
              </a:ext>
            </a:extLst>
          </p:cNvPr>
          <p:cNvSpPr>
            <a:spLocks noGrp="1"/>
          </p:cNvSpPr>
          <p:nvPr>
            <p:ph type="title"/>
          </p:nvPr>
        </p:nvSpPr>
        <p:spPr/>
        <p:txBody>
          <a:bodyPr/>
          <a:lstStyle/>
          <a:p>
            <a:r>
              <a:rPr lang="en-US" dirty="0"/>
              <a:t>Paper presentation: best practices</a:t>
            </a:r>
          </a:p>
        </p:txBody>
      </p:sp>
      <p:sp>
        <p:nvSpPr>
          <p:cNvPr id="3" name="Content Placeholder 2">
            <a:extLst>
              <a:ext uri="{FF2B5EF4-FFF2-40B4-BE49-F238E27FC236}">
                <a16:creationId xmlns:a16="http://schemas.microsoft.com/office/drawing/2014/main" id="{F1A5ACDF-0453-1764-0F5A-FFDC8753BCF0}"/>
              </a:ext>
            </a:extLst>
          </p:cNvPr>
          <p:cNvSpPr>
            <a:spLocks noGrp="1"/>
          </p:cNvSpPr>
          <p:nvPr>
            <p:ph idx="1"/>
          </p:nvPr>
        </p:nvSpPr>
        <p:spPr>
          <a:xfrm>
            <a:off x="838200" y="1825625"/>
            <a:ext cx="10515600" cy="4935530"/>
          </a:xfrm>
        </p:spPr>
        <p:txBody>
          <a:bodyPr/>
          <a:lstStyle/>
          <a:p>
            <a:r>
              <a:rPr lang="en-US" dirty="0"/>
              <a:t>Clarity</a:t>
            </a:r>
          </a:p>
          <a:p>
            <a:pPr lvl="1"/>
            <a:r>
              <a:rPr lang="en-US" dirty="0"/>
              <a:t>Make sure the problem setup is clearly defined</a:t>
            </a:r>
          </a:p>
          <a:p>
            <a:pPr lvl="1"/>
            <a:r>
              <a:rPr lang="en-US" dirty="0"/>
              <a:t>Avoid presenting unnecessary technical details – present core algorithm / analysis</a:t>
            </a:r>
          </a:p>
          <a:p>
            <a:pPr lvl="1"/>
            <a:r>
              <a:rPr lang="en-US" dirty="0"/>
              <a:t>Perhaps surprisingly (?), preparing a short and to-the-point presentation can take much longer time (and deeper understanding) than a long and unfocused one</a:t>
            </a:r>
          </a:p>
          <a:p>
            <a:pPr marL="457200" lvl="1" indent="0">
              <a:buNone/>
            </a:pPr>
            <a:endParaRPr lang="en-US" dirty="0"/>
          </a:p>
          <a:p>
            <a:r>
              <a:rPr lang="en-US" sz="2400" dirty="0"/>
              <a:t>See </a:t>
            </a:r>
            <a:r>
              <a:rPr lang="en-US" sz="2400" dirty="0">
                <a:hlinkClick r:id="rId2"/>
              </a:rPr>
              <a:t>https://zcc1307.github.io/courses/csc696fa23/presentation.html</a:t>
            </a:r>
            <a:r>
              <a:rPr lang="en-US" sz="2400" dirty="0"/>
              <a:t> for more suggestions on paper reading / presentation preparation</a:t>
            </a:r>
          </a:p>
          <a:p>
            <a:endParaRPr lang="en-US" sz="2400" dirty="0"/>
          </a:p>
        </p:txBody>
      </p:sp>
    </p:spTree>
    <p:extLst>
      <p:ext uri="{BB962C8B-B14F-4D97-AF65-F5344CB8AC3E}">
        <p14:creationId xmlns:p14="http://schemas.microsoft.com/office/powerpoint/2010/main" val="27295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DD68-B39D-444C-8130-D466C1FDA8CF}"/>
              </a:ext>
            </a:extLst>
          </p:cNvPr>
          <p:cNvSpPr>
            <a:spLocks noGrp="1"/>
          </p:cNvSpPr>
          <p:nvPr>
            <p:ph type="ctrTitle"/>
          </p:nvPr>
        </p:nvSpPr>
        <p:spPr/>
        <p:txBody>
          <a:bodyPr>
            <a:normAutofit fontScale="90000"/>
          </a:bodyPr>
          <a:lstStyle/>
          <a:p>
            <a:r>
              <a:rPr lang="en-US" dirty="0"/>
              <a:t>An overview of RL from a machine learning perspective</a:t>
            </a:r>
          </a:p>
        </p:txBody>
      </p:sp>
      <p:sp>
        <p:nvSpPr>
          <p:cNvPr id="3" name="Subtitle 2">
            <a:extLst>
              <a:ext uri="{FF2B5EF4-FFF2-40B4-BE49-F238E27FC236}">
                <a16:creationId xmlns:a16="http://schemas.microsoft.com/office/drawing/2014/main" id="{66DAA793-141A-4B8E-A028-9BE11581C213}"/>
              </a:ext>
            </a:extLst>
          </p:cNvPr>
          <p:cNvSpPr>
            <a:spLocks noGrp="1"/>
          </p:cNvSpPr>
          <p:nvPr>
            <p:ph type="subTitle" idx="1"/>
          </p:nvPr>
        </p:nvSpPr>
        <p:spPr/>
        <p:txBody>
          <a:bodyPr/>
          <a:lstStyle/>
          <a:p>
            <a:r>
              <a:rPr lang="en-US" dirty="0"/>
              <a:t>(largely based on slides of Nan Jiang, Chi </a:t>
            </a:r>
            <a:r>
              <a:rPr lang="en-US" dirty="0" err="1"/>
              <a:t>Jin</a:t>
            </a:r>
            <a:r>
              <a:rPr lang="en-US" dirty="0"/>
              <a:t>, </a:t>
            </a:r>
            <a:r>
              <a:rPr lang="en-US" dirty="0" err="1"/>
              <a:t>Alekh</a:t>
            </a:r>
            <a:r>
              <a:rPr lang="en-US" dirty="0"/>
              <a:t> Agarwal, </a:t>
            </a:r>
            <a:r>
              <a:rPr lang="en-US" dirty="0" err="1"/>
              <a:t>Akshay</a:t>
            </a:r>
            <a:r>
              <a:rPr lang="en-US" dirty="0"/>
              <a:t> Krishnamurthy, John Langford, Wen Sun)</a:t>
            </a:r>
          </a:p>
        </p:txBody>
      </p:sp>
    </p:spTree>
    <p:extLst>
      <p:ext uri="{BB962C8B-B14F-4D97-AF65-F5344CB8AC3E}">
        <p14:creationId xmlns:p14="http://schemas.microsoft.com/office/powerpoint/2010/main" val="30758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07FE-14B9-477B-8B4F-8532B7E9C310}"/>
              </a:ext>
            </a:extLst>
          </p:cNvPr>
          <p:cNvSpPr>
            <a:spLocks noGrp="1"/>
          </p:cNvSpPr>
          <p:nvPr>
            <p:ph type="title"/>
          </p:nvPr>
        </p:nvSpPr>
        <p:spPr/>
        <p:txBody>
          <a:bodyPr/>
          <a:lstStyle/>
          <a:p>
            <a:r>
              <a:rPr lang="en-US" dirty="0"/>
              <a:t>Paradigm: online supervised learning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807A200-BF8D-4902-BEB1-BBDE101EB4D9}"/>
                  </a:ext>
                </a:extLst>
              </p:cNvPr>
              <p:cNvSpPr>
                <a:spLocks noGrp="1"/>
              </p:cNvSpPr>
              <p:nvPr>
                <p:ph idx="1"/>
              </p:nvPr>
            </p:nvSpPr>
            <p:spPr/>
            <p:txBody>
              <a:bodyPr>
                <a:normAutofit fontScale="92500" lnSpcReduction="10000"/>
              </a:bodyPr>
              <a:lstStyle/>
              <a:p>
                <a:pPr marL="0" indent="0">
                  <a:buNone/>
                </a:pPr>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 example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𝑡</m:t>
                        </m:r>
                      </m:sub>
                    </m:sSub>
                  </m:oMath>
                </a14:m>
                <a:r>
                  <a:rPr lang="en-US" dirty="0"/>
                  <a:t> </a:t>
                </a:r>
              </a:p>
              <a:p>
                <a:pPr lvl="1"/>
                <a:r>
                  <a:rPr lang="en-US" dirty="0"/>
                  <a:t>Make prediction </a:t>
                </a:r>
                <a14:m>
                  <m:oMath xmlns:m="http://schemas.openxmlformats.org/officeDocument/2006/math">
                    <m:acc>
                      <m:accPr>
                        <m:chr m:val="̂"/>
                        <m:ctrlPr>
                          <a:rPr lang="en-US" b="0" i="1" dirty="0" smtClean="0">
                            <a:latin typeface="Cambria Math" panose="02040503050406030204" pitchFamily="18" charset="0"/>
                          </a:rPr>
                        </m:ctrlPr>
                      </m:acc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𝑡</m:t>
                            </m:r>
                          </m:sub>
                        </m:sSub>
                      </m:e>
                    </m:acc>
                  </m:oMath>
                </a14:m>
                <a:endParaRPr lang="en-US" dirty="0"/>
              </a:p>
              <a:p>
                <a:pPr lvl="1"/>
                <a:r>
                  <a:rPr lang="en-US" dirty="0"/>
                  <a:t>Receive label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oMath>
                </a14:m>
                <a:endParaRPr lang="en-US" dirty="0"/>
              </a:p>
              <a:p>
                <a:pPr lvl="1"/>
                <a:endParaRPr lang="en-US" dirty="0"/>
              </a:p>
              <a:p>
                <a:r>
                  <a:rPr lang="en-US" dirty="0"/>
                  <a:t>Goal: minimize the total number of mistakes</a:t>
                </a:r>
              </a:p>
              <a:p>
                <a:endParaRPr lang="en-US" dirty="0"/>
              </a:p>
              <a:p>
                <a:r>
                  <a:rPr lang="en-US" dirty="0"/>
                  <a:t>Key challenge: generalization </a:t>
                </a:r>
              </a:p>
              <a:p>
                <a:pPr lvl="1"/>
                <a:r>
                  <a:rPr lang="en-US" dirty="0"/>
                  <a:t>how to ``transfer’’ the knowledge we learned from previous </a:t>
                </a:r>
                <a14:m>
                  <m:oMath xmlns:m="http://schemas.openxmlformats.org/officeDocument/2006/math">
                    <m:sSubSup>
                      <m:sSubSupPr>
                        <m:ctrlPr>
                          <a:rPr lang="en-US" b="0" i="1" dirty="0" smtClean="0">
                            <a:latin typeface="Cambria Math" panose="02040503050406030204" pitchFamily="18" charset="0"/>
                          </a:rPr>
                        </m:ctrlPr>
                      </m:sSubSupPr>
                      <m:e>
                        <m:d>
                          <m:dPr>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𝑠</m:t>
                                </m:r>
                              </m:sub>
                            </m:sSub>
                            <m:r>
                              <a:rPr lang="en-US" i="1" dirty="0" smtClean="0">
                                <a:latin typeface="Cambria Math" panose="02040503050406030204" pitchFamily="18" charset="0"/>
                              </a:rPr>
                              <m:t>,</m:t>
                            </m:r>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𝑦</m:t>
                                </m:r>
                              </m:e>
                              <m:sub>
                                <m:r>
                                  <a:rPr lang="en-US" b="0" i="1" dirty="0" smtClean="0">
                                    <a:latin typeface="Cambria Math" panose="02040503050406030204" pitchFamily="18" charset="0"/>
                                  </a:rPr>
                                  <m:t>𝑠</m:t>
                                </m:r>
                              </m:sub>
                            </m:sSub>
                          </m:e>
                        </m:d>
                      </m:e>
                      <m:sub>
                        <m:r>
                          <a:rPr lang="en-US" b="0" i="1" dirty="0" smtClean="0">
                            <a:latin typeface="Cambria Math" panose="02040503050406030204" pitchFamily="18" charset="0"/>
                          </a:rPr>
                          <m:t>𝑠</m:t>
                        </m:r>
                        <m:r>
                          <a:rPr lang="en-US" b="0" i="1" dirty="0" smtClean="0">
                            <a:latin typeface="Cambria Math" panose="02040503050406030204" pitchFamily="18" charset="0"/>
                          </a:rPr>
                          <m:t>=1</m:t>
                        </m:r>
                      </m:sub>
                      <m:sup>
                        <m:r>
                          <a:rPr lang="en-US" b="0" i="1" dirty="0" smtClean="0">
                            <a:latin typeface="Cambria Math" panose="02040503050406030204" pitchFamily="18" charset="0"/>
                          </a:rPr>
                          <m:t>𝑡</m:t>
                        </m:r>
                        <m:r>
                          <a:rPr lang="en-US" b="0" i="1" dirty="0" smtClean="0">
                            <a:latin typeface="Cambria Math" panose="02040503050406030204" pitchFamily="18" charset="0"/>
                          </a:rPr>
                          <m:t>−1</m:t>
                        </m:r>
                      </m:sup>
                    </m:sSubSup>
                  </m:oMath>
                </a14:m>
                <a:r>
                  <a:rPr lang="en-US" dirty="0"/>
                  <a:t> to predict </a:t>
                </a:r>
                <a:r>
                  <a:rPr lang="en-US" i="1" dirty="0"/>
                  <a:t>new &amp; unseen</a:t>
                </a:r>
                <a:r>
                  <a:rPr lang="en-US" dirty="0"/>
                  <a:t> example </a:t>
                </a:r>
                <a14:m>
                  <m:oMath xmlns:m="http://schemas.openxmlformats.org/officeDocument/2006/math">
                    <m:sSub>
                      <m:sSubPr>
                        <m:ctrlPr>
                          <a:rPr lang="en-US"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𝑡</m:t>
                        </m:r>
                      </m:sub>
                    </m:sSub>
                  </m:oMath>
                </a14:m>
                <a:r>
                  <a:rPr lang="en-US" dirty="0"/>
                  <a:t>?</a:t>
                </a:r>
              </a:p>
              <a:p>
                <a:pPr lvl="1"/>
                <a:r>
                  <a:rPr lang="en-US" dirty="0"/>
                  <a:t>Typical solution: use a carefully-designed predictor class (function approximation) that encodes inductive bias</a:t>
                </a:r>
              </a:p>
              <a:p>
                <a:pPr marL="457200" lvl="1" indent="0">
                  <a:buNone/>
                </a:pPr>
                <a:endParaRPr lang="en-US" dirty="0"/>
              </a:p>
            </p:txBody>
          </p:sp>
        </mc:Choice>
        <mc:Fallback>
          <p:sp>
            <p:nvSpPr>
              <p:cNvPr id="3" name="Content Placeholder 2">
                <a:extLst>
                  <a:ext uri="{FF2B5EF4-FFF2-40B4-BE49-F238E27FC236}">
                    <a16:creationId xmlns:a16="http://schemas.microsoft.com/office/drawing/2014/main" id="{2807A200-BF8D-4902-BEB1-BBDE101EB4D9}"/>
                  </a:ext>
                </a:extLst>
              </p:cNvPr>
              <p:cNvSpPr>
                <a:spLocks noGrp="1" noRot="1" noChangeAspect="1" noMove="1" noResize="1" noEditPoints="1" noAdjustHandles="1" noChangeArrowheads="1" noChangeShapeType="1" noTextEdit="1"/>
              </p:cNvSpPr>
              <p:nvPr>
                <p:ph idx="1"/>
              </p:nvPr>
            </p:nvSpPr>
            <p:spPr>
              <a:blipFill>
                <a:blip r:embed="rId2"/>
                <a:stretch>
                  <a:fillRect l="-1043" t="-2801" b="-1261"/>
                </a:stretch>
              </a:blipFill>
            </p:spPr>
            <p:txBody>
              <a:bodyPr/>
              <a:lstStyle/>
              <a:p>
                <a:r>
                  <a:rPr lang="en-US">
                    <a:noFill/>
                  </a:rPr>
                  <a:t> </a:t>
                </a:r>
              </a:p>
            </p:txBody>
          </p:sp>
        </mc:Fallback>
      </mc:AlternateContent>
      <p:pic>
        <p:nvPicPr>
          <p:cNvPr id="2050" name="Picture 2" descr="Applied Text-Classification on Email Spam Filtering [Part 1] | by Sarah  Mestiri | Towards Data Science">
            <a:extLst>
              <a:ext uri="{FF2B5EF4-FFF2-40B4-BE49-F238E27FC236}">
                <a16:creationId xmlns:a16="http://schemas.microsoft.com/office/drawing/2014/main" id="{91D0A284-EAE7-414A-A4CD-4CF92B1E9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887" y="1305928"/>
            <a:ext cx="30861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560A-2BF4-4E4F-7AA6-829FD8C9036F}"/>
              </a:ext>
            </a:extLst>
          </p:cNvPr>
          <p:cNvSpPr>
            <a:spLocks noGrp="1"/>
          </p:cNvSpPr>
          <p:nvPr>
            <p:ph type="title"/>
          </p:nvPr>
        </p:nvSpPr>
        <p:spPr/>
        <p:txBody>
          <a:bodyPr/>
          <a:lstStyle/>
          <a:p>
            <a:r>
              <a:rPr lang="en-US" dirty="0"/>
              <a:t>Inductive bias</a:t>
            </a:r>
          </a:p>
        </p:txBody>
      </p:sp>
      <p:sp>
        <p:nvSpPr>
          <p:cNvPr id="3" name="Content Placeholder 2">
            <a:extLst>
              <a:ext uri="{FF2B5EF4-FFF2-40B4-BE49-F238E27FC236}">
                <a16:creationId xmlns:a16="http://schemas.microsoft.com/office/drawing/2014/main" id="{D076E403-FA18-DB5E-BEDA-AC7D12EF90AE}"/>
              </a:ext>
            </a:extLst>
          </p:cNvPr>
          <p:cNvSpPr>
            <a:spLocks noGrp="1"/>
          </p:cNvSpPr>
          <p:nvPr>
            <p:ph idx="1"/>
          </p:nvPr>
        </p:nvSpPr>
        <p:spPr>
          <a:xfrm>
            <a:off x="604375" y="1532327"/>
            <a:ext cx="8712153" cy="4351338"/>
          </a:xfrm>
        </p:spPr>
        <p:txBody>
          <a:bodyPr>
            <a:normAutofit fontScale="92500" lnSpcReduction="10000"/>
          </a:bodyPr>
          <a:lstStyle/>
          <a:p>
            <a:r>
              <a:rPr lang="en-US" dirty="0"/>
              <a:t>Loosely speaking: for a learning algorithm, what types of predictors does it prefer</a:t>
            </a:r>
          </a:p>
          <a:p>
            <a:r>
              <a:rPr lang="en-US" dirty="0"/>
              <a:t>The algorithm’s ``prior beliefs about the world’’ </a:t>
            </a:r>
          </a:p>
          <a:p>
            <a:endParaRPr lang="en-US" dirty="0"/>
          </a:p>
          <a:p>
            <a:r>
              <a:rPr lang="en-US" dirty="0"/>
              <a:t>Ex 1: nearest neighbor classifiers</a:t>
            </a:r>
          </a:p>
          <a:p>
            <a:r>
              <a:rPr lang="en-US" dirty="0"/>
              <a:t>``Examples with similar features likely have the same label”</a:t>
            </a:r>
          </a:p>
          <a:p>
            <a:endParaRPr lang="en-US" dirty="0"/>
          </a:p>
          <a:p>
            <a:r>
              <a:rPr lang="en-US" dirty="0"/>
              <a:t>Ex 2:  linear classifiers</a:t>
            </a:r>
          </a:p>
          <a:p>
            <a:r>
              <a:rPr lang="en-US" dirty="0"/>
              <a:t>``We can draw a line that separates positive and negative examples’’</a:t>
            </a:r>
          </a:p>
        </p:txBody>
      </p:sp>
      <p:pic>
        <p:nvPicPr>
          <p:cNvPr id="4" name="Picture 3">
            <a:extLst>
              <a:ext uri="{FF2B5EF4-FFF2-40B4-BE49-F238E27FC236}">
                <a16:creationId xmlns:a16="http://schemas.microsoft.com/office/drawing/2014/main" id="{B925FE9A-39B8-BB8C-FF79-EA8DA90EE722}"/>
              </a:ext>
            </a:extLst>
          </p:cNvPr>
          <p:cNvPicPr>
            <a:picLocks noChangeAspect="1"/>
          </p:cNvPicPr>
          <p:nvPr/>
        </p:nvPicPr>
        <p:blipFill rotWithShape="1">
          <a:blip r:embed="rId2"/>
          <a:srcRect r="50000"/>
          <a:stretch/>
        </p:blipFill>
        <p:spPr>
          <a:xfrm>
            <a:off x="9651135" y="2142645"/>
            <a:ext cx="2144050" cy="1949136"/>
          </a:xfrm>
          <a:prstGeom prst="rect">
            <a:avLst/>
          </a:prstGeom>
        </p:spPr>
      </p:pic>
      <p:sp>
        <p:nvSpPr>
          <p:cNvPr id="6" name="TextBox 5">
            <a:extLst>
              <a:ext uri="{FF2B5EF4-FFF2-40B4-BE49-F238E27FC236}">
                <a16:creationId xmlns:a16="http://schemas.microsoft.com/office/drawing/2014/main" id="{837E9ECF-1955-746D-DE1D-EB2D05F896C1}"/>
              </a:ext>
            </a:extLst>
          </p:cNvPr>
          <p:cNvSpPr txBox="1"/>
          <p:nvPr/>
        </p:nvSpPr>
        <p:spPr>
          <a:xfrm>
            <a:off x="4840858" y="6492875"/>
            <a:ext cx="8047006" cy="369332"/>
          </a:xfrm>
          <a:prstGeom prst="rect">
            <a:avLst/>
          </a:prstGeom>
          <a:noFill/>
        </p:spPr>
        <p:txBody>
          <a:bodyPr wrap="square">
            <a:spAutoFit/>
          </a:bodyPr>
          <a:lstStyle/>
          <a:p>
            <a:r>
              <a:rPr lang="en-US" dirty="0"/>
              <a:t>https://www.naukri.com/code360/library/linear-vs-non-linear-classification</a:t>
            </a:r>
          </a:p>
        </p:txBody>
      </p:sp>
      <p:pic>
        <p:nvPicPr>
          <p:cNvPr id="11" name="Picture 10">
            <a:extLst>
              <a:ext uri="{FF2B5EF4-FFF2-40B4-BE49-F238E27FC236}">
                <a16:creationId xmlns:a16="http://schemas.microsoft.com/office/drawing/2014/main" id="{34529866-2F84-3469-EC04-EB5472F0DF20}"/>
              </a:ext>
            </a:extLst>
          </p:cNvPr>
          <p:cNvPicPr>
            <a:picLocks noChangeAspect="1"/>
          </p:cNvPicPr>
          <p:nvPr/>
        </p:nvPicPr>
        <p:blipFill>
          <a:blip r:embed="rId3"/>
          <a:stretch>
            <a:fillRect/>
          </a:stretch>
        </p:blipFill>
        <p:spPr>
          <a:xfrm>
            <a:off x="9434426" y="4232310"/>
            <a:ext cx="2577467" cy="2260565"/>
          </a:xfrm>
          <a:prstGeom prst="rect">
            <a:avLst/>
          </a:prstGeom>
        </p:spPr>
      </p:pic>
    </p:spTree>
    <p:extLst>
      <p:ext uri="{BB962C8B-B14F-4D97-AF65-F5344CB8AC3E}">
        <p14:creationId xmlns:p14="http://schemas.microsoft.com/office/powerpoint/2010/main" val="24404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63250" cy="1325563"/>
          </a:xfrm>
        </p:spPr>
        <p:txBody>
          <a:bodyPr/>
          <a:lstStyle/>
          <a:p>
            <a:r>
              <a:rPr lang="en-US" dirty="0"/>
              <a:t>Paradigm: online bandit learning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59978" y="1806040"/>
                <a:ext cx="11319694" cy="4814408"/>
              </a:xfrm>
            </p:spPr>
            <p:txBody>
              <a:bodyPr>
                <a:normAutofit lnSpcReduction="10000"/>
              </a:bodyPr>
              <a:lstStyle/>
              <a:p>
                <a:pPr marL="0" indent="0">
                  <a:buNone/>
                </a:pPr>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context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𝑡</m:t>
                        </m:r>
                      </m:sub>
                    </m:sSub>
                  </m:oMath>
                </a14:m>
                <a:r>
                  <a:rPr lang="en-US" dirty="0"/>
                  <a:t> </a:t>
                </a:r>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marL="0" indent="0">
                  <a:buNone/>
                </a:pPr>
                <a:endParaRPr lang="en-US" dirty="0"/>
              </a:p>
              <a:p>
                <a:r>
                  <a:rPr lang="en-US" dirty="0"/>
                  <a:t>Learner’s goal: maximize cumulative reward </a:t>
                </a:r>
                <a14:m>
                  <m:oMath xmlns:m="http://schemas.openxmlformats.org/officeDocument/2006/math">
                    <m:nary>
                      <m:naryPr>
                        <m:chr m:val="∑"/>
                        <m:ctrlPr>
                          <a:rPr lang="en-US" i="1">
                            <a:latin typeface="Cambria Math" panose="02040503050406030204" pitchFamily="18" charset="0"/>
                          </a:rPr>
                        </m:ctrlPr>
                      </m:naryPr>
                      <m:sub>
                        <m:r>
                          <a:rPr lang="en-US">
                            <a:latin typeface="Cambria Math" panose="02040503050406030204" pitchFamily="18" charset="0"/>
                          </a:rPr>
                          <m:t>𝑡</m:t>
                        </m:r>
                        <m:r>
                          <a:rPr lang="en-US">
                            <a:latin typeface="Cambria Math" panose="02040503050406030204" pitchFamily="18" charset="0"/>
                          </a:rPr>
                          <m:t>=1</m:t>
                        </m:r>
                      </m:sub>
                      <m:sup>
                        <m:r>
                          <a:rPr lang="en-US">
                            <a:latin typeface="Cambria Math" panose="02040503050406030204" pitchFamily="18" charset="0"/>
                          </a:rPr>
                          <m:t>𝑇</m:t>
                        </m:r>
                      </m:sup>
                      <m:e>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e>
                    </m:nary>
                  </m:oMath>
                </a14:m>
                <a:endParaRPr lang="en-US" dirty="0"/>
              </a:p>
              <a:p>
                <a:r>
                  <a:rPr lang="en-US" dirty="0"/>
                  <a:t>Additional key challenge: exploration</a:t>
                </a:r>
              </a:p>
              <a:p>
                <a:pPr lvl="1"/>
                <a:r>
                  <a:rPr lang="en-US" dirty="0"/>
                  <a:t>Taking different actions can yield different rewards – sample selection bias</a:t>
                </a:r>
              </a:p>
              <a:p>
                <a:pPr lvl="1"/>
                <a:r>
                  <a:rPr lang="en-US" dirty="0"/>
                  <a:t>How to collect good data from which we can learn to take near-optimal actions in the long term?</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59978" y="1806040"/>
                <a:ext cx="11319694" cy="4814408"/>
              </a:xfrm>
              <a:blipFill>
                <a:blip r:embed="rId3"/>
                <a:stretch>
                  <a:fillRect l="-1131" t="-2785"/>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723EF67-676F-4EB1-8E51-7A46E5A56C9B}"/>
              </a:ext>
            </a:extLst>
          </p:cNvPr>
          <p:cNvGrpSpPr/>
          <p:nvPr/>
        </p:nvGrpSpPr>
        <p:grpSpPr>
          <a:xfrm>
            <a:off x="10040940" y="2512271"/>
            <a:ext cx="1312860" cy="1794969"/>
            <a:chOff x="5212748" y="2347265"/>
            <a:chExt cx="1312860" cy="1794969"/>
          </a:xfrm>
        </p:grpSpPr>
        <p:pic>
          <p:nvPicPr>
            <p:cNvPr id="15" name="Picture 14" descr="A desktop computer monitor sitting next to a keyboard&#10;&#10;Description automatically generated">
              <a:extLst>
                <a:ext uri="{FF2B5EF4-FFF2-40B4-BE49-F238E27FC236}">
                  <a16:creationId xmlns:a16="http://schemas.microsoft.com/office/drawing/2014/main" id="{869CE79B-655E-4BE3-ABCA-FE7ABD935C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2748" y="2347265"/>
              <a:ext cx="1312860" cy="1394188"/>
            </a:xfrm>
            <a:prstGeom prst="rect">
              <a:avLst/>
            </a:prstGeom>
          </p:spPr>
        </p:pic>
        <p:sp>
          <p:nvSpPr>
            <p:cNvPr id="16" name="TextBox 15">
              <a:extLst>
                <a:ext uri="{FF2B5EF4-FFF2-40B4-BE49-F238E27FC236}">
                  <a16:creationId xmlns:a16="http://schemas.microsoft.com/office/drawing/2014/main" id="{7DEECBE7-A4A6-4D39-B9E0-7054426FC559}"/>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17" name="Group 16">
            <a:extLst>
              <a:ext uri="{FF2B5EF4-FFF2-40B4-BE49-F238E27FC236}">
                <a16:creationId xmlns:a16="http://schemas.microsoft.com/office/drawing/2014/main" id="{1E0AA53F-E49F-4F57-983B-9154ADC67763}"/>
              </a:ext>
            </a:extLst>
          </p:cNvPr>
          <p:cNvGrpSpPr/>
          <p:nvPr/>
        </p:nvGrpSpPr>
        <p:grpSpPr>
          <a:xfrm>
            <a:off x="6945765" y="2503563"/>
            <a:ext cx="1383089" cy="1807896"/>
            <a:chOff x="10677363" y="1499506"/>
            <a:chExt cx="1383089" cy="1807896"/>
          </a:xfrm>
        </p:grpSpPr>
        <p:pic>
          <p:nvPicPr>
            <p:cNvPr id="18" name="Picture 17">
              <a:extLst>
                <a:ext uri="{FF2B5EF4-FFF2-40B4-BE49-F238E27FC236}">
                  <a16:creationId xmlns:a16="http://schemas.microsoft.com/office/drawing/2014/main" id="{35CC00FC-95DD-4A9A-A737-A0AE1894630F}"/>
                </a:ext>
              </a:extLst>
            </p:cNvPr>
            <p:cNvPicPr>
              <a:picLocks noChangeAspect="1"/>
            </p:cNvPicPr>
            <p:nvPr/>
          </p:nvPicPr>
          <p:blipFill>
            <a:blip r:embed="rId6"/>
            <a:stretch>
              <a:fillRect/>
            </a:stretch>
          </p:blipFill>
          <p:spPr>
            <a:xfrm>
              <a:off x="10677363" y="1499506"/>
              <a:ext cx="1383089" cy="1494913"/>
            </a:xfrm>
            <a:prstGeom prst="rect">
              <a:avLst/>
            </a:prstGeom>
          </p:spPr>
        </p:pic>
        <p:sp>
          <p:nvSpPr>
            <p:cNvPr id="19" name="TextBox 18">
              <a:extLst>
                <a:ext uri="{FF2B5EF4-FFF2-40B4-BE49-F238E27FC236}">
                  <a16:creationId xmlns:a16="http://schemas.microsoft.com/office/drawing/2014/main" id="{4F1B9185-17B3-4669-94A0-0EF137D3D55B}"/>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66" name="Group 65">
            <a:extLst>
              <a:ext uri="{FF2B5EF4-FFF2-40B4-BE49-F238E27FC236}">
                <a16:creationId xmlns:a16="http://schemas.microsoft.com/office/drawing/2014/main" id="{5ECCAE2B-56FD-4B3D-B33C-3484CE6C33D2}"/>
              </a:ext>
            </a:extLst>
          </p:cNvPr>
          <p:cNvGrpSpPr/>
          <p:nvPr/>
        </p:nvGrpSpPr>
        <p:grpSpPr>
          <a:xfrm>
            <a:off x="8468420" y="3505276"/>
            <a:ext cx="1339416" cy="434079"/>
            <a:chOff x="8877481" y="4383581"/>
            <a:chExt cx="1339416" cy="434079"/>
          </a:xfrm>
        </p:grpSpPr>
        <p:grpSp>
          <p:nvGrpSpPr>
            <p:cNvPr id="20" name="Group 19">
              <a:extLst>
                <a:ext uri="{FF2B5EF4-FFF2-40B4-BE49-F238E27FC236}">
                  <a16:creationId xmlns:a16="http://schemas.microsoft.com/office/drawing/2014/main" id="{B2305A90-8406-4B84-8195-EFABA770B0FA}"/>
                </a:ext>
              </a:extLst>
            </p:cNvPr>
            <p:cNvGrpSpPr/>
            <p:nvPr/>
          </p:nvGrpSpPr>
          <p:grpSpPr>
            <a:xfrm>
              <a:off x="8877481" y="4383581"/>
              <a:ext cx="1339416" cy="434079"/>
              <a:chOff x="8636485" y="3885979"/>
              <a:chExt cx="1620693" cy="434079"/>
            </a:xfrm>
          </p:grpSpPr>
          <p:cxnSp>
            <p:nvCxnSpPr>
              <p:cNvPr id="7" name="Straight Arrow Connector 6"/>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8742CF-99A6-4CA5-8313-5B9F6932E48A}"/>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3" name="TextBox 12">
                    <a:extLst>
                      <a:ext uri="{FF2B5EF4-FFF2-40B4-BE49-F238E27FC236}">
                        <a16:creationId xmlns:a16="http://schemas.microsoft.com/office/drawing/2014/main" id="{838742CF-99A6-4CA5-8313-5B9F6932E48A}"/>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7"/>
                    <a:stretch>
                      <a:fillRect/>
                    </a:stretch>
                  </a:blipFill>
                </p:spPr>
                <p:txBody>
                  <a:bodyPr/>
                  <a:lstStyle/>
                  <a:p>
                    <a:r>
                      <a:rPr lang="en-US">
                        <a:noFill/>
                      </a:rPr>
                      <a:t> </a:t>
                    </a:r>
                  </a:p>
                </p:txBody>
              </p:sp>
            </mc:Fallback>
          </mc:AlternateContent>
        </p:grpSp>
        <p:pic>
          <p:nvPicPr>
            <p:cNvPr id="38" name="Picture 37">
              <a:extLst>
                <a:ext uri="{FF2B5EF4-FFF2-40B4-BE49-F238E27FC236}">
                  <a16:creationId xmlns:a16="http://schemas.microsoft.com/office/drawing/2014/main" id="{46B8B6E9-2FE7-4AE3-A473-4E3D52A07155}"/>
                </a:ext>
              </a:extLst>
            </p:cNvPr>
            <p:cNvPicPr>
              <a:picLocks noChangeAspect="1"/>
            </p:cNvPicPr>
            <p:nvPr/>
          </p:nvPicPr>
          <p:blipFill>
            <a:blip r:embed="rId8"/>
            <a:stretch>
              <a:fillRect/>
            </a:stretch>
          </p:blipFill>
          <p:spPr>
            <a:xfrm>
              <a:off x="9176670" y="4443529"/>
              <a:ext cx="341142" cy="341142"/>
            </a:xfrm>
            <a:prstGeom prst="rect">
              <a:avLst/>
            </a:prstGeom>
          </p:spPr>
        </p:pic>
      </p:grpSp>
      <p:grpSp>
        <p:nvGrpSpPr>
          <p:cNvPr id="64" name="Group 63">
            <a:extLst>
              <a:ext uri="{FF2B5EF4-FFF2-40B4-BE49-F238E27FC236}">
                <a16:creationId xmlns:a16="http://schemas.microsoft.com/office/drawing/2014/main" id="{AE13F17C-EB46-4110-A3B6-4A24523535DD}"/>
              </a:ext>
            </a:extLst>
          </p:cNvPr>
          <p:cNvGrpSpPr/>
          <p:nvPr/>
        </p:nvGrpSpPr>
        <p:grpSpPr>
          <a:xfrm>
            <a:off x="8468420" y="1912712"/>
            <a:ext cx="1366395" cy="854390"/>
            <a:chOff x="8877479" y="2768920"/>
            <a:chExt cx="1366395" cy="854390"/>
          </a:xfrm>
        </p:grpSpPr>
        <p:grpSp>
          <p:nvGrpSpPr>
            <p:cNvPr id="6" name="Group 5">
              <a:extLst>
                <a:ext uri="{FF2B5EF4-FFF2-40B4-BE49-F238E27FC236}">
                  <a16:creationId xmlns:a16="http://schemas.microsoft.com/office/drawing/2014/main" id="{2FB8E591-7324-454E-B547-8C345F0AC28A}"/>
                </a:ext>
              </a:extLst>
            </p:cNvPr>
            <p:cNvGrpSpPr/>
            <p:nvPr/>
          </p:nvGrpSpPr>
          <p:grpSpPr>
            <a:xfrm>
              <a:off x="8877479" y="2971886"/>
              <a:ext cx="1366395" cy="651424"/>
              <a:chOff x="8770789" y="2666464"/>
              <a:chExt cx="1366395" cy="651424"/>
            </a:xfrm>
          </p:grpSpPr>
          <p:cxnSp>
            <p:nvCxnSpPr>
              <p:cNvPr id="10" name="Straight Arrow Connector 9"/>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i="1" dirty="0">
                                  <a:solidFill>
                                    <a:schemeClr val="accent2"/>
                                  </a:solidFill>
                                  <a:latin typeface="Cambria Math" panose="02040503050406030204" pitchFamily="18" charset="0"/>
                                </a:rPr>
                                <m:t>𝑥</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1"/>
                    <a:stretch>
                      <a:fillRect/>
                    </a:stretch>
                  </a:blipFill>
                </p:spPr>
                <p:txBody>
                  <a:bodyPr/>
                  <a:lstStyle/>
                  <a:p>
                    <a:r>
                      <a:rPr lang="en-US">
                        <a:noFill/>
                      </a:rPr>
                      <a:t> </a:t>
                    </a:r>
                  </a:p>
                </p:txBody>
              </p:sp>
            </mc:Fallback>
          </mc:AlternateContent>
        </p:grpSp>
        <p:pic>
          <p:nvPicPr>
            <p:cNvPr id="45" name="Picture 44">
              <a:extLst>
                <a:ext uri="{FF2B5EF4-FFF2-40B4-BE49-F238E27FC236}">
                  <a16:creationId xmlns:a16="http://schemas.microsoft.com/office/drawing/2014/main" id="{4717DF71-2767-4907-80C9-FFF9005196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34526" y="2768920"/>
              <a:ext cx="803841" cy="803841"/>
            </a:xfrm>
            <a:prstGeom prst="rect">
              <a:avLst/>
            </a:prstGeom>
          </p:spPr>
        </p:pic>
      </p:grpSp>
      <p:sp>
        <p:nvSpPr>
          <p:cNvPr id="4" name="Slide Number Placeholder 3">
            <a:extLst>
              <a:ext uri="{FF2B5EF4-FFF2-40B4-BE49-F238E27FC236}">
                <a16:creationId xmlns:a16="http://schemas.microsoft.com/office/drawing/2014/main" id="{1DFD5076-E1CA-4559-A2D4-E90DCA4EB71C}"/>
              </a:ext>
            </a:extLst>
          </p:cNvPr>
          <p:cNvSpPr>
            <a:spLocks noGrp="1"/>
          </p:cNvSpPr>
          <p:nvPr>
            <p:ph type="sldNum" sz="quarter" idx="12"/>
          </p:nvPr>
        </p:nvSpPr>
        <p:spPr/>
        <p:txBody>
          <a:bodyPr/>
          <a:lstStyle/>
          <a:p>
            <a:fld id="{B3D01C7A-7667-401C-875C-C55A203BE509}" type="slidenum">
              <a:rPr lang="en-US" smtClean="0"/>
              <a:t>19</a:t>
            </a:fld>
            <a:endParaRPr lang="en-US" dirty="0"/>
          </a:p>
        </p:txBody>
      </p:sp>
      <p:grpSp>
        <p:nvGrpSpPr>
          <p:cNvPr id="21" name="Group 20"/>
          <p:cNvGrpSpPr/>
          <p:nvPr/>
        </p:nvGrpSpPr>
        <p:grpSpPr>
          <a:xfrm>
            <a:off x="8468420" y="2906355"/>
            <a:ext cx="1378699" cy="528374"/>
            <a:chOff x="8877481" y="3784660"/>
            <a:chExt cx="1378699" cy="528374"/>
          </a:xfrm>
        </p:grpSpPr>
        <p:grpSp>
          <p:nvGrpSpPr>
            <p:cNvPr id="8" name="Group 7">
              <a:extLst>
                <a:ext uri="{FF2B5EF4-FFF2-40B4-BE49-F238E27FC236}">
                  <a16:creationId xmlns:a16="http://schemas.microsoft.com/office/drawing/2014/main" id="{8F682FD9-4AB8-4238-8B75-06C422528CAB}"/>
                </a:ext>
              </a:extLst>
            </p:cNvPr>
            <p:cNvGrpSpPr/>
            <p:nvPr/>
          </p:nvGrpSpPr>
          <p:grpSpPr>
            <a:xfrm>
              <a:off x="8877481" y="3784660"/>
              <a:ext cx="1378699" cy="528374"/>
              <a:chOff x="8779957" y="3188308"/>
              <a:chExt cx="1378699" cy="528374"/>
            </a:xfrm>
          </p:grpSpPr>
          <p:cxnSp>
            <p:nvCxnSpPr>
              <p:cNvPr id="5" name="Straight Arrow Connector 4"/>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9614370" y="3188308"/>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614370" y="3188308"/>
                    <a:ext cx="544286" cy="369332"/>
                  </a:xfrm>
                  <a:prstGeom prst="rect">
                    <a:avLst/>
                  </a:prstGeom>
                  <a:blipFill>
                    <a:blip r:embed="rId13"/>
                    <a:stretch>
                      <a:fillRect/>
                    </a:stretch>
                  </a:blipFill>
                </p:spPr>
                <p:txBody>
                  <a:bodyPr/>
                  <a:lstStyle/>
                  <a:p>
                    <a:r>
                      <a:rPr lang="en-US">
                        <a:noFill/>
                      </a:rPr>
                      <a:t> </a:t>
                    </a:r>
                  </a:p>
                </p:txBody>
              </p:sp>
            </mc:Fallback>
          </mc:AlternateContent>
        </p:grpSp>
        <p:pic>
          <p:nvPicPr>
            <p:cNvPr id="62" name="Picture 61"/>
            <p:cNvPicPr>
              <a:picLocks noChangeAspect="1"/>
            </p:cNvPicPr>
            <p:nvPr/>
          </p:nvPicPr>
          <p:blipFill>
            <a:blip r:embed="rId14"/>
            <a:stretch>
              <a:fillRect/>
            </a:stretch>
          </p:blipFill>
          <p:spPr>
            <a:xfrm>
              <a:off x="9160127" y="3833270"/>
              <a:ext cx="546100" cy="419100"/>
            </a:xfrm>
            <a:prstGeom prst="rect">
              <a:avLst/>
            </a:prstGeom>
            <a:solidFill>
              <a:schemeClr val="bg1"/>
            </a:solidFill>
          </p:spPr>
        </p:pic>
      </p:grpSp>
    </p:spTree>
    <p:extLst>
      <p:ext uri="{BB962C8B-B14F-4D97-AF65-F5344CB8AC3E}">
        <p14:creationId xmlns:p14="http://schemas.microsoft.com/office/powerpoint/2010/main" val="35184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CA9E-D2F4-4D46-AC66-7650C7C19670}"/>
              </a:ext>
            </a:extLst>
          </p:cNvPr>
          <p:cNvSpPr>
            <a:spLocks noGrp="1"/>
          </p:cNvSpPr>
          <p:nvPr>
            <p:ph type="title"/>
          </p:nvPr>
        </p:nvSpPr>
        <p:spPr/>
        <p:txBody>
          <a:bodyPr/>
          <a:lstStyle/>
          <a:p>
            <a:r>
              <a:rPr lang="en-US" dirty="0"/>
              <a:t>Logistics info</a:t>
            </a:r>
          </a:p>
        </p:txBody>
      </p:sp>
      <p:sp>
        <p:nvSpPr>
          <p:cNvPr id="3" name="Content Placeholder 2">
            <a:extLst>
              <a:ext uri="{FF2B5EF4-FFF2-40B4-BE49-F238E27FC236}">
                <a16:creationId xmlns:a16="http://schemas.microsoft.com/office/drawing/2014/main" id="{FFB8BC0E-137B-43C6-9869-855936FE0576}"/>
              </a:ext>
            </a:extLst>
          </p:cNvPr>
          <p:cNvSpPr>
            <a:spLocks noGrp="1"/>
          </p:cNvSpPr>
          <p:nvPr>
            <p:ph idx="1"/>
          </p:nvPr>
        </p:nvSpPr>
        <p:spPr/>
        <p:txBody>
          <a:bodyPr>
            <a:normAutofit/>
          </a:bodyPr>
          <a:lstStyle/>
          <a:p>
            <a:r>
              <a:rPr lang="en-US" dirty="0"/>
              <a:t>Instructor: Chicheng Zhang (</a:t>
            </a:r>
            <a:r>
              <a:rPr lang="en-US" dirty="0">
                <a:hlinkClick r:id="rId2"/>
              </a:rPr>
              <a:t>chichengz@cs.arizona.edu</a:t>
            </a:r>
            <a:r>
              <a:rPr lang="en-US" dirty="0"/>
              <a:t>)</a:t>
            </a:r>
          </a:p>
          <a:p>
            <a:pPr marL="0" indent="0">
              <a:buNone/>
            </a:pPr>
            <a:endParaRPr lang="en-US" dirty="0"/>
          </a:p>
          <a:p>
            <a:r>
              <a:rPr lang="en-US" dirty="0"/>
              <a:t>Time &amp; venue: Fridays 1:30-4:10pm (10min break within), Gould-Simpson 701</a:t>
            </a:r>
          </a:p>
          <a:p>
            <a:endParaRPr lang="en-US" dirty="0"/>
          </a:p>
          <a:p>
            <a:r>
              <a:rPr lang="en-US" dirty="0"/>
              <a:t>Lectures will be video-recorded</a:t>
            </a:r>
          </a:p>
          <a:p>
            <a:pPr marL="0" indent="0">
              <a:buNone/>
            </a:pPr>
            <a:endParaRPr lang="en-US" dirty="0"/>
          </a:p>
          <a:p>
            <a:r>
              <a:rPr lang="en-US" dirty="0"/>
              <a:t>Class website: </a:t>
            </a:r>
            <a:r>
              <a:rPr lang="en-US" dirty="0">
                <a:hlinkClick r:id="rId3"/>
              </a:rPr>
              <a:t>https://zcc1307.github.io/courses/csc696fa24/index.html</a:t>
            </a:r>
            <a:r>
              <a:rPr lang="en-US" dirty="0"/>
              <a:t> </a:t>
            </a:r>
          </a:p>
        </p:txBody>
      </p:sp>
    </p:spTree>
    <p:extLst>
      <p:ext uri="{BB962C8B-B14F-4D97-AF65-F5344CB8AC3E}">
        <p14:creationId xmlns:p14="http://schemas.microsoft.com/office/powerpoint/2010/main" val="9460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C9E4-5854-4408-9F0D-371B21B129D6}"/>
              </a:ext>
            </a:extLst>
          </p:cNvPr>
          <p:cNvSpPr>
            <a:spLocks noGrp="1"/>
          </p:cNvSpPr>
          <p:nvPr>
            <p:ph type="title"/>
          </p:nvPr>
        </p:nvSpPr>
        <p:spPr/>
        <p:txBody>
          <a:bodyPr/>
          <a:lstStyle/>
          <a:p>
            <a:r>
              <a:rPr lang="en-US" dirty="0"/>
              <a:t>Paradigm: online bandit learning (cont’d)</a:t>
            </a:r>
          </a:p>
        </p:txBody>
      </p:sp>
      <p:sp>
        <p:nvSpPr>
          <p:cNvPr id="3" name="Content Placeholder 2">
            <a:extLst>
              <a:ext uri="{FF2B5EF4-FFF2-40B4-BE49-F238E27FC236}">
                <a16:creationId xmlns:a16="http://schemas.microsoft.com/office/drawing/2014/main" id="{10042660-434F-4AE2-A940-579A74614351}"/>
              </a:ext>
            </a:extLst>
          </p:cNvPr>
          <p:cNvSpPr>
            <a:spLocks noGrp="1"/>
          </p:cNvSpPr>
          <p:nvPr>
            <p:ph idx="1"/>
          </p:nvPr>
        </p:nvSpPr>
        <p:spPr>
          <a:xfrm>
            <a:off x="838200" y="1825625"/>
            <a:ext cx="10515600" cy="4802396"/>
          </a:xfrm>
        </p:spPr>
        <p:txBody>
          <a:bodyPr>
            <a:normAutofit/>
          </a:bodyPr>
          <a:lstStyle/>
          <a:p>
            <a:r>
              <a:rPr lang="en-US" dirty="0"/>
              <a:t>Multi-armed bandits: a basic model for studying exploration-exploitation tradeoff</a:t>
            </a:r>
          </a:p>
          <a:p>
            <a:r>
              <a:rPr lang="en-US" dirty="0"/>
              <a:t>Example: where should I go for lunch?</a:t>
            </a:r>
          </a:p>
          <a:p>
            <a:endParaRPr lang="en-US" dirty="0"/>
          </a:p>
          <a:p>
            <a:endParaRPr lang="en-US" dirty="0"/>
          </a:p>
          <a:p>
            <a:pPr marL="0" indent="0">
              <a:buNone/>
            </a:pPr>
            <a:endParaRPr lang="en-US" dirty="0"/>
          </a:p>
          <a:p>
            <a:r>
              <a:rPr lang="en-US" dirty="0"/>
              <a:t>Typical solution: ``optimism in the </a:t>
            </a:r>
          </a:p>
          <a:p>
            <a:pPr marL="0" indent="0">
              <a:buNone/>
            </a:pPr>
            <a:r>
              <a:rPr lang="en-US" dirty="0"/>
              <a:t>face of uncertainty’’ principle</a:t>
            </a:r>
          </a:p>
          <a:p>
            <a:pPr lvl="1"/>
            <a:r>
              <a:rPr lang="en-US" dirty="0"/>
              <a:t>Optimism encourages `healthy exploration’</a:t>
            </a:r>
          </a:p>
          <a:p>
            <a:pPr lvl="1"/>
            <a:r>
              <a:rPr lang="en-US" dirty="0"/>
              <a:t>Can ``pessimism’’ work?</a:t>
            </a:r>
          </a:p>
        </p:txBody>
      </p:sp>
      <p:pic>
        <p:nvPicPr>
          <p:cNvPr id="3074" name="Picture 2" descr="Upper Confidence Bound Algorithm in Reinforcement Learning - GeeksforGeeks">
            <a:extLst>
              <a:ext uri="{FF2B5EF4-FFF2-40B4-BE49-F238E27FC236}">
                <a16:creationId xmlns:a16="http://schemas.microsoft.com/office/drawing/2014/main" id="{811ED6C3-CFE0-415F-A156-C33C4A23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983" y="4667116"/>
            <a:ext cx="3983475" cy="182575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BF5BE1E-C4EA-4107-A99A-63F4EB0C1C91}"/>
              </a:ext>
            </a:extLst>
          </p:cNvPr>
          <p:cNvGrpSpPr/>
          <p:nvPr/>
        </p:nvGrpSpPr>
        <p:grpSpPr>
          <a:xfrm>
            <a:off x="2447508" y="3096963"/>
            <a:ext cx="7729603" cy="1118310"/>
            <a:chOff x="2652044" y="2729279"/>
            <a:chExt cx="7729603" cy="1118310"/>
          </a:xfrm>
        </p:grpSpPr>
        <p:pic>
          <p:nvPicPr>
            <p:cNvPr id="5" name="Picture 4" descr="A picture containing text&#10;&#10;Description automatically generated">
              <a:extLst>
                <a:ext uri="{FF2B5EF4-FFF2-40B4-BE49-F238E27FC236}">
                  <a16:creationId xmlns:a16="http://schemas.microsoft.com/office/drawing/2014/main" id="{643A8E78-ECF5-47E1-9F73-C6ED94DB7E18}"/>
                </a:ext>
              </a:extLst>
            </p:cNvPr>
            <p:cNvPicPr>
              <a:picLocks noChangeAspect="1"/>
            </p:cNvPicPr>
            <p:nvPr/>
          </p:nvPicPr>
          <p:blipFill>
            <a:blip r:embed="rId4"/>
            <a:stretch>
              <a:fillRect/>
            </a:stretch>
          </p:blipFill>
          <p:spPr>
            <a:xfrm>
              <a:off x="2652044" y="2901616"/>
              <a:ext cx="1675397" cy="779640"/>
            </a:xfrm>
            <a:prstGeom prst="rect">
              <a:avLst/>
            </a:prstGeom>
          </p:spPr>
        </p:pic>
        <p:pic>
          <p:nvPicPr>
            <p:cNvPr id="7" name="Picture 6" descr="Logo&#10;&#10;Description automatically generated">
              <a:extLst>
                <a:ext uri="{FF2B5EF4-FFF2-40B4-BE49-F238E27FC236}">
                  <a16:creationId xmlns:a16="http://schemas.microsoft.com/office/drawing/2014/main" id="{16A899E9-FC10-4C21-9417-95A7D792715F}"/>
                </a:ext>
              </a:extLst>
            </p:cNvPr>
            <p:cNvPicPr>
              <a:picLocks noChangeAspect="1"/>
            </p:cNvPicPr>
            <p:nvPr/>
          </p:nvPicPr>
          <p:blipFill>
            <a:blip r:embed="rId5"/>
            <a:stretch>
              <a:fillRect/>
            </a:stretch>
          </p:blipFill>
          <p:spPr>
            <a:xfrm>
              <a:off x="4636669" y="2901616"/>
              <a:ext cx="1952625" cy="857250"/>
            </a:xfrm>
            <a:prstGeom prst="rect">
              <a:avLst/>
            </a:prstGeom>
          </p:spPr>
        </p:pic>
        <p:pic>
          <p:nvPicPr>
            <p:cNvPr id="9" name="Picture 8" descr="A red and white logo&#10;&#10;Description automatically generated with low confidence">
              <a:extLst>
                <a:ext uri="{FF2B5EF4-FFF2-40B4-BE49-F238E27FC236}">
                  <a16:creationId xmlns:a16="http://schemas.microsoft.com/office/drawing/2014/main" id="{0E7E92F5-9213-46D0-BD79-86EA1E923DB1}"/>
                </a:ext>
              </a:extLst>
            </p:cNvPr>
            <p:cNvPicPr>
              <a:picLocks noChangeAspect="1"/>
            </p:cNvPicPr>
            <p:nvPr/>
          </p:nvPicPr>
          <p:blipFill>
            <a:blip r:embed="rId6"/>
            <a:stretch>
              <a:fillRect/>
            </a:stretch>
          </p:blipFill>
          <p:spPr>
            <a:xfrm>
              <a:off x="7072464" y="2729279"/>
              <a:ext cx="1266055" cy="1113015"/>
            </a:xfrm>
            <a:prstGeom prst="rect">
              <a:avLst/>
            </a:prstGeom>
          </p:spPr>
        </p:pic>
        <p:pic>
          <p:nvPicPr>
            <p:cNvPr id="11" name="Picture 10" descr="Logo&#10;&#10;Description automatically generated">
              <a:extLst>
                <a:ext uri="{FF2B5EF4-FFF2-40B4-BE49-F238E27FC236}">
                  <a16:creationId xmlns:a16="http://schemas.microsoft.com/office/drawing/2014/main" id="{6527DE34-CBDB-4269-B864-729349A45CEB}"/>
                </a:ext>
              </a:extLst>
            </p:cNvPr>
            <p:cNvPicPr>
              <a:picLocks noChangeAspect="1"/>
            </p:cNvPicPr>
            <p:nvPr/>
          </p:nvPicPr>
          <p:blipFill>
            <a:blip r:embed="rId7"/>
            <a:stretch>
              <a:fillRect/>
            </a:stretch>
          </p:blipFill>
          <p:spPr>
            <a:xfrm>
              <a:off x="8956974" y="2773405"/>
              <a:ext cx="1424673" cy="1074184"/>
            </a:xfrm>
            <a:prstGeom prst="rect">
              <a:avLst/>
            </a:prstGeom>
          </p:spPr>
        </p:pic>
      </p:grpSp>
    </p:spTree>
    <p:extLst>
      <p:ext uri="{BB962C8B-B14F-4D97-AF65-F5344CB8AC3E}">
        <p14:creationId xmlns:p14="http://schemas.microsoft.com/office/powerpoint/2010/main" val="23126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9912-913D-47CD-962C-F6FD443B9E82}"/>
              </a:ext>
            </a:extLst>
          </p:cNvPr>
          <p:cNvSpPr>
            <a:spLocks noGrp="1"/>
          </p:cNvSpPr>
          <p:nvPr>
            <p:ph type="title"/>
          </p:nvPr>
        </p:nvSpPr>
        <p:spPr/>
        <p:txBody>
          <a:bodyPr/>
          <a:lstStyle/>
          <a:p>
            <a:r>
              <a:rPr lang="en-US" dirty="0"/>
              <a:t>Paradigm: online episodic RL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C3207-8C59-4655-87A6-7B61EFEB9582}"/>
                  </a:ext>
                </a:extLst>
              </p:cNvPr>
              <p:cNvSpPr>
                <a:spLocks noGrp="1"/>
              </p:cNvSpPr>
              <p:nvPr>
                <p:ph idx="1"/>
              </p:nvPr>
            </p:nvSpPr>
            <p:spPr>
              <a:xfrm>
                <a:off x="585171" y="1690688"/>
                <a:ext cx="11103834" cy="4755156"/>
              </a:xfrm>
            </p:spPr>
            <p:txBody>
              <a:bodyPr>
                <a:normAutofit lnSpcReduction="10000"/>
              </a:bodyPr>
              <a:lstStyle/>
              <a:p>
                <a:pPr marL="0" indent="0">
                  <a:buNone/>
                </a:pPr>
                <a:r>
                  <a:rPr lang="en-US" dirty="0"/>
                  <a:t>Initially: learner knows nothing about the environment</a:t>
                </a:r>
              </a:p>
              <a:p>
                <a:pPr marL="0" indent="0">
                  <a:buNone/>
                </a:pPr>
                <a:endParaRPr lang="en-US" dirty="0"/>
              </a:p>
              <a:p>
                <a:pPr marL="0" indent="0">
                  <a:buNone/>
                </a:pPr>
                <a:r>
                  <a:rPr lang="en-US" dirty="0"/>
                  <a:t>For episode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oMath>
                </a14:m>
                <a:r>
                  <a:rPr lang="en-US" dirty="0"/>
                  <a:t>:</a:t>
                </a:r>
              </a:p>
              <a:p>
                <a:r>
                  <a:rPr lang="en-US" dirty="0"/>
                  <a:t>Receives initial state </a:t>
                </a:r>
                <a14:m>
                  <m:oMath xmlns:m="http://schemas.openxmlformats.org/officeDocument/2006/math">
                    <m:sSubSup>
                      <m:sSubSupPr>
                        <m:ctrlPr>
                          <a:rPr lang="en-US" i="1" dirty="0" smtClean="0">
                            <a:solidFill>
                              <a:schemeClr val="accent2"/>
                            </a:solidFill>
                            <a:latin typeface="Cambria Math" panose="02040503050406030204" pitchFamily="18" charset="0"/>
                          </a:rPr>
                        </m:ctrlPr>
                      </m:sSubSupPr>
                      <m:e>
                        <m:r>
                          <a:rPr lang="en-US" i="1" dirty="0" smtClean="0">
                            <a:solidFill>
                              <a:schemeClr val="accent2"/>
                            </a:solidFill>
                            <a:latin typeface="Cambria Math" panose="02040503050406030204" pitchFamily="18" charset="0"/>
                          </a:rPr>
                          <m:t>𝑠</m:t>
                        </m:r>
                      </m:e>
                      <m:sub>
                        <m:r>
                          <a:rPr lang="en-US" b="0" i="1" dirty="0" smtClean="0">
                            <a:solidFill>
                              <a:schemeClr val="accent2"/>
                            </a:solidFill>
                            <a:latin typeface="Cambria Math" panose="02040503050406030204" pitchFamily="18" charset="0"/>
                          </a:rPr>
                          <m:t>1</m:t>
                        </m:r>
                      </m:sub>
                      <m:sup>
                        <m:r>
                          <a:rPr lang="en-US" i="1" dirty="0" err="1">
                            <a:solidFill>
                              <a:schemeClr val="accent2"/>
                            </a:solidFill>
                            <a:latin typeface="Cambria Math" panose="02040503050406030204" pitchFamily="18" charset="0"/>
                          </a:rPr>
                          <m:t>𝑡</m:t>
                        </m:r>
                      </m:sup>
                    </m:sSubSup>
                  </m:oMath>
                </a14:m>
                <a:r>
                  <a:rPr lang="en-US" dirty="0"/>
                  <a:t> </a:t>
                </a:r>
              </a:p>
              <a:p>
                <a:r>
                  <a:rPr lang="en-US" dirty="0"/>
                  <a:t>For step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=1,2,…,</m:t>
                    </m:r>
                    <m:r>
                      <a:rPr lang="en-US" i="1" dirty="0" err="1" smtClean="0">
                        <a:latin typeface="Cambria Math" panose="02040503050406030204" pitchFamily="18" charset="0"/>
                      </a:rPr>
                      <m:t>𝐻</m:t>
                    </m:r>
                    <m:r>
                      <a:rPr lang="en-US" i="1" dirty="0" smtClean="0">
                        <a:latin typeface="Cambria Math" panose="02040503050406030204" pitchFamily="18" charset="0"/>
                      </a:rPr>
                      <m:t>:</m:t>
                    </m:r>
                  </m:oMath>
                </a14:m>
                <a:endParaRPr lang="en-US" dirty="0"/>
              </a:p>
              <a:p>
                <a:pPr lvl="1"/>
                <a:r>
                  <a:rPr lang="en-US" dirty="0"/>
                  <a:t>Takes action </a:t>
                </a:r>
                <a14:m>
                  <m:oMath xmlns:m="http://schemas.openxmlformats.org/officeDocument/2006/math">
                    <m:sSubSup>
                      <m:sSubSupPr>
                        <m:ctrlPr>
                          <a:rPr lang="en-US" i="1" dirty="0" smtClean="0">
                            <a:solidFill>
                              <a:srgbClr val="FF0000"/>
                            </a:solidFill>
                            <a:latin typeface="Cambria Math" panose="02040503050406030204" pitchFamily="18" charset="0"/>
                          </a:rPr>
                        </m:ctrlPr>
                      </m:sSubSupPr>
                      <m:e>
                        <m:r>
                          <a:rPr lang="en-US" i="1" dirty="0" smtClean="0">
                            <a:solidFill>
                              <a:srgbClr val="FF0000"/>
                            </a:solidFill>
                            <a:latin typeface="Cambria Math" panose="02040503050406030204" pitchFamily="18" charset="0"/>
                          </a:rPr>
                          <m:t>𝑎</m:t>
                        </m:r>
                      </m:e>
                      <m:sub>
                        <m:r>
                          <a:rPr lang="en-US" i="1" dirty="0" smtClean="0">
                            <a:solidFill>
                              <a:srgbClr val="FF0000"/>
                            </a:solidFill>
                            <a:latin typeface="Cambria Math" panose="02040503050406030204" pitchFamily="18" charset="0"/>
                          </a:rPr>
                          <m:t>h</m:t>
                        </m:r>
                      </m:sub>
                      <m:sup>
                        <m:r>
                          <a:rPr lang="en-US" i="1" dirty="0" smtClean="0">
                            <a:solidFill>
                              <a:srgbClr val="FF0000"/>
                            </a:solidFill>
                            <a:latin typeface="Cambria Math" panose="02040503050406030204" pitchFamily="18" charset="0"/>
                          </a:rPr>
                          <m:t>𝑡</m:t>
                        </m:r>
                      </m:sup>
                    </m:sSubSup>
                  </m:oMath>
                </a14:m>
                <a:endParaRPr lang="en-US" dirty="0"/>
              </a:p>
              <a:p>
                <a:pPr lvl="1"/>
                <a:r>
                  <a:rPr lang="en-US" dirty="0"/>
                  <a:t>Receives reward </a:t>
                </a:r>
                <a14:m>
                  <m:oMath xmlns:m="http://schemas.openxmlformats.org/officeDocument/2006/math">
                    <m:sSubSup>
                      <m:sSubSupPr>
                        <m:ctrlPr>
                          <a:rPr lang="en-US" i="1" dirty="0" smtClean="0">
                            <a:solidFill>
                              <a:srgbClr val="00B050"/>
                            </a:solidFill>
                            <a:latin typeface="Cambria Math" panose="02040503050406030204" pitchFamily="18" charset="0"/>
                          </a:rPr>
                        </m:ctrlPr>
                      </m:sSubSupPr>
                      <m:e>
                        <m:r>
                          <a:rPr lang="en-US" i="1" dirty="0" smtClean="0">
                            <a:solidFill>
                              <a:srgbClr val="00B050"/>
                            </a:solidFill>
                            <a:latin typeface="Cambria Math" panose="02040503050406030204" pitchFamily="18" charset="0"/>
                          </a:rPr>
                          <m:t>𝑟</m:t>
                        </m:r>
                      </m:e>
                      <m:sub>
                        <m:r>
                          <a:rPr lang="en-US" i="1" dirty="0" smtClean="0">
                            <a:solidFill>
                              <a:srgbClr val="00B050"/>
                            </a:solidFill>
                            <a:latin typeface="Cambria Math" panose="02040503050406030204" pitchFamily="18" charset="0"/>
                          </a:rPr>
                          <m:t>h</m:t>
                        </m:r>
                      </m:sub>
                      <m:sup>
                        <m:r>
                          <a:rPr lang="en-US" i="1" dirty="0" err="1">
                            <a:solidFill>
                              <a:srgbClr val="00B050"/>
                            </a:solidFill>
                            <a:latin typeface="Cambria Math" panose="02040503050406030204" pitchFamily="18" charset="0"/>
                          </a:rPr>
                          <m:t>𝑡</m:t>
                        </m:r>
                      </m:sup>
                    </m:sSubSup>
                    <m:r>
                      <a:rPr lang="en-US" b="0" i="1" dirty="0" smtClean="0">
                        <a:latin typeface="Cambria Math" panose="02040503050406030204" pitchFamily="18" charset="0"/>
                      </a:rPr>
                      <m:t>∼</m:t>
                    </m:r>
                    <m:r>
                      <a:rPr lang="en-US" b="0" i="1" dirty="0" smtClean="0">
                        <a:latin typeface="Cambria Math" panose="02040503050406030204" pitchFamily="18" charset="0"/>
                      </a:rPr>
                      <m:t>𝑅</m:t>
                    </m:r>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𝑠</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𝑎</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m:t>
                    </m:r>
                  </m:oMath>
                </a14:m>
                <a:endParaRPr lang="en-US" dirty="0"/>
              </a:p>
              <a:p>
                <a:pPr lvl="1"/>
                <a:r>
                  <a:rPr lang="en-US" dirty="0"/>
                  <a:t>Transitions to next state </a:t>
                </a:r>
                <a14:m>
                  <m:oMath xmlns:m="http://schemas.openxmlformats.org/officeDocument/2006/math">
                    <m:sSubSup>
                      <m:sSubSupPr>
                        <m:ctrlPr>
                          <a:rPr lang="en-US" i="1" dirty="0" smtClean="0">
                            <a:solidFill>
                              <a:schemeClr val="accent2"/>
                            </a:solidFill>
                            <a:latin typeface="Cambria Math" panose="02040503050406030204" pitchFamily="18" charset="0"/>
                          </a:rPr>
                        </m:ctrlPr>
                      </m:sSubSupPr>
                      <m:e>
                        <m:r>
                          <a:rPr lang="en-US" i="1" dirty="0" smtClean="0">
                            <a:solidFill>
                              <a:schemeClr val="accent2"/>
                            </a:solidFill>
                            <a:latin typeface="Cambria Math" panose="02040503050406030204" pitchFamily="18" charset="0"/>
                          </a:rPr>
                          <m:t>𝑠</m:t>
                        </m:r>
                      </m:e>
                      <m:sub>
                        <m:r>
                          <a:rPr lang="en-US" i="1" dirty="0" smtClean="0">
                            <a:solidFill>
                              <a:schemeClr val="accent2"/>
                            </a:solidFill>
                            <a:latin typeface="Cambria Math" panose="02040503050406030204" pitchFamily="18" charset="0"/>
                          </a:rPr>
                          <m:t>h</m:t>
                        </m:r>
                        <m:r>
                          <a:rPr lang="en-US" b="0" i="1" dirty="0" smtClean="0">
                            <a:solidFill>
                              <a:schemeClr val="accent2"/>
                            </a:solidFill>
                            <a:latin typeface="Cambria Math" panose="02040503050406030204" pitchFamily="18" charset="0"/>
                          </a:rPr>
                          <m:t>+1</m:t>
                        </m:r>
                      </m:sub>
                      <m:sup>
                        <m:r>
                          <a:rPr lang="en-US" i="1" dirty="0" err="1">
                            <a:solidFill>
                              <a:schemeClr val="accent2"/>
                            </a:solidFill>
                            <a:latin typeface="Cambria Math" panose="02040503050406030204" pitchFamily="18" charset="0"/>
                          </a:rPr>
                          <m:t>𝑡</m:t>
                        </m:r>
                      </m:sup>
                    </m:sSubSup>
                    <m:r>
                      <a:rPr lang="en-US" b="0" i="1" dirty="0" smtClean="0">
                        <a:latin typeface="Cambria Math" panose="02040503050406030204" pitchFamily="18" charset="0"/>
                      </a:rPr>
                      <m:t>∼</m:t>
                    </m:r>
                    <m:r>
                      <a:rPr lang="en-US" b="0" i="1" dirty="0" smtClean="0">
                        <a:latin typeface="Cambria Math" panose="02040503050406030204" pitchFamily="18" charset="0"/>
                      </a:rPr>
                      <m:t>𝑃</m:t>
                    </m:r>
                    <m:d>
                      <m:dPr>
                        <m:sepChr m:val="∣"/>
                        <m:ctrlPr>
                          <a:rPr lang="en-US" b="0" i="1" dirty="0" smtClean="0">
                            <a:latin typeface="Cambria Math" panose="02040503050406030204" pitchFamily="18" charset="0"/>
                          </a:rPr>
                        </m:ctrlPr>
                      </m:dPr>
                      <m:e>
                        <m:r>
                          <a:rPr lang="en-US" b="0" i="1" dirty="0" smtClean="0">
                            <a:latin typeface="Cambria Math" panose="02040503050406030204" pitchFamily="18" charset="0"/>
                          </a:rPr>
                          <m:t>⋅ </m:t>
                        </m:r>
                      </m:e>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𝑠</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𝑎</m:t>
                            </m:r>
                          </m:e>
                          <m:sub>
                            <m:r>
                              <a:rPr lang="en-US" b="0" i="1" dirty="0" smtClean="0">
                                <a:latin typeface="Cambria Math" panose="02040503050406030204" pitchFamily="18" charset="0"/>
                              </a:rPr>
                              <m:t>h</m:t>
                            </m:r>
                          </m:sub>
                          <m:sup>
                            <m:r>
                              <a:rPr lang="en-US" b="0" i="1" dirty="0" smtClean="0">
                                <a:latin typeface="Cambria Math" panose="02040503050406030204" pitchFamily="18" charset="0"/>
                              </a:rPr>
                              <m:t>𝑡</m:t>
                            </m:r>
                          </m:sup>
                        </m:sSubSup>
                      </m:e>
                    </m:d>
                  </m:oMath>
                </a14:m>
                <a:endParaRPr lang="en-US" dirty="0"/>
              </a:p>
              <a:p>
                <a:pPr lvl="1"/>
                <a:endParaRPr lang="en-US" dirty="0"/>
              </a:p>
              <a:p>
                <a:r>
                  <a:rPr lang="en-US" dirty="0"/>
                  <a:t>Learner needs to learn the environment parameters </a:t>
                </a:r>
                <a14:m>
                  <m:oMath xmlns:m="http://schemas.openxmlformats.org/officeDocument/2006/math">
                    <m:r>
                      <a:rPr lang="en-US" i="1" dirty="0">
                        <a:latin typeface="Cambria Math" panose="02040503050406030204" pitchFamily="18" charset="0"/>
                      </a:rPr>
                      <m:t>𝑅</m:t>
                    </m:r>
                  </m:oMath>
                </a14:m>
                <a:r>
                  <a:rPr lang="en-US" dirty="0"/>
                  <a:t> and </a:t>
                </a:r>
                <a14:m>
                  <m:oMath xmlns:m="http://schemas.openxmlformats.org/officeDocument/2006/math">
                    <m:r>
                      <a:rPr lang="en-US" i="1" dirty="0">
                        <a:latin typeface="Cambria Math" panose="02040503050406030204" pitchFamily="18" charset="0"/>
                      </a:rPr>
                      <m:t>𝑃</m:t>
                    </m:r>
                  </m:oMath>
                </a14:m>
                <a:r>
                  <a:rPr lang="en-US" dirty="0"/>
                  <a:t>, as well as taking optimal actions</a:t>
                </a:r>
              </a:p>
              <a:p>
                <a:pPr lvl="1"/>
                <a:endParaRPr lang="en-US" dirty="0"/>
              </a:p>
            </p:txBody>
          </p:sp>
        </mc:Choice>
        <mc:Fallback xmlns="">
          <p:sp>
            <p:nvSpPr>
              <p:cNvPr id="3" name="Content Placeholder 2">
                <a:extLst>
                  <a:ext uri="{FF2B5EF4-FFF2-40B4-BE49-F238E27FC236}">
                    <a16:creationId xmlns:a16="http://schemas.microsoft.com/office/drawing/2014/main" id="{8EBC3207-8C59-4655-87A6-7B61EFEB9582}"/>
                  </a:ext>
                </a:extLst>
              </p:cNvPr>
              <p:cNvSpPr>
                <a:spLocks noGrp="1" noRot="1" noChangeAspect="1" noMove="1" noResize="1" noEditPoints="1" noAdjustHandles="1" noChangeArrowheads="1" noChangeShapeType="1" noTextEdit="1"/>
              </p:cNvSpPr>
              <p:nvPr>
                <p:ph idx="1"/>
              </p:nvPr>
            </p:nvSpPr>
            <p:spPr>
              <a:xfrm>
                <a:off x="585171" y="1690688"/>
                <a:ext cx="11103834" cy="4755156"/>
              </a:xfrm>
              <a:blipFill>
                <a:blip r:embed="rId2"/>
                <a:stretch>
                  <a:fillRect l="-1153" t="-2821" b="-513"/>
                </a:stretch>
              </a:blipFill>
            </p:spPr>
            <p:txBody>
              <a:bodyPr/>
              <a:lstStyle/>
              <a:p>
                <a:r>
                  <a:rPr lang="en-US">
                    <a:noFill/>
                  </a:rPr>
                  <a:t> </a:t>
                </a:r>
              </a:p>
            </p:txBody>
          </p:sp>
        </mc:Fallback>
      </mc:AlternateContent>
      <p:pic>
        <p:nvPicPr>
          <p:cNvPr id="4" name="Picture 4" descr="Grid world problem: The agent moves in four directions to find the goal...  | Download Scientific Diagram">
            <a:extLst>
              <a:ext uri="{FF2B5EF4-FFF2-40B4-BE49-F238E27FC236}">
                <a16:creationId xmlns:a16="http://schemas.microsoft.com/office/drawing/2014/main" id="{DEF5D34E-6493-4D63-BE0D-CE5FE293B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571" y="2621649"/>
            <a:ext cx="3173595" cy="238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DEE3-C877-7132-5362-787273CDAD0D}"/>
              </a:ext>
            </a:extLst>
          </p:cNvPr>
          <p:cNvSpPr>
            <a:spLocks noGrp="1"/>
          </p:cNvSpPr>
          <p:nvPr>
            <p:ph type="title"/>
          </p:nvPr>
        </p:nvSpPr>
        <p:spPr/>
        <p:txBody>
          <a:bodyPr/>
          <a:lstStyle/>
          <a:p>
            <a:r>
              <a:rPr lang="en-US" dirty="0"/>
              <a:t>Paradigm: online episodic RL</a:t>
            </a:r>
          </a:p>
        </p:txBody>
      </p:sp>
      <p:sp>
        <p:nvSpPr>
          <p:cNvPr id="3" name="Content Placeholder 2">
            <a:extLst>
              <a:ext uri="{FF2B5EF4-FFF2-40B4-BE49-F238E27FC236}">
                <a16:creationId xmlns:a16="http://schemas.microsoft.com/office/drawing/2014/main" id="{4DDCC61C-BB08-A415-30ED-FC55FAB214CD}"/>
              </a:ext>
            </a:extLst>
          </p:cNvPr>
          <p:cNvSpPr>
            <a:spLocks noGrp="1"/>
          </p:cNvSpPr>
          <p:nvPr>
            <p:ph idx="1"/>
          </p:nvPr>
        </p:nvSpPr>
        <p:spPr>
          <a:xfrm>
            <a:off x="838200" y="1825625"/>
            <a:ext cx="10756212" cy="4351338"/>
          </a:xfrm>
        </p:spPr>
        <p:txBody>
          <a:bodyPr/>
          <a:lstStyle/>
          <a:p>
            <a:r>
              <a:rPr lang="en-US" dirty="0"/>
              <a:t>Additional key challenge: delayed consequences</a:t>
            </a:r>
          </a:p>
          <a:p>
            <a:pPr lvl="1"/>
            <a:r>
              <a:rPr lang="en-US" dirty="0"/>
              <a:t>Different from bandits, instantaneous reward is no longer a good indicator</a:t>
            </a:r>
          </a:p>
          <a:p>
            <a:pPr lvl="1"/>
            <a:r>
              <a:rPr lang="en-US" dirty="0"/>
              <a:t>Some action may reach a more advantageous state, despite having a small instantaneous reward</a:t>
            </a:r>
          </a:p>
          <a:p>
            <a:endParaRPr lang="en-US" dirty="0"/>
          </a:p>
        </p:txBody>
      </p:sp>
      <p:pic>
        <p:nvPicPr>
          <p:cNvPr id="4" name="Picture 2" descr="HOMER: Provable Exploration in Reinforcement Learning | by Dipendra Misra |  Medium">
            <a:extLst>
              <a:ext uri="{FF2B5EF4-FFF2-40B4-BE49-F238E27FC236}">
                <a16:creationId xmlns:a16="http://schemas.microsoft.com/office/drawing/2014/main" id="{F9F4F872-6BC8-08E1-2EA4-3B3AB391A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201" y="3393903"/>
            <a:ext cx="5007704" cy="2295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56A746-E740-7417-F481-6F5C7728509D}"/>
              </a:ext>
            </a:extLst>
          </p:cNvPr>
          <p:cNvSpPr txBox="1"/>
          <p:nvPr/>
        </p:nvSpPr>
        <p:spPr>
          <a:xfrm>
            <a:off x="530022" y="6176963"/>
            <a:ext cx="6096000" cy="646331"/>
          </a:xfrm>
          <a:prstGeom prst="rect">
            <a:avLst/>
          </a:prstGeom>
          <a:noFill/>
        </p:spPr>
        <p:txBody>
          <a:bodyPr wrap="square">
            <a:spAutoFit/>
          </a:bodyPr>
          <a:lstStyle/>
          <a:p>
            <a:r>
              <a:rPr lang="en-US" dirty="0"/>
              <a:t>https://medium.com/@dipendrakumarmisra/homer-provable-exploration-in-reinforcement-learning-6a18378fddb8</a:t>
            </a:r>
          </a:p>
        </p:txBody>
      </p:sp>
    </p:spTree>
    <p:extLst>
      <p:ext uri="{BB962C8B-B14F-4D97-AF65-F5344CB8AC3E}">
        <p14:creationId xmlns:p14="http://schemas.microsoft.com/office/powerpoint/2010/main" val="5668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8AA-3EA1-471D-A3F2-0CC9D089D71C}"/>
              </a:ext>
            </a:extLst>
          </p:cNvPr>
          <p:cNvSpPr>
            <a:spLocks noGrp="1"/>
          </p:cNvSpPr>
          <p:nvPr>
            <p:ph type="title"/>
          </p:nvPr>
        </p:nvSpPr>
        <p:spPr/>
        <p:txBody>
          <a:bodyPr/>
          <a:lstStyle/>
          <a:p>
            <a:r>
              <a:rPr lang="en-US" dirty="0"/>
              <a:t>Paradigm: online episodic RL (cont’d)</a:t>
            </a:r>
          </a:p>
        </p:txBody>
      </p:sp>
      <p:sp>
        <p:nvSpPr>
          <p:cNvPr id="3" name="Content Placeholder 2">
            <a:extLst>
              <a:ext uri="{FF2B5EF4-FFF2-40B4-BE49-F238E27FC236}">
                <a16:creationId xmlns:a16="http://schemas.microsoft.com/office/drawing/2014/main" id="{D663EED7-A7B8-477C-9DF9-40C87BF38948}"/>
              </a:ext>
            </a:extLst>
          </p:cNvPr>
          <p:cNvSpPr>
            <a:spLocks noGrp="1"/>
          </p:cNvSpPr>
          <p:nvPr>
            <p:ph idx="1"/>
          </p:nvPr>
        </p:nvSpPr>
        <p:spPr/>
        <p:txBody>
          <a:bodyPr/>
          <a:lstStyle/>
          <a:p>
            <a:r>
              <a:rPr lang="en-US" dirty="0"/>
              <a:t>Typical solution to address the delayed consequence issue: </a:t>
            </a:r>
          </a:p>
          <a:p>
            <a:pPr lvl="1"/>
            <a:r>
              <a:rPr lang="en-US" dirty="0"/>
              <a:t>For each step and (state, action) pair, estimate its </a:t>
            </a:r>
            <a:r>
              <a:rPr lang="en-US" i="1" dirty="0"/>
              <a:t>optimal value – </a:t>
            </a:r>
            <a:r>
              <a:rPr lang="en-US" dirty="0"/>
              <a:t>the best possible expected return one can get starting from it</a:t>
            </a:r>
          </a:p>
          <a:p>
            <a:pPr lvl="1"/>
            <a:r>
              <a:rPr lang="en-US" dirty="0"/>
              <a:t>Estimate optimal values by dynamic programming</a:t>
            </a:r>
          </a:p>
        </p:txBody>
      </p:sp>
      <p:pic>
        <p:nvPicPr>
          <p:cNvPr id="5" name="Picture 4" descr="Chart&#10;&#10;Description automatically generated">
            <a:extLst>
              <a:ext uri="{FF2B5EF4-FFF2-40B4-BE49-F238E27FC236}">
                <a16:creationId xmlns:a16="http://schemas.microsoft.com/office/drawing/2014/main" id="{6FEE5192-2A81-4B59-8DC9-4856429E0333}"/>
              </a:ext>
            </a:extLst>
          </p:cNvPr>
          <p:cNvPicPr>
            <a:picLocks noChangeAspect="1"/>
          </p:cNvPicPr>
          <p:nvPr/>
        </p:nvPicPr>
        <p:blipFill>
          <a:blip r:embed="rId2"/>
          <a:stretch>
            <a:fillRect/>
          </a:stretch>
        </p:blipFill>
        <p:spPr>
          <a:xfrm>
            <a:off x="3354305" y="3499993"/>
            <a:ext cx="5825790" cy="3092245"/>
          </a:xfrm>
          <a:prstGeom prst="rect">
            <a:avLst/>
          </a:prstGeom>
        </p:spPr>
      </p:pic>
    </p:spTree>
    <p:extLst>
      <p:ext uri="{BB962C8B-B14F-4D97-AF65-F5344CB8AC3E}">
        <p14:creationId xmlns:p14="http://schemas.microsoft.com/office/powerpoint/2010/main" val="19505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5CFA-7B7F-44F0-80EA-9665343A30A1}"/>
              </a:ext>
            </a:extLst>
          </p:cNvPr>
          <p:cNvSpPr>
            <a:spLocks noGrp="1"/>
          </p:cNvSpPr>
          <p:nvPr>
            <p:ph type="title"/>
          </p:nvPr>
        </p:nvSpPr>
        <p:spPr/>
        <p:txBody>
          <a:bodyPr/>
          <a:lstStyle/>
          <a:p>
            <a:r>
              <a:rPr lang="en-US" dirty="0"/>
              <a:t>Challenges in bandits and RL: summary</a:t>
            </a:r>
          </a:p>
        </p:txBody>
      </p:sp>
      <p:sp>
        <p:nvSpPr>
          <p:cNvPr id="3" name="Content Placeholder 2">
            <a:extLst>
              <a:ext uri="{FF2B5EF4-FFF2-40B4-BE49-F238E27FC236}">
                <a16:creationId xmlns:a16="http://schemas.microsoft.com/office/drawing/2014/main" id="{55D8B4C1-28C8-4A1E-A8B0-39C8DB1171A9}"/>
              </a:ext>
            </a:extLst>
          </p:cNvPr>
          <p:cNvSpPr>
            <a:spLocks noGrp="1"/>
          </p:cNvSpPr>
          <p:nvPr>
            <p:ph idx="1"/>
          </p:nvPr>
        </p:nvSpPr>
        <p:spPr>
          <a:xfrm>
            <a:off x="838200" y="1825625"/>
            <a:ext cx="10515600" cy="490002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General RL: tackle all three challenges simultaneously</a:t>
            </a:r>
          </a:p>
          <a:p>
            <a:r>
              <a:rPr lang="en-US" dirty="0"/>
              <a:t>Other challenges: imperfect information, adversary presence, …</a:t>
            </a:r>
          </a:p>
          <a:p>
            <a:endParaRPr lang="en-US" dirty="0"/>
          </a:p>
          <a:p>
            <a:endParaRPr lang="en-US" dirty="0"/>
          </a:p>
        </p:txBody>
      </p:sp>
      <p:grpSp>
        <p:nvGrpSpPr>
          <p:cNvPr id="5" name="Group 4">
            <a:extLst>
              <a:ext uri="{FF2B5EF4-FFF2-40B4-BE49-F238E27FC236}">
                <a16:creationId xmlns:a16="http://schemas.microsoft.com/office/drawing/2014/main" id="{B5175879-7318-00BF-BF1D-9F3444C06677}"/>
              </a:ext>
            </a:extLst>
          </p:cNvPr>
          <p:cNvGrpSpPr/>
          <p:nvPr/>
        </p:nvGrpSpPr>
        <p:grpSpPr>
          <a:xfrm>
            <a:off x="1620252" y="1405552"/>
            <a:ext cx="10840454" cy="4286531"/>
            <a:chOff x="1620252" y="1405552"/>
            <a:chExt cx="10840454" cy="4286531"/>
          </a:xfrm>
        </p:grpSpPr>
        <p:sp>
          <p:nvSpPr>
            <p:cNvPr id="4" name="Rectangle: Rounded Corners 3">
              <a:extLst>
                <a:ext uri="{FF2B5EF4-FFF2-40B4-BE49-F238E27FC236}">
                  <a16:creationId xmlns:a16="http://schemas.microsoft.com/office/drawing/2014/main" id="{71A918A5-664C-4848-BC9C-BAE0124B317E}"/>
                </a:ext>
              </a:extLst>
            </p:cNvPr>
            <p:cNvSpPr/>
            <p:nvPr/>
          </p:nvSpPr>
          <p:spPr>
            <a:xfrm>
              <a:off x="4604084" y="1405552"/>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Generalization</a:t>
              </a:r>
            </a:p>
          </p:txBody>
        </p:sp>
        <p:sp>
          <p:nvSpPr>
            <p:cNvPr id="6" name="Rectangle: Rounded Corners 5">
              <a:extLst>
                <a:ext uri="{FF2B5EF4-FFF2-40B4-BE49-F238E27FC236}">
                  <a16:creationId xmlns:a16="http://schemas.microsoft.com/office/drawing/2014/main" id="{F599DED1-36EE-4A51-9575-B881B8A4F5D5}"/>
                </a:ext>
              </a:extLst>
            </p:cNvPr>
            <p:cNvSpPr/>
            <p:nvPr/>
          </p:nvSpPr>
          <p:spPr>
            <a:xfrm>
              <a:off x="1620252" y="4266268"/>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Delayed consequences</a:t>
              </a:r>
            </a:p>
          </p:txBody>
        </p:sp>
        <p:sp>
          <p:nvSpPr>
            <p:cNvPr id="8" name="Rectangle: Rounded Corners 7">
              <a:extLst>
                <a:ext uri="{FF2B5EF4-FFF2-40B4-BE49-F238E27FC236}">
                  <a16:creationId xmlns:a16="http://schemas.microsoft.com/office/drawing/2014/main" id="{2A7297AE-6944-4DD8-89F9-E61609B1D1EA}"/>
                </a:ext>
              </a:extLst>
            </p:cNvPr>
            <p:cNvSpPr/>
            <p:nvPr/>
          </p:nvSpPr>
          <p:spPr>
            <a:xfrm>
              <a:off x="7587916" y="4266268"/>
              <a:ext cx="2983832" cy="1112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Exploration</a:t>
              </a:r>
            </a:p>
          </p:txBody>
        </p:sp>
        <p:cxnSp>
          <p:nvCxnSpPr>
            <p:cNvPr id="10" name="Straight Connector 9">
              <a:extLst>
                <a:ext uri="{FF2B5EF4-FFF2-40B4-BE49-F238E27FC236}">
                  <a16:creationId xmlns:a16="http://schemas.microsoft.com/office/drawing/2014/main" id="{8CD4BA8F-314B-48E5-856B-09C8BFC59745}"/>
                </a:ext>
              </a:extLst>
            </p:cNvPr>
            <p:cNvCxnSpPr>
              <a:endCxn id="8" idx="0"/>
            </p:cNvCxnSpPr>
            <p:nvPr/>
          </p:nvCxnSpPr>
          <p:spPr>
            <a:xfrm>
              <a:off x="5967663" y="2518222"/>
              <a:ext cx="3112169" cy="17480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F1B646-87B1-4871-8173-6A566E32A72E}"/>
                </a:ext>
              </a:extLst>
            </p:cNvPr>
            <p:cNvSpPr txBox="1"/>
            <p:nvPr/>
          </p:nvSpPr>
          <p:spPr>
            <a:xfrm>
              <a:off x="6811019" y="2624017"/>
              <a:ext cx="5649687" cy="461665"/>
            </a:xfrm>
            <a:prstGeom prst="rect">
              <a:avLst/>
            </a:prstGeom>
            <a:noFill/>
          </p:spPr>
          <p:txBody>
            <a:bodyPr wrap="square" rtlCol="0">
              <a:spAutoFit/>
            </a:bodyPr>
            <a:lstStyle/>
            <a:p>
              <a:r>
                <a:rPr lang="en-US" sz="2400" dirty="0"/>
                <a:t>Contextual bandits; multi-armed bandits </a:t>
              </a:r>
            </a:p>
          </p:txBody>
        </p:sp>
        <p:cxnSp>
          <p:nvCxnSpPr>
            <p:cNvPr id="12" name="Straight Connector 11">
              <a:extLst>
                <a:ext uri="{FF2B5EF4-FFF2-40B4-BE49-F238E27FC236}">
                  <a16:creationId xmlns:a16="http://schemas.microsoft.com/office/drawing/2014/main" id="{D5F01038-D1D9-4EE9-83F1-CF764EEE0EDD}"/>
                </a:ext>
              </a:extLst>
            </p:cNvPr>
            <p:cNvCxnSpPr>
              <a:cxnSpLocks/>
              <a:endCxn id="8" idx="1"/>
            </p:cNvCxnSpPr>
            <p:nvPr/>
          </p:nvCxnSpPr>
          <p:spPr>
            <a:xfrm flipV="1">
              <a:off x="4604084" y="4822603"/>
              <a:ext cx="2983832" cy="213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57B99E-109D-46B9-A3E6-F0F930256B89}"/>
                </a:ext>
              </a:extLst>
            </p:cNvPr>
            <p:cNvSpPr txBox="1"/>
            <p:nvPr/>
          </p:nvSpPr>
          <p:spPr>
            <a:xfrm>
              <a:off x="4700602" y="4861086"/>
              <a:ext cx="2823145" cy="830997"/>
            </a:xfrm>
            <a:prstGeom prst="rect">
              <a:avLst/>
            </a:prstGeom>
            <a:noFill/>
          </p:spPr>
          <p:txBody>
            <a:bodyPr wrap="square" rtlCol="0">
              <a:spAutoFit/>
            </a:bodyPr>
            <a:lstStyle/>
            <a:p>
              <a:r>
                <a:rPr lang="en-US" sz="2400" dirty="0"/>
                <a:t>Discrete state-action </a:t>
              </a:r>
            </a:p>
            <a:p>
              <a:r>
                <a:rPr lang="en-US" sz="2400" dirty="0"/>
                <a:t>(tabular) RL</a:t>
              </a:r>
            </a:p>
          </p:txBody>
        </p:sp>
        <p:cxnSp>
          <p:nvCxnSpPr>
            <p:cNvPr id="15" name="Straight Connector 14">
              <a:extLst>
                <a:ext uri="{FF2B5EF4-FFF2-40B4-BE49-F238E27FC236}">
                  <a16:creationId xmlns:a16="http://schemas.microsoft.com/office/drawing/2014/main" id="{91C9F645-95F2-49B0-9C38-0BC8F3F7D651}"/>
                </a:ext>
              </a:extLst>
            </p:cNvPr>
            <p:cNvCxnSpPr>
              <a:cxnSpLocks/>
            </p:cNvCxnSpPr>
            <p:nvPr/>
          </p:nvCxnSpPr>
          <p:spPr>
            <a:xfrm flipV="1">
              <a:off x="2855494" y="2518222"/>
              <a:ext cx="3112169" cy="17693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BD3562-32FB-436C-9FC3-D08561C3346B}"/>
                </a:ext>
              </a:extLst>
            </p:cNvPr>
            <p:cNvSpPr txBox="1"/>
            <p:nvPr/>
          </p:nvSpPr>
          <p:spPr>
            <a:xfrm>
              <a:off x="1928190" y="2300852"/>
              <a:ext cx="2547557" cy="1569660"/>
            </a:xfrm>
            <a:prstGeom prst="rect">
              <a:avLst/>
            </a:prstGeom>
            <a:noFill/>
          </p:spPr>
          <p:txBody>
            <a:bodyPr wrap="square" rtlCol="0">
              <a:spAutoFit/>
            </a:bodyPr>
            <a:lstStyle/>
            <a:p>
              <a:r>
                <a:rPr lang="en-US" sz="2400" dirty="0"/>
                <a:t>RL with simulators,</a:t>
              </a:r>
            </a:p>
            <a:p>
              <a:r>
                <a:rPr lang="en-US" sz="2400" dirty="0"/>
                <a:t>Offline RL, imitation learning ..</a:t>
              </a:r>
            </a:p>
          </p:txBody>
        </p:sp>
      </p:grpSp>
    </p:spTree>
    <p:extLst>
      <p:ext uri="{BB962C8B-B14F-4D97-AF65-F5344CB8AC3E}">
        <p14:creationId xmlns:p14="http://schemas.microsoft.com/office/powerpoint/2010/main" val="2132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D768-3053-446F-B0AD-DC4E744DB008}"/>
              </a:ext>
            </a:extLst>
          </p:cNvPr>
          <p:cNvSpPr>
            <a:spLocks noGrp="1"/>
          </p:cNvSpPr>
          <p:nvPr>
            <p:ph type="ctrTitle"/>
          </p:nvPr>
        </p:nvSpPr>
        <p:spPr>
          <a:xfrm>
            <a:off x="1524000" y="1622696"/>
            <a:ext cx="9144000" cy="2387600"/>
          </a:xfrm>
        </p:spPr>
        <p:txBody>
          <a:bodyPr/>
          <a:lstStyle/>
          <a:p>
            <a:r>
              <a:rPr lang="en-US" dirty="0"/>
              <a:t>Break</a:t>
            </a:r>
          </a:p>
        </p:txBody>
      </p:sp>
    </p:spTree>
    <p:extLst>
      <p:ext uri="{BB962C8B-B14F-4D97-AF65-F5344CB8AC3E}">
        <p14:creationId xmlns:p14="http://schemas.microsoft.com/office/powerpoint/2010/main" val="21647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What is 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4"/>
                <a:ext cx="10515600" cy="4849053"/>
              </a:xfrm>
            </p:spPr>
            <p:txBody>
              <a:bodyPr>
                <a:normAutofit/>
              </a:bodyPr>
              <a:lstStyle/>
              <a:p>
                <a:r>
                  <a:rPr lang="en-US" sz="2400" b="1" i="0" dirty="0">
                    <a:effectLst/>
                  </a:rPr>
                  <a:t>Reinforcement learning</a:t>
                </a:r>
                <a:r>
                  <a:rPr lang="en-US" sz="2400" b="0" i="0" dirty="0">
                    <a:effectLst/>
                  </a:rPr>
                  <a:t> (</a:t>
                </a:r>
                <a:r>
                  <a:rPr lang="en-US" sz="2400" b="1" i="0" dirty="0">
                    <a:effectLst/>
                  </a:rPr>
                  <a:t>RL</a:t>
                </a:r>
                <a:r>
                  <a:rPr lang="en-US" sz="2400" b="0" i="0" dirty="0">
                    <a:effectLst/>
                  </a:rPr>
                  <a:t>) is an area of </a:t>
                </a:r>
                <a:r>
                  <a:rPr lang="en-US" sz="2400" b="0" i="0" u="none" strike="noStrike" dirty="0">
                    <a:effectLst/>
                  </a:rPr>
                  <a:t>machine learning</a:t>
                </a:r>
                <a:r>
                  <a:rPr lang="en-US" sz="2400" b="0" i="0" dirty="0">
                    <a:effectLst/>
                  </a:rPr>
                  <a:t> concerned with how </a:t>
                </a:r>
                <a:r>
                  <a:rPr lang="en-US" sz="2400" b="0" i="0" u="none" strike="noStrike" dirty="0">
                    <a:effectLst/>
                  </a:rPr>
                  <a:t>intelligent agents</a:t>
                </a:r>
                <a:r>
                  <a:rPr lang="en-US" sz="2400" b="0" i="0" dirty="0">
                    <a:effectLst/>
                  </a:rPr>
                  <a:t> ought to take </a:t>
                </a:r>
                <a:r>
                  <a:rPr lang="en-US" sz="2400" b="0" i="0" u="none" strike="noStrike" dirty="0">
                    <a:effectLst/>
                  </a:rPr>
                  <a:t>actions</a:t>
                </a:r>
                <a:r>
                  <a:rPr lang="en-US" sz="2400" b="0" i="0" dirty="0">
                    <a:effectLst/>
                  </a:rPr>
                  <a:t> in an environment in order to maximize the notion of cumulative reward. –Wikipedia</a:t>
                </a:r>
              </a:p>
              <a:p>
                <a:pPr marL="0" indent="0">
                  <a:buNone/>
                </a:pPr>
                <a:endParaRPr lang="en-US" dirty="0"/>
              </a:p>
              <a:p>
                <a:r>
                  <a:rPr lang="en-US" sz="2400" dirty="0"/>
                  <a:t>Example: continuous medical treatment</a:t>
                </a:r>
              </a:p>
              <a:p>
                <a:r>
                  <a:rPr lang="en-US" sz="2400" dirty="0"/>
                  <a:t>For time step </a:t>
                </a:r>
                <a14:m>
                  <m:oMath xmlns:m="http://schemas.openxmlformats.org/officeDocument/2006/math">
                    <m:r>
                      <a:rPr lang="en-US" sz="2400" b="0" i="1" dirty="0" smtClean="0">
                        <a:latin typeface="Cambria Math" panose="02040503050406030204" pitchFamily="18" charset="0"/>
                      </a:rPr>
                      <m:t>𝑡</m:t>
                    </m:r>
                    <m:r>
                      <a:rPr lang="en-US" sz="2400" i="1" dirty="0" smtClean="0">
                        <a:latin typeface="Cambria Math" panose="02040503050406030204" pitchFamily="18" charset="0"/>
                      </a:rPr>
                      <m:t>=1,2,..</m:t>
                    </m:r>
                    <m:r>
                      <a:rPr lang="en-US" altLang="zh-CN" sz="2400" b="0" i="1" dirty="0">
                        <a:latin typeface="Cambria Math" panose="02040503050406030204" pitchFamily="18" charset="0"/>
                      </a:rPr>
                      <m:t>𝑇</m:t>
                    </m:r>
                    <m:r>
                      <a:rPr lang="en-US" sz="2400" i="1" dirty="0" smtClean="0">
                        <a:latin typeface="Cambria Math" panose="02040503050406030204" pitchFamily="18" charset="0"/>
                      </a:rPr>
                      <m:t>:</m:t>
                    </m:r>
                  </m:oMath>
                </a14:m>
                <a:endParaRPr lang="en-US" sz="2400" dirty="0"/>
              </a:p>
              <a:p>
                <a:pPr lvl="1"/>
                <a:r>
                  <a:rPr lang="en-US" sz="2000" dirty="0"/>
                  <a:t>Receives state </a:t>
                </a:r>
                <a14:m>
                  <m:oMath xmlns:m="http://schemas.openxmlformats.org/officeDocument/2006/math">
                    <m:sSub>
                      <m:sSubPr>
                        <m:ctrlPr>
                          <a:rPr lang="en-US" sz="2000" b="0" i="1" smtClean="0">
                            <a:solidFill>
                              <a:schemeClr val="accent2"/>
                            </a:solidFill>
                            <a:latin typeface="Cambria Math" panose="02040503050406030204" pitchFamily="18" charset="0"/>
                          </a:rPr>
                        </m:ctrlPr>
                      </m:sSubPr>
                      <m:e>
                        <m:r>
                          <a:rPr lang="en-US" sz="2000" b="0" i="1" smtClean="0">
                            <a:solidFill>
                              <a:schemeClr val="accent2"/>
                            </a:solidFill>
                            <a:latin typeface="Cambria Math" panose="02040503050406030204" pitchFamily="18" charset="0"/>
                          </a:rPr>
                          <m:t>𝑠</m:t>
                        </m:r>
                      </m:e>
                      <m:sub>
                        <m:r>
                          <a:rPr lang="en-US" sz="2000" b="0" i="1" smtClean="0">
                            <a:solidFill>
                              <a:schemeClr val="accent2"/>
                            </a:solidFill>
                            <a:latin typeface="Cambria Math" panose="02040503050406030204" pitchFamily="18" charset="0"/>
                          </a:rPr>
                          <m:t>h</m:t>
                        </m:r>
                      </m:sub>
                    </m:sSub>
                  </m:oMath>
                </a14:m>
                <a:r>
                  <a:rPr lang="en-US" sz="2000" dirty="0"/>
                  <a:t> </a:t>
                </a:r>
              </a:p>
              <a:p>
                <a:pPr lvl="1"/>
                <a:endParaRPr lang="en-US" sz="2000" dirty="0"/>
              </a:p>
              <a:p>
                <a:pPr lvl="1"/>
                <a:r>
                  <a:rPr lang="en-US" sz="2000" dirty="0"/>
                  <a:t>Takes an action </a:t>
                </a:r>
                <a14:m>
                  <m:oMath xmlns:m="http://schemas.openxmlformats.org/officeDocument/2006/math">
                    <m:sSub>
                      <m:sSubPr>
                        <m:ctrlPr>
                          <a:rPr lang="en-US" sz="2000" b="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𝑎</m:t>
                        </m:r>
                      </m:e>
                      <m:sub>
                        <m:r>
                          <a:rPr lang="en-US" sz="2000" b="0" i="1" dirty="0" smtClean="0">
                            <a:solidFill>
                              <a:srgbClr val="FF0000"/>
                            </a:solidFill>
                            <a:latin typeface="Cambria Math" panose="02040503050406030204" pitchFamily="18" charset="0"/>
                          </a:rPr>
                          <m:t>h</m:t>
                        </m:r>
                      </m:sub>
                    </m:sSub>
                  </m:oMath>
                </a14:m>
                <a:endParaRPr lang="en-US" sz="2000" dirty="0"/>
              </a:p>
              <a:p>
                <a:pPr marL="457200" lvl="1" indent="0">
                  <a:buNone/>
                </a:pPr>
                <a:endParaRPr lang="en-US" sz="2000" dirty="0"/>
              </a:p>
              <a:p>
                <a:pPr lvl="1"/>
                <a:r>
                  <a:rPr lang="en-US" sz="2000" dirty="0"/>
                  <a:t>Receives reward </a:t>
                </a:r>
                <a14:m>
                  <m:oMath xmlns:m="http://schemas.openxmlformats.org/officeDocument/2006/math">
                    <m:sSub>
                      <m:sSubPr>
                        <m:ctrlPr>
                          <a:rPr lang="en-US" sz="2000" b="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𝑟</m:t>
                        </m:r>
                      </m:e>
                      <m:sub>
                        <m:r>
                          <a:rPr lang="en-US" sz="2000" b="0" i="1" dirty="0" smtClean="0">
                            <a:solidFill>
                              <a:srgbClr val="00B050"/>
                            </a:solidFill>
                            <a:latin typeface="Cambria Math" panose="02040503050406030204" pitchFamily="18" charset="0"/>
                          </a:rPr>
                          <m:t>h</m:t>
                        </m:r>
                      </m:sub>
                    </m:sSub>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4"/>
                <a:ext cx="10515600" cy="4849053"/>
              </a:xfrm>
              <a:blipFill>
                <a:blip r:embed="rId2"/>
                <a:stretch>
                  <a:fillRect l="-812" t="-175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04421" y="4750179"/>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76119" y="4264417"/>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76119" y="3558275"/>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28" name="Group 27">
            <a:extLst>
              <a:ext uri="{FF2B5EF4-FFF2-40B4-BE49-F238E27FC236}">
                <a16:creationId xmlns:a16="http://schemas.microsoft.com/office/drawing/2014/main" id="{FB453B1B-791A-4087-8B8E-AAA97D322970}"/>
              </a:ext>
            </a:extLst>
          </p:cNvPr>
          <p:cNvGrpSpPr/>
          <p:nvPr/>
        </p:nvGrpSpPr>
        <p:grpSpPr>
          <a:xfrm>
            <a:off x="8270985" y="5348768"/>
            <a:ext cx="1366395" cy="651424"/>
            <a:chOff x="8276119" y="3558275"/>
            <a:chExt cx="1366395" cy="651424"/>
          </a:xfrm>
        </p:grpSpPr>
        <p:grpSp>
          <p:nvGrpSpPr>
            <p:cNvPr id="29" name="Group 28">
              <a:extLst>
                <a:ext uri="{FF2B5EF4-FFF2-40B4-BE49-F238E27FC236}">
                  <a16:creationId xmlns:a16="http://schemas.microsoft.com/office/drawing/2014/main" id="{FDC06845-21E6-4ECF-857C-54F69B1CBE1D}"/>
                </a:ext>
              </a:extLst>
            </p:cNvPr>
            <p:cNvGrpSpPr/>
            <p:nvPr/>
          </p:nvGrpSpPr>
          <p:grpSpPr>
            <a:xfrm>
              <a:off x="8276119" y="3558275"/>
              <a:ext cx="1366395" cy="651424"/>
              <a:chOff x="8770789" y="2666464"/>
              <a:chExt cx="1366395" cy="651424"/>
            </a:xfrm>
          </p:grpSpPr>
          <p:cxnSp>
            <p:nvCxnSpPr>
              <p:cNvPr id="31" name="Straight Arrow Connector 30">
                <a:extLst>
                  <a:ext uri="{FF2B5EF4-FFF2-40B4-BE49-F238E27FC236}">
                    <a16:creationId xmlns:a16="http://schemas.microsoft.com/office/drawing/2014/main" id="{92E22135-EFE3-4A1D-B884-B278B84970D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86AE8BA-4342-4D60-BF66-1AA011C8AD87}"/>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A86AE8BA-4342-4D60-BF66-1AA011C8AD87}"/>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2"/>
                    <a:stretch>
                      <a:fillRect r="-1124"/>
                    </a:stretch>
                  </a:blipFill>
                </p:spPr>
                <p:txBody>
                  <a:bodyPr/>
                  <a:lstStyle/>
                  <a:p>
                    <a:r>
                      <a:rPr lang="en-US">
                        <a:noFill/>
                      </a:rPr>
                      <a:t> </a:t>
                    </a:r>
                  </a:p>
                </p:txBody>
              </p:sp>
            </mc:Fallback>
          </mc:AlternateContent>
        </p:grpSp>
        <p:pic>
          <p:nvPicPr>
            <p:cNvPr id="30" name="Picture 29" descr="A close-up of a watch&#10;&#10;Description automatically generated with medium confidence">
              <a:extLst>
                <a:ext uri="{FF2B5EF4-FFF2-40B4-BE49-F238E27FC236}">
                  <a16:creationId xmlns:a16="http://schemas.microsoft.com/office/drawing/2014/main" id="{B398FA72-6C4A-4183-8731-4F35F9F4FF96}"/>
                </a:ext>
              </a:extLst>
            </p:cNvPr>
            <p:cNvPicPr>
              <a:picLocks noChangeAspect="1"/>
            </p:cNvPicPr>
            <p:nvPr/>
          </p:nvPicPr>
          <p:blipFill>
            <a:blip r:embed="rId11"/>
            <a:stretch>
              <a:fillRect/>
            </a:stretch>
          </p:blipFill>
          <p:spPr>
            <a:xfrm>
              <a:off x="8556507" y="3562095"/>
              <a:ext cx="548358" cy="542462"/>
            </a:xfrm>
            <a:prstGeom prst="rect">
              <a:avLst/>
            </a:prstGeom>
          </p:spPr>
        </p:pic>
      </p:grpSp>
      <p:sp>
        <p:nvSpPr>
          <p:cNvPr id="38" name="TextBox 37">
            <a:extLst>
              <a:ext uri="{FF2B5EF4-FFF2-40B4-BE49-F238E27FC236}">
                <a16:creationId xmlns:a16="http://schemas.microsoft.com/office/drawing/2014/main" id="{36A3E405-D8E7-4D57-8FAE-09EF4D08EF21}"/>
              </a:ext>
            </a:extLst>
          </p:cNvPr>
          <p:cNvSpPr txBox="1"/>
          <p:nvPr/>
        </p:nvSpPr>
        <p:spPr>
          <a:xfrm>
            <a:off x="8270985" y="6268995"/>
            <a:ext cx="1372852"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15882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0E1D4-88C1-4BB2-AB59-560B212C3035}"/>
              </a:ext>
            </a:extLst>
          </p:cNvPr>
          <p:cNvSpPr>
            <a:spLocks noGrp="1"/>
          </p:cNvSpPr>
          <p:nvPr>
            <p:ph type="title"/>
          </p:nvPr>
        </p:nvSpPr>
        <p:spPr/>
        <p:txBody>
          <a:bodyPr/>
          <a:lstStyle/>
          <a:p>
            <a:r>
              <a:rPr lang="en-US" dirty="0"/>
              <a:t>Prerequisite knowledge</a:t>
            </a:r>
          </a:p>
        </p:txBody>
      </p:sp>
      <p:sp>
        <p:nvSpPr>
          <p:cNvPr id="3" name="Content Placeholder 2">
            <a:extLst>
              <a:ext uri="{FF2B5EF4-FFF2-40B4-BE49-F238E27FC236}">
                <a16:creationId xmlns:a16="http://schemas.microsoft.com/office/drawing/2014/main" id="{A9F29A35-E62B-4BCC-AB53-F656BDA4B383}"/>
              </a:ext>
            </a:extLst>
          </p:cNvPr>
          <p:cNvSpPr>
            <a:spLocks noGrp="1"/>
          </p:cNvSpPr>
          <p:nvPr>
            <p:ph idx="1"/>
          </p:nvPr>
        </p:nvSpPr>
        <p:spPr/>
        <p:txBody>
          <a:bodyPr>
            <a:normAutofit fontScale="85000" lnSpcReduction="20000"/>
          </a:bodyPr>
          <a:lstStyle/>
          <a:p>
            <a:r>
              <a:rPr lang="en-US" dirty="0"/>
              <a:t>Basic multivariate calculus</a:t>
            </a:r>
          </a:p>
          <a:p>
            <a:r>
              <a:rPr lang="en-US" dirty="0"/>
              <a:t>Linear algebra</a:t>
            </a:r>
          </a:p>
          <a:p>
            <a:r>
              <a:rPr lang="en-US" dirty="0"/>
              <a:t>Probability </a:t>
            </a:r>
          </a:p>
          <a:p>
            <a:r>
              <a:rPr lang="en-US" dirty="0"/>
              <a:t>Basic programming</a:t>
            </a:r>
          </a:p>
          <a:p>
            <a:endParaRPr lang="en-US" dirty="0"/>
          </a:p>
          <a:p>
            <a:r>
              <a:rPr lang="en-US" dirty="0"/>
              <a:t>Additional knowledge that can be useful (not strictly required):</a:t>
            </a:r>
          </a:p>
          <a:p>
            <a:pPr lvl="1"/>
            <a:r>
              <a:rPr lang="en-US" dirty="0"/>
              <a:t>Reinforcement learning</a:t>
            </a:r>
          </a:p>
          <a:p>
            <a:pPr lvl="1"/>
            <a:r>
              <a:rPr lang="en-US" dirty="0"/>
              <a:t>Machine learning theory</a:t>
            </a:r>
          </a:p>
          <a:p>
            <a:pPr lvl="1"/>
            <a:r>
              <a:rPr lang="en-US" dirty="0"/>
              <a:t>Statistics</a:t>
            </a:r>
          </a:p>
          <a:p>
            <a:pPr lvl="1"/>
            <a:r>
              <a:rPr lang="en-US" dirty="0"/>
              <a:t>Algorithm design &amp; analysis</a:t>
            </a:r>
          </a:p>
          <a:p>
            <a:pPr lvl="1"/>
            <a:r>
              <a:rPr lang="en-US" dirty="0"/>
              <a:t>Optimization</a:t>
            </a:r>
          </a:p>
          <a:p>
            <a:pPr lvl="1"/>
            <a:r>
              <a:rPr lang="en-US" dirty="0"/>
              <a:t>Stochastic processes</a:t>
            </a:r>
          </a:p>
          <a:p>
            <a:pPr lvl="1"/>
            <a:r>
              <a:rPr lang="en-US" dirty="0"/>
              <a:t>…</a:t>
            </a:r>
          </a:p>
        </p:txBody>
      </p:sp>
    </p:spTree>
    <p:extLst>
      <p:ext uri="{BB962C8B-B14F-4D97-AF65-F5344CB8AC3E}">
        <p14:creationId xmlns:p14="http://schemas.microsoft.com/office/powerpoint/2010/main" val="25876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What is reinforcement learning?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5"/>
                <a:ext cx="10515600" cy="4812702"/>
              </a:xfrm>
            </p:spPr>
            <p:txBody>
              <a:bodyPr>
                <a:normAutofit fontScale="85000" lnSpcReduction="20000"/>
              </a:bodyPr>
              <a:lstStyle/>
              <a:p>
                <a:r>
                  <a:rPr lang="en-US" b="1" i="0" dirty="0">
                    <a:effectLst/>
                  </a:rPr>
                  <a:t>Reinforcement learning</a:t>
                </a:r>
                <a:r>
                  <a:rPr lang="en-US" b="0" i="0" dirty="0">
                    <a:effectLst/>
                  </a:rPr>
                  <a:t> (</a:t>
                </a:r>
                <a:r>
                  <a:rPr lang="en-US" b="1" i="0" dirty="0">
                    <a:effectLst/>
                  </a:rPr>
                  <a:t>RL</a:t>
                </a:r>
                <a:r>
                  <a:rPr lang="en-US" b="0" i="0" dirty="0">
                    <a:effectLst/>
                  </a:rPr>
                  <a:t>) is an area of </a:t>
                </a:r>
                <a:r>
                  <a:rPr lang="en-US" b="0" i="0" u="none" strike="noStrike" dirty="0">
                    <a:effectLst/>
                  </a:rPr>
                  <a:t>machine learning</a:t>
                </a:r>
                <a:r>
                  <a:rPr lang="en-US" b="0" i="0" dirty="0">
                    <a:effectLst/>
                  </a:rPr>
                  <a:t> concerned with how </a:t>
                </a:r>
                <a:r>
                  <a:rPr lang="en-US" b="0" i="0" u="none" strike="noStrike" dirty="0">
                    <a:effectLst/>
                  </a:rPr>
                  <a:t>intelligent agents</a:t>
                </a:r>
                <a:r>
                  <a:rPr lang="en-US" b="0" i="0" dirty="0">
                    <a:effectLst/>
                  </a:rPr>
                  <a:t> take sequential </a:t>
                </a:r>
                <a:r>
                  <a:rPr lang="en-US" b="0" i="0" u="none" strike="noStrike" dirty="0">
                    <a:effectLst/>
                  </a:rPr>
                  <a:t>actions</a:t>
                </a:r>
                <a:r>
                  <a:rPr lang="en-US" b="0" i="0" dirty="0">
                    <a:effectLst/>
                  </a:rPr>
                  <a:t> in an environment in order to maximize the notion of cumulative reward. – adapted from Wikipedia</a:t>
                </a:r>
              </a:p>
              <a:p>
                <a:endParaRPr lang="en-US" dirty="0"/>
              </a:p>
              <a:p>
                <a:r>
                  <a:rPr lang="en-US" dirty="0"/>
                  <a:t>Example: continuous medical treatment</a:t>
                </a:r>
              </a:p>
              <a:p>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state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m:t>
                        </m:r>
                      </m:e>
                      <m:sub>
                        <m:r>
                          <a:rPr lang="en-US" b="0" i="1" smtClean="0">
                            <a:solidFill>
                              <a:schemeClr val="accent2"/>
                            </a:solidFill>
                            <a:latin typeface="Cambria Math" panose="02040503050406030204" pitchFamily="18" charset="0"/>
                          </a:rPr>
                          <m:t>𝑡</m:t>
                        </m:r>
                      </m:sub>
                    </m:sSub>
                  </m:oMath>
                </a14:m>
                <a:r>
                  <a:rPr lang="en-US" dirty="0"/>
                  <a:t> </a:t>
                </a:r>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lvl="1"/>
                <a:endParaRPr lang="en-US" dirty="0"/>
              </a:p>
              <a:p>
                <a:pPr lvl="1"/>
                <a:r>
                  <a:rPr lang="en-US" dirty="0"/>
                  <a:t>Transitions to state </a:t>
                </a:r>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𝑡</m:t>
                        </m:r>
                        <m:r>
                          <a:rPr lang="en-US" i="1">
                            <a:solidFill>
                              <a:schemeClr val="accent2"/>
                            </a:solidFill>
                            <a:latin typeface="Cambria Math" panose="02040503050406030204" pitchFamily="18" charset="0"/>
                          </a:rPr>
                          <m:t>+1</m:t>
                        </m:r>
                      </m:sub>
                    </m:sSub>
                  </m:oMath>
                </a14:m>
                <a:r>
                  <a:rPr lang="en-US" dirty="0"/>
                  <a:t> (that may depend on </a:t>
                </a:r>
                <a14:m>
                  <m:oMath xmlns:m="http://schemas.openxmlformats.org/officeDocument/2006/math">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𝑡</m:t>
                        </m:r>
                      </m:sub>
                    </m:sSub>
                  </m:oMath>
                </a14:m>
                <a:r>
                  <a:rPr lang="en-US" dirty="0"/>
                  <a:t>)</a:t>
                </a:r>
              </a:p>
              <a:p>
                <a:pPr lvl="1"/>
                <a:endParaRPr lang="en-US" dirty="0"/>
              </a:p>
              <a:p>
                <a:r>
                  <a:rPr lang="en-US" dirty="0"/>
                  <a:t>Goal: maximize </a:t>
                </a:r>
                <a14:m>
                  <m:oMath xmlns:m="http://schemas.openxmlformats.org/officeDocument/2006/math">
                    <m:nary>
                      <m:naryPr>
                        <m:chr m:val="∑"/>
                        <m:ctrlPr>
                          <a:rPr lang="en-US" i="1" dirty="0">
                            <a:solidFill>
                              <a:srgbClr val="00B050"/>
                            </a:solidFill>
                            <a:latin typeface="Cambria Math" panose="02040503050406030204" pitchFamily="18" charset="0"/>
                          </a:rPr>
                        </m:ctrlPr>
                      </m:naryPr>
                      <m:sub>
                        <m:r>
                          <a:rPr lang="en-US" i="1" dirty="0">
                            <a:solidFill>
                              <a:srgbClr val="00B050"/>
                            </a:solidFill>
                            <a:latin typeface="Cambria Math" panose="02040503050406030204" pitchFamily="18" charset="0"/>
                          </a:rPr>
                          <m:t>𝑡</m:t>
                        </m:r>
                        <m:r>
                          <a:rPr lang="en-US" i="1" dirty="0">
                            <a:solidFill>
                              <a:srgbClr val="00B050"/>
                            </a:solidFill>
                            <a:latin typeface="Cambria Math" panose="02040503050406030204" pitchFamily="18" charset="0"/>
                          </a:rPr>
                          <m:t>=1</m:t>
                        </m:r>
                      </m:sub>
                      <m:sup>
                        <m:r>
                          <a:rPr lang="en-US" i="1" dirty="0">
                            <a:solidFill>
                              <a:srgbClr val="00B050"/>
                            </a:solidFill>
                            <a:latin typeface="Cambria Math" panose="02040503050406030204" pitchFamily="18" charset="0"/>
                          </a:rPr>
                          <m:t>𝑇</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panose="02040503050406030204" pitchFamily="18" charset="0"/>
                              </a:rPr>
                              <m:t>𝑟</m:t>
                            </m:r>
                          </m:e>
                          <m:sub>
                            <m:r>
                              <a:rPr lang="en-US" i="1" dirty="0">
                                <a:solidFill>
                                  <a:srgbClr val="00B050"/>
                                </a:solidFill>
                                <a:latin typeface="Cambria Math" panose="02040503050406030204" pitchFamily="18" charset="0"/>
                              </a:rPr>
                              <m:t>𝑡</m:t>
                            </m:r>
                          </m:sub>
                        </m:sSub>
                      </m:e>
                    </m:nary>
                  </m:oMath>
                </a14:m>
                <a:endParaRPr lang="en-US" dirty="0"/>
              </a:p>
            </p:txBody>
          </p:sp>
        </mc:Choice>
        <mc:Fallback>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5"/>
                <a:ext cx="10515600" cy="4812702"/>
              </a:xfrm>
              <a:blipFill>
                <a:blip r:embed="rId2"/>
                <a:stretch>
                  <a:fillRect l="-812" t="-2911" b="-1493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04421" y="4750179"/>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76119" y="4264417"/>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76119" y="3558275"/>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28" name="Group 27">
            <a:extLst>
              <a:ext uri="{FF2B5EF4-FFF2-40B4-BE49-F238E27FC236}">
                <a16:creationId xmlns:a16="http://schemas.microsoft.com/office/drawing/2014/main" id="{FB453B1B-791A-4087-8B8E-AAA97D322970}"/>
              </a:ext>
            </a:extLst>
          </p:cNvPr>
          <p:cNvGrpSpPr/>
          <p:nvPr/>
        </p:nvGrpSpPr>
        <p:grpSpPr>
          <a:xfrm>
            <a:off x="8270985" y="5348768"/>
            <a:ext cx="1366395" cy="651424"/>
            <a:chOff x="8276119" y="3558275"/>
            <a:chExt cx="1366395" cy="651424"/>
          </a:xfrm>
        </p:grpSpPr>
        <p:grpSp>
          <p:nvGrpSpPr>
            <p:cNvPr id="29" name="Group 28">
              <a:extLst>
                <a:ext uri="{FF2B5EF4-FFF2-40B4-BE49-F238E27FC236}">
                  <a16:creationId xmlns:a16="http://schemas.microsoft.com/office/drawing/2014/main" id="{FDC06845-21E6-4ECF-857C-54F69B1CBE1D}"/>
                </a:ext>
              </a:extLst>
            </p:cNvPr>
            <p:cNvGrpSpPr/>
            <p:nvPr/>
          </p:nvGrpSpPr>
          <p:grpSpPr>
            <a:xfrm>
              <a:off x="8276119" y="3558275"/>
              <a:ext cx="1366395" cy="651424"/>
              <a:chOff x="8770789" y="2666464"/>
              <a:chExt cx="1366395" cy="651424"/>
            </a:xfrm>
          </p:grpSpPr>
          <p:cxnSp>
            <p:nvCxnSpPr>
              <p:cNvPr id="31" name="Straight Arrow Connector 30">
                <a:extLst>
                  <a:ext uri="{FF2B5EF4-FFF2-40B4-BE49-F238E27FC236}">
                    <a16:creationId xmlns:a16="http://schemas.microsoft.com/office/drawing/2014/main" id="{92E22135-EFE3-4A1D-B884-B278B84970D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86AE8BA-4342-4D60-BF66-1AA011C8AD87}"/>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A86AE8BA-4342-4D60-BF66-1AA011C8AD87}"/>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2"/>
                    <a:stretch>
                      <a:fillRect r="-1124"/>
                    </a:stretch>
                  </a:blipFill>
                </p:spPr>
                <p:txBody>
                  <a:bodyPr/>
                  <a:lstStyle/>
                  <a:p>
                    <a:r>
                      <a:rPr lang="en-US">
                        <a:noFill/>
                      </a:rPr>
                      <a:t> </a:t>
                    </a:r>
                  </a:p>
                </p:txBody>
              </p:sp>
            </mc:Fallback>
          </mc:AlternateContent>
        </p:grpSp>
        <p:pic>
          <p:nvPicPr>
            <p:cNvPr id="30" name="Picture 29" descr="A close-up of a watch&#10;&#10;Description automatically generated with medium confidence">
              <a:extLst>
                <a:ext uri="{FF2B5EF4-FFF2-40B4-BE49-F238E27FC236}">
                  <a16:creationId xmlns:a16="http://schemas.microsoft.com/office/drawing/2014/main" id="{B398FA72-6C4A-4183-8731-4F35F9F4FF96}"/>
                </a:ext>
              </a:extLst>
            </p:cNvPr>
            <p:cNvPicPr>
              <a:picLocks noChangeAspect="1"/>
            </p:cNvPicPr>
            <p:nvPr/>
          </p:nvPicPr>
          <p:blipFill>
            <a:blip r:embed="rId11"/>
            <a:stretch>
              <a:fillRect/>
            </a:stretch>
          </p:blipFill>
          <p:spPr>
            <a:xfrm>
              <a:off x="8556507" y="3562095"/>
              <a:ext cx="548358" cy="542462"/>
            </a:xfrm>
            <a:prstGeom prst="rect">
              <a:avLst/>
            </a:prstGeom>
          </p:spPr>
        </p:pic>
      </p:grpSp>
      <p:sp>
        <p:nvSpPr>
          <p:cNvPr id="38" name="TextBox 37">
            <a:extLst>
              <a:ext uri="{FF2B5EF4-FFF2-40B4-BE49-F238E27FC236}">
                <a16:creationId xmlns:a16="http://schemas.microsoft.com/office/drawing/2014/main" id="{36A3E405-D8E7-4D57-8FAE-09EF4D08EF21}"/>
              </a:ext>
            </a:extLst>
          </p:cNvPr>
          <p:cNvSpPr txBox="1"/>
          <p:nvPr/>
        </p:nvSpPr>
        <p:spPr>
          <a:xfrm>
            <a:off x="8270985" y="6268995"/>
            <a:ext cx="1372852"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14110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C0ED-4BE3-4954-85AD-7DE4D48E3D4C}"/>
              </a:ext>
            </a:extLst>
          </p:cNvPr>
          <p:cNvSpPr>
            <a:spLocks noGrp="1"/>
          </p:cNvSpPr>
          <p:nvPr>
            <p:ph type="title"/>
          </p:nvPr>
        </p:nvSpPr>
        <p:spPr/>
        <p:txBody>
          <a:bodyPr/>
          <a:lstStyle/>
          <a:p>
            <a:r>
              <a:rPr lang="en-US" dirty="0"/>
              <a:t>Important characteristics of RL</a:t>
            </a:r>
          </a:p>
        </p:txBody>
      </p:sp>
      <p:sp>
        <p:nvSpPr>
          <p:cNvPr id="3" name="Content Placeholder 2">
            <a:extLst>
              <a:ext uri="{FF2B5EF4-FFF2-40B4-BE49-F238E27FC236}">
                <a16:creationId xmlns:a16="http://schemas.microsoft.com/office/drawing/2014/main" id="{2F4457DE-6DF2-AD7E-7DEA-BB76D001EE0F}"/>
              </a:ext>
            </a:extLst>
          </p:cNvPr>
          <p:cNvSpPr>
            <a:spLocks noGrp="1"/>
          </p:cNvSpPr>
          <p:nvPr>
            <p:ph idx="1"/>
          </p:nvPr>
        </p:nvSpPr>
        <p:spPr/>
        <p:txBody>
          <a:bodyPr/>
          <a:lstStyle/>
          <a:p>
            <a:r>
              <a:rPr lang="en-US" dirty="0"/>
              <a:t>Evaluative feedback (vs. instructive)</a:t>
            </a:r>
          </a:p>
          <a:p>
            <a:endParaRPr lang="en-US" dirty="0"/>
          </a:p>
          <a:p>
            <a:endParaRPr lang="en-US" dirty="0"/>
          </a:p>
          <a:p>
            <a:endParaRPr lang="en-US" dirty="0"/>
          </a:p>
          <a:p>
            <a:r>
              <a:rPr lang="en-US" dirty="0"/>
              <a:t>Long-term vs. Short-term return </a:t>
            </a:r>
          </a:p>
          <a:p>
            <a:pPr lvl="1"/>
            <a:r>
              <a:rPr lang="en-US" dirty="0"/>
              <a:t>Aka. delayed consequences </a:t>
            </a:r>
          </a:p>
          <a:p>
            <a:pPr lvl="1"/>
            <a:r>
              <a:rPr lang="en-US" dirty="0"/>
              <a:t>temporal credit assignment</a:t>
            </a:r>
          </a:p>
          <a:p>
            <a:endParaRPr lang="en-US" dirty="0"/>
          </a:p>
          <a:p>
            <a:endParaRPr lang="en-US" dirty="0"/>
          </a:p>
        </p:txBody>
      </p:sp>
      <p:pic>
        <p:nvPicPr>
          <p:cNvPr id="4" name="Picture 2" descr="Image for post">
            <a:extLst>
              <a:ext uri="{FF2B5EF4-FFF2-40B4-BE49-F238E27FC236}">
                <a16:creationId xmlns:a16="http://schemas.microsoft.com/office/drawing/2014/main" id="{253D116A-F2D3-320C-7472-A5FDC911A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616" y="4623475"/>
            <a:ext cx="5542384" cy="1626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monstration Vs Feedback">
            <a:extLst>
              <a:ext uri="{FF2B5EF4-FFF2-40B4-BE49-F238E27FC236}">
                <a16:creationId xmlns:a16="http://schemas.microsoft.com/office/drawing/2014/main" id="{3211D335-B04B-316E-5703-9CCDA33E3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760" y="1519357"/>
            <a:ext cx="4968240" cy="23055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537B6B-6C61-3C40-E3AE-8559B44B298A}"/>
              </a:ext>
            </a:extLst>
          </p:cNvPr>
          <p:cNvSpPr txBox="1"/>
          <p:nvPr/>
        </p:nvSpPr>
        <p:spPr>
          <a:xfrm>
            <a:off x="4022360" y="6492875"/>
            <a:ext cx="8709285" cy="369332"/>
          </a:xfrm>
          <a:prstGeom prst="rect">
            <a:avLst/>
          </a:prstGeom>
          <a:noFill/>
        </p:spPr>
        <p:txBody>
          <a:bodyPr wrap="square">
            <a:spAutoFit/>
          </a:bodyPr>
          <a:lstStyle/>
          <a:p>
            <a:r>
              <a:rPr lang="en-US" dirty="0"/>
              <a:t>https://www.linkedin.com/pulse/demonstration-vs-feedback-shivam-pathak-puadc/</a:t>
            </a:r>
          </a:p>
        </p:txBody>
      </p:sp>
    </p:spTree>
    <p:extLst>
      <p:ext uri="{BB962C8B-B14F-4D97-AF65-F5344CB8AC3E}">
        <p14:creationId xmlns:p14="http://schemas.microsoft.com/office/powerpoint/2010/main" val="26331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1E986-63A7-4624-8B91-57D54E8E2D79}"/>
              </a:ext>
            </a:extLst>
          </p:cNvPr>
          <p:cNvSpPr>
            <a:spLocks noGrp="1"/>
          </p:cNvSpPr>
          <p:nvPr>
            <p:ph type="title"/>
          </p:nvPr>
        </p:nvSpPr>
        <p:spPr/>
        <p:txBody>
          <a:bodyPr/>
          <a:lstStyle/>
          <a:p>
            <a:r>
              <a:rPr lang="en-US" dirty="0"/>
              <a:t>Important special case: online (contextual) bandit learning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D9F3C0-099B-4FDB-A2D5-2EB88CD9AAD4}"/>
                  </a:ext>
                </a:extLst>
              </p:cNvPr>
              <p:cNvSpPr>
                <a:spLocks noGrp="1"/>
              </p:cNvSpPr>
              <p:nvPr>
                <p:ph idx="1"/>
              </p:nvPr>
            </p:nvSpPr>
            <p:spPr>
              <a:xfrm>
                <a:off x="838200" y="1825625"/>
                <a:ext cx="10515600" cy="4913008"/>
              </a:xfrm>
            </p:spPr>
            <p:txBody>
              <a:bodyPr>
                <a:normAutofit/>
              </a:bodyPr>
              <a:lstStyle/>
              <a:p>
                <a:r>
                  <a:rPr lang="en-US" dirty="0"/>
                  <a:t>The states observed (aka contexts) do not have interdependencies</a:t>
                </a:r>
              </a:p>
              <a:p>
                <a:r>
                  <a:rPr lang="en-US" dirty="0"/>
                  <a:t>Example: single-round medical treatment</a:t>
                </a:r>
              </a:p>
              <a:p>
                <a:r>
                  <a:rPr lang="en-US" dirty="0"/>
                  <a:t>For time step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=1,2,..</m:t>
                    </m:r>
                    <m:r>
                      <a:rPr lang="en-US" i="1" dirty="0" smtClean="0">
                        <a:latin typeface="Cambria Math" panose="02040503050406030204" pitchFamily="18" charset="0"/>
                      </a:rPr>
                      <m:t>𝑇</m:t>
                    </m:r>
                    <m:r>
                      <a:rPr lang="en-US" i="1" dirty="0" smtClean="0">
                        <a:latin typeface="Cambria Math" panose="02040503050406030204" pitchFamily="18" charset="0"/>
                      </a:rPr>
                      <m:t>:</m:t>
                    </m:r>
                  </m:oMath>
                </a14:m>
                <a:endParaRPr lang="en-US" dirty="0"/>
              </a:p>
              <a:p>
                <a:pPr lvl="1"/>
                <a:r>
                  <a:rPr lang="en-US" dirty="0"/>
                  <a:t>Receives state (context)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m:t>
                        </m:r>
                      </m:e>
                      <m:sub>
                        <m:r>
                          <a:rPr lang="en-US" b="0" i="1" smtClean="0">
                            <a:solidFill>
                              <a:schemeClr val="accent2"/>
                            </a:solidFill>
                            <a:latin typeface="Cambria Math" panose="02040503050406030204" pitchFamily="18" charset="0"/>
                          </a:rPr>
                          <m:t>𝑡</m:t>
                        </m:r>
                      </m:sub>
                    </m:sSub>
                  </m:oMath>
                </a14:m>
                <a:endParaRPr lang="en-US" dirty="0"/>
              </a:p>
              <a:p>
                <a:pPr lvl="1"/>
                <a:endParaRPr lang="en-US" dirty="0"/>
              </a:p>
              <a:p>
                <a:pPr lvl="1"/>
                <a:r>
                  <a:rPr lang="en-US" dirty="0"/>
                  <a:t>Takes an action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a14:m>
                <a:endParaRPr lang="en-US" dirty="0"/>
              </a:p>
              <a:p>
                <a:pPr marL="457200" lvl="1" indent="0">
                  <a:buNone/>
                </a:pPr>
                <a:endParaRPr lang="en-US" dirty="0"/>
              </a:p>
              <a:p>
                <a:pPr lvl="1"/>
                <a:r>
                  <a:rPr lang="en-US" dirty="0"/>
                  <a:t>Receives reward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a14:m>
                <a:endParaRPr lang="en-US" dirty="0"/>
              </a:p>
              <a:p>
                <a:pPr lvl="1"/>
                <a:endParaRPr lang="en-US" dirty="0"/>
              </a:p>
              <a:p>
                <a:r>
                  <a:rPr lang="en-US" dirty="0"/>
                  <a:t>If no state information is given: the multi-armed bandit problem</a:t>
                </a:r>
              </a:p>
            </p:txBody>
          </p:sp>
        </mc:Choice>
        <mc:Fallback>
          <p:sp>
            <p:nvSpPr>
              <p:cNvPr id="3" name="Content Placeholder 2">
                <a:extLst>
                  <a:ext uri="{FF2B5EF4-FFF2-40B4-BE49-F238E27FC236}">
                    <a16:creationId xmlns:a16="http://schemas.microsoft.com/office/drawing/2014/main" id="{E9D9F3C0-099B-4FDB-A2D5-2EB88CD9AAD4}"/>
                  </a:ext>
                </a:extLst>
              </p:cNvPr>
              <p:cNvSpPr>
                <a:spLocks noGrp="1" noRot="1" noChangeAspect="1" noMove="1" noResize="1" noEditPoints="1" noAdjustHandles="1" noChangeArrowheads="1" noChangeShapeType="1" noTextEdit="1"/>
              </p:cNvSpPr>
              <p:nvPr>
                <p:ph idx="1"/>
              </p:nvPr>
            </p:nvSpPr>
            <p:spPr>
              <a:xfrm>
                <a:off x="838200" y="1825625"/>
                <a:ext cx="10515600" cy="4913008"/>
              </a:xfrm>
              <a:blipFill>
                <a:blip r:embed="rId2"/>
                <a:stretch>
                  <a:fillRect l="-1043" t="-198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9EA3F6F-213A-4D07-8BA2-491E304AAC9A}"/>
              </a:ext>
            </a:extLst>
          </p:cNvPr>
          <p:cNvGrpSpPr/>
          <p:nvPr/>
        </p:nvGrpSpPr>
        <p:grpSpPr>
          <a:xfrm>
            <a:off x="9848639" y="3954868"/>
            <a:ext cx="1312860" cy="1794969"/>
            <a:chOff x="5212748" y="2347265"/>
            <a:chExt cx="1312860" cy="1794969"/>
          </a:xfrm>
        </p:grpSpPr>
        <p:pic>
          <p:nvPicPr>
            <p:cNvPr id="5" name="Picture 4" descr="A desktop computer monitor sitting next to a keyboard&#10;&#10;Description automatically generated">
              <a:extLst>
                <a:ext uri="{FF2B5EF4-FFF2-40B4-BE49-F238E27FC236}">
                  <a16:creationId xmlns:a16="http://schemas.microsoft.com/office/drawing/2014/main" id="{1FB8E153-3D03-45CF-BA9A-02B4CE6BCB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2748" y="2347265"/>
              <a:ext cx="1312860" cy="1394188"/>
            </a:xfrm>
            <a:prstGeom prst="rect">
              <a:avLst/>
            </a:prstGeom>
          </p:spPr>
        </p:pic>
        <p:sp>
          <p:nvSpPr>
            <p:cNvPr id="6" name="TextBox 5">
              <a:extLst>
                <a:ext uri="{FF2B5EF4-FFF2-40B4-BE49-F238E27FC236}">
                  <a16:creationId xmlns:a16="http://schemas.microsoft.com/office/drawing/2014/main" id="{D1C940F6-6508-4D8B-A355-5A47D691A06E}"/>
                </a:ext>
              </a:extLst>
            </p:cNvPr>
            <p:cNvSpPr txBox="1"/>
            <p:nvPr/>
          </p:nvSpPr>
          <p:spPr>
            <a:xfrm>
              <a:off x="5494500" y="3772902"/>
              <a:ext cx="906017" cy="369332"/>
            </a:xfrm>
            <a:prstGeom prst="rect">
              <a:avLst/>
            </a:prstGeom>
            <a:noFill/>
          </p:spPr>
          <p:txBody>
            <a:bodyPr wrap="none" rtlCol="0">
              <a:spAutoFit/>
            </a:bodyPr>
            <a:lstStyle/>
            <a:p>
              <a:r>
                <a:rPr lang="en-US"/>
                <a:t>Learner</a:t>
              </a:r>
              <a:endParaRPr lang="en-US" dirty="0"/>
            </a:p>
          </p:txBody>
        </p:sp>
      </p:grpSp>
      <p:grpSp>
        <p:nvGrpSpPr>
          <p:cNvPr id="7" name="Group 6">
            <a:extLst>
              <a:ext uri="{FF2B5EF4-FFF2-40B4-BE49-F238E27FC236}">
                <a16:creationId xmlns:a16="http://schemas.microsoft.com/office/drawing/2014/main" id="{257E056D-2ABD-4B13-8EE4-D7EC8C42F338}"/>
              </a:ext>
            </a:extLst>
          </p:cNvPr>
          <p:cNvGrpSpPr/>
          <p:nvPr/>
        </p:nvGrpSpPr>
        <p:grpSpPr>
          <a:xfrm>
            <a:off x="6753464" y="3946160"/>
            <a:ext cx="1383089" cy="1807896"/>
            <a:chOff x="10677363" y="1499506"/>
            <a:chExt cx="1383089" cy="1807896"/>
          </a:xfrm>
        </p:grpSpPr>
        <p:pic>
          <p:nvPicPr>
            <p:cNvPr id="8" name="Picture 7">
              <a:extLst>
                <a:ext uri="{FF2B5EF4-FFF2-40B4-BE49-F238E27FC236}">
                  <a16:creationId xmlns:a16="http://schemas.microsoft.com/office/drawing/2014/main" id="{5E900B60-EABD-4665-A4A7-9B7E12053BD8}"/>
                </a:ext>
              </a:extLst>
            </p:cNvPr>
            <p:cNvPicPr>
              <a:picLocks noChangeAspect="1"/>
            </p:cNvPicPr>
            <p:nvPr/>
          </p:nvPicPr>
          <p:blipFill>
            <a:blip r:embed="rId5"/>
            <a:stretch>
              <a:fillRect/>
            </a:stretch>
          </p:blipFill>
          <p:spPr>
            <a:xfrm>
              <a:off x="10677363" y="1499506"/>
              <a:ext cx="1383089" cy="1494913"/>
            </a:xfrm>
            <a:prstGeom prst="rect">
              <a:avLst/>
            </a:prstGeom>
          </p:spPr>
        </p:pic>
        <p:sp>
          <p:nvSpPr>
            <p:cNvPr id="9" name="TextBox 8">
              <a:extLst>
                <a:ext uri="{FF2B5EF4-FFF2-40B4-BE49-F238E27FC236}">
                  <a16:creationId xmlns:a16="http://schemas.microsoft.com/office/drawing/2014/main" id="{A87B493D-F3DC-4CEE-882C-23A4D8A915B3}"/>
                </a:ext>
              </a:extLst>
            </p:cNvPr>
            <p:cNvSpPr txBox="1"/>
            <p:nvPr/>
          </p:nvSpPr>
          <p:spPr>
            <a:xfrm>
              <a:off x="10936589" y="2938070"/>
              <a:ext cx="864636" cy="369332"/>
            </a:xfrm>
            <a:prstGeom prst="rect">
              <a:avLst/>
            </a:prstGeom>
            <a:noFill/>
          </p:spPr>
          <p:txBody>
            <a:bodyPr wrap="square" rtlCol="0">
              <a:spAutoFit/>
            </a:bodyPr>
            <a:lstStyle/>
            <a:p>
              <a:r>
                <a:rPr lang="en-US"/>
                <a:t>Patient </a:t>
              </a:r>
              <a:endParaRPr lang="en-US" dirty="0"/>
            </a:p>
          </p:txBody>
        </p:sp>
      </p:grpSp>
      <p:grpSp>
        <p:nvGrpSpPr>
          <p:cNvPr id="10" name="Group 9">
            <a:extLst>
              <a:ext uri="{FF2B5EF4-FFF2-40B4-BE49-F238E27FC236}">
                <a16:creationId xmlns:a16="http://schemas.microsoft.com/office/drawing/2014/main" id="{5EFAF6ED-C194-4E33-922C-E46BB8554D46}"/>
              </a:ext>
            </a:extLst>
          </p:cNvPr>
          <p:cNvGrpSpPr/>
          <p:nvPr/>
        </p:nvGrpSpPr>
        <p:grpSpPr>
          <a:xfrm>
            <a:off x="8318245" y="5006994"/>
            <a:ext cx="1339416" cy="434079"/>
            <a:chOff x="8877481" y="4383581"/>
            <a:chExt cx="1339416" cy="434079"/>
          </a:xfrm>
        </p:grpSpPr>
        <p:grpSp>
          <p:nvGrpSpPr>
            <p:cNvPr id="11" name="Group 10">
              <a:extLst>
                <a:ext uri="{FF2B5EF4-FFF2-40B4-BE49-F238E27FC236}">
                  <a16:creationId xmlns:a16="http://schemas.microsoft.com/office/drawing/2014/main" id="{4CF50317-9226-4A84-8079-B4D697B425C9}"/>
                </a:ext>
              </a:extLst>
            </p:cNvPr>
            <p:cNvGrpSpPr/>
            <p:nvPr/>
          </p:nvGrpSpPr>
          <p:grpSpPr>
            <a:xfrm>
              <a:off x="8877481" y="4383581"/>
              <a:ext cx="1339416" cy="434079"/>
              <a:chOff x="8636485" y="3885979"/>
              <a:chExt cx="1620693" cy="434079"/>
            </a:xfrm>
          </p:grpSpPr>
          <p:cxnSp>
            <p:nvCxnSpPr>
              <p:cNvPr id="13" name="Straight Arrow Connector 12">
                <a:extLst>
                  <a:ext uri="{FF2B5EF4-FFF2-40B4-BE49-F238E27FC236}">
                    <a16:creationId xmlns:a16="http://schemas.microsoft.com/office/drawing/2014/main" id="{7F8D6AF9-3AAC-43D3-B534-8DFCB6190230}"/>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8FBAF-6DBE-4B91-8A14-00DF417A1AED}"/>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sub>
                          </m:sSub>
                        </m:oMath>
                      </m:oMathPara>
                    </a14:m>
                    <a:endParaRPr lang="en-US" dirty="0"/>
                  </a:p>
                </p:txBody>
              </p:sp>
            </mc:Choice>
            <mc:Fallback xmlns="">
              <p:sp>
                <p:nvSpPr>
                  <p:cNvPr id="14" name="TextBox 13">
                    <a:extLst>
                      <a:ext uri="{FF2B5EF4-FFF2-40B4-BE49-F238E27FC236}">
                        <a16:creationId xmlns:a16="http://schemas.microsoft.com/office/drawing/2014/main" id="{CF88FBAF-6DBE-4B91-8A14-00DF417A1AED}"/>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6"/>
                    <a:stretch>
                      <a:fillRect/>
                    </a:stretch>
                  </a:blipFill>
                </p:spPr>
                <p:txBody>
                  <a:bodyPr/>
                  <a:lstStyle/>
                  <a:p>
                    <a:r>
                      <a:rPr lang="en-US">
                        <a:noFill/>
                      </a:rPr>
                      <a:t> </a:t>
                    </a:r>
                  </a:p>
                </p:txBody>
              </p:sp>
            </mc:Fallback>
          </mc:AlternateContent>
        </p:grpSp>
        <p:pic>
          <p:nvPicPr>
            <p:cNvPr id="12" name="Picture 11">
              <a:extLst>
                <a:ext uri="{FF2B5EF4-FFF2-40B4-BE49-F238E27FC236}">
                  <a16:creationId xmlns:a16="http://schemas.microsoft.com/office/drawing/2014/main" id="{B5E0B3E6-B4F8-4C71-AA9B-C5805FC078A4}"/>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20" name="Group 19">
            <a:extLst>
              <a:ext uri="{FF2B5EF4-FFF2-40B4-BE49-F238E27FC236}">
                <a16:creationId xmlns:a16="http://schemas.microsoft.com/office/drawing/2014/main" id="{E828BBE0-1EE3-4655-A9F8-E1AA79413200}"/>
              </a:ext>
            </a:extLst>
          </p:cNvPr>
          <p:cNvGrpSpPr/>
          <p:nvPr/>
        </p:nvGrpSpPr>
        <p:grpSpPr>
          <a:xfrm>
            <a:off x="8289943" y="4521232"/>
            <a:ext cx="1339416" cy="488750"/>
            <a:chOff x="8877481" y="3824284"/>
            <a:chExt cx="1339416" cy="488750"/>
          </a:xfrm>
        </p:grpSpPr>
        <p:grpSp>
          <p:nvGrpSpPr>
            <p:cNvPr id="21" name="Group 20">
              <a:extLst>
                <a:ext uri="{FF2B5EF4-FFF2-40B4-BE49-F238E27FC236}">
                  <a16:creationId xmlns:a16="http://schemas.microsoft.com/office/drawing/2014/main" id="{2F95CCA7-1B94-4770-96EA-E2183BA7BD30}"/>
                </a:ext>
              </a:extLst>
            </p:cNvPr>
            <p:cNvGrpSpPr/>
            <p:nvPr/>
          </p:nvGrpSpPr>
          <p:grpSpPr>
            <a:xfrm>
              <a:off x="8877481" y="3824284"/>
              <a:ext cx="1339416" cy="488750"/>
              <a:chOff x="8779957" y="3227932"/>
              <a:chExt cx="1339416" cy="488750"/>
            </a:xfrm>
          </p:grpSpPr>
          <p:cxnSp>
            <p:nvCxnSpPr>
              <p:cNvPr id="23" name="Straight Arrow Connector 22">
                <a:extLst>
                  <a:ext uri="{FF2B5EF4-FFF2-40B4-BE49-F238E27FC236}">
                    <a16:creationId xmlns:a16="http://schemas.microsoft.com/office/drawing/2014/main" id="{2CB686DF-B4BB-4A9E-BA1F-CFA956ED439F}"/>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8628D-C83A-4E92-B5F5-D1DB3396CF1C}"/>
                      </a:ext>
                    </a:extLst>
                  </p:cNvPr>
                  <p:cNvSpPr txBox="1"/>
                  <p:nvPr/>
                </p:nvSpPr>
                <p:spPr>
                  <a:xfrm>
                    <a:off x="9436304" y="3227932"/>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xmlns="">
              <p:sp>
                <p:nvSpPr>
                  <p:cNvPr id="24" name="TextBox 23">
                    <a:extLst>
                      <a:ext uri="{FF2B5EF4-FFF2-40B4-BE49-F238E27FC236}">
                        <a16:creationId xmlns:a16="http://schemas.microsoft.com/office/drawing/2014/main" id="{CAD8628D-C83A-4E92-B5F5-D1DB3396CF1C}"/>
                      </a:ext>
                    </a:extLst>
                  </p:cNvPr>
                  <p:cNvSpPr txBox="1">
                    <a:spLocks noRot="1" noChangeAspect="1" noMove="1" noResize="1" noEditPoints="1" noAdjustHandles="1" noChangeArrowheads="1" noChangeShapeType="1" noTextEdit="1"/>
                  </p:cNvSpPr>
                  <p:nvPr/>
                </p:nvSpPr>
                <p:spPr>
                  <a:xfrm>
                    <a:off x="9436304" y="3227932"/>
                    <a:ext cx="544286" cy="369332"/>
                  </a:xfrm>
                  <a:prstGeom prst="rect">
                    <a:avLst/>
                  </a:prstGeom>
                  <a:blipFill>
                    <a:blip r:embed="rId8"/>
                    <a:stretch>
                      <a:fillRect/>
                    </a:stretch>
                  </a:blipFill>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C13E7548-8E52-4807-9930-60E250305EBA}"/>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27" name="Group 26">
            <a:extLst>
              <a:ext uri="{FF2B5EF4-FFF2-40B4-BE49-F238E27FC236}">
                <a16:creationId xmlns:a16="http://schemas.microsoft.com/office/drawing/2014/main" id="{97B995F8-7834-4695-9BEF-B2A1838110B9}"/>
              </a:ext>
            </a:extLst>
          </p:cNvPr>
          <p:cNvGrpSpPr/>
          <p:nvPr/>
        </p:nvGrpSpPr>
        <p:grpSpPr>
          <a:xfrm>
            <a:off x="8289943" y="3815090"/>
            <a:ext cx="1366395" cy="651424"/>
            <a:chOff x="8276119" y="3558275"/>
            <a:chExt cx="1366395" cy="651424"/>
          </a:xfrm>
        </p:grpSpPr>
        <p:grpSp>
          <p:nvGrpSpPr>
            <p:cNvPr id="16" name="Group 15">
              <a:extLst>
                <a:ext uri="{FF2B5EF4-FFF2-40B4-BE49-F238E27FC236}">
                  <a16:creationId xmlns:a16="http://schemas.microsoft.com/office/drawing/2014/main" id="{711B3828-B383-4759-8E2E-ADFC785FD2E4}"/>
                </a:ext>
              </a:extLst>
            </p:cNvPr>
            <p:cNvGrpSpPr/>
            <p:nvPr/>
          </p:nvGrpSpPr>
          <p:grpSpPr>
            <a:xfrm>
              <a:off x="8276119" y="3558275"/>
              <a:ext cx="1366395" cy="651424"/>
              <a:chOff x="8770789" y="2666464"/>
              <a:chExt cx="1366395" cy="651424"/>
            </a:xfrm>
          </p:grpSpPr>
          <p:cxnSp>
            <p:nvCxnSpPr>
              <p:cNvPr id="18" name="Straight Arrow Connector 17">
                <a:extLst>
                  <a:ext uri="{FF2B5EF4-FFF2-40B4-BE49-F238E27FC236}">
                    <a16:creationId xmlns:a16="http://schemas.microsoft.com/office/drawing/2014/main" id="{12E86419-EA86-4469-9EE5-9FFC15A70597}"/>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7A4F6B-7ECD-4055-9634-322A0A93A115}"/>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sub>
                          </m:sSub>
                        </m:oMath>
                      </m:oMathPara>
                    </a14:m>
                    <a:endParaRPr lang="en-US" dirty="0"/>
                  </a:p>
                </p:txBody>
              </p:sp>
            </mc:Choice>
            <mc:Fallback xmlns="">
              <p:sp>
                <p:nvSpPr>
                  <p:cNvPr id="19" name="TextBox 18">
                    <a:extLst>
                      <a:ext uri="{FF2B5EF4-FFF2-40B4-BE49-F238E27FC236}">
                        <a16:creationId xmlns:a16="http://schemas.microsoft.com/office/drawing/2014/main" id="{F47A4F6B-7ECD-4055-9634-322A0A93A115}"/>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0"/>
                    <a:stretch>
                      <a:fillRect/>
                    </a:stretch>
                  </a:blipFill>
                </p:spPr>
                <p:txBody>
                  <a:bodyPr/>
                  <a:lstStyle/>
                  <a:p>
                    <a:r>
                      <a:rPr lang="en-US">
                        <a:noFill/>
                      </a:rPr>
                      <a:t> </a:t>
                    </a:r>
                  </a:p>
                </p:txBody>
              </p:sp>
            </mc:Fallback>
          </mc:AlternateContent>
        </p:grpSp>
        <p:pic>
          <p:nvPicPr>
            <p:cNvPr id="26" name="Picture 25" descr="A close-up of a watch&#10;&#10;Description automatically generated with medium confidence">
              <a:extLst>
                <a:ext uri="{FF2B5EF4-FFF2-40B4-BE49-F238E27FC236}">
                  <a16:creationId xmlns:a16="http://schemas.microsoft.com/office/drawing/2014/main" id="{085D08FD-BD98-4BE1-8FDD-07D85891870D}"/>
                </a:ext>
              </a:extLst>
            </p:cNvPr>
            <p:cNvPicPr>
              <a:picLocks noChangeAspect="1"/>
            </p:cNvPicPr>
            <p:nvPr/>
          </p:nvPicPr>
          <p:blipFill>
            <a:blip r:embed="rId11"/>
            <a:stretch>
              <a:fillRect/>
            </a:stretch>
          </p:blipFill>
          <p:spPr>
            <a:xfrm>
              <a:off x="8556507" y="3562095"/>
              <a:ext cx="548358" cy="542462"/>
            </a:xfrm>
            <a:prstGeom prst="rect">
              <a:avLst/>
            </a:prstGeom>
          </p:spPr>
        </p:pic>
      </p:grpSp>
      <p:grpSp>
        <p:nvGrpSpPr>
          <p:cNvPr id="15" name="Group 14">
            <a:extLst>
              <a:ext uri="{FF2B5EF4-FFF2-40B4-BE49-F238E27FC236}">
                <a16:creationId xmlns:a16="http://schemas.microsoft.com/office/drawing/2014/main" id="{46858FF7-4062-1D8E-7BC7-124290C24D31}"/>
              </a:ext>
            </a:extLst>
          </p:cNvPr>
          <p:cNvGrpSpPr/>
          <p:nvPr/>
        </p:nvGrpSpPr>
        <p:grpSpPr>
          <a:xfrm>
            <a:off x="6773080" y="3877327"/>
            <a:ext cx="1425999" cy="1872510"/>
            <a:chOff x="10655907" y="3740626"/>
            <a:chExt cx="1425999" cy="1872510"/>
          </a:xfrm>
        </p:grpSpPr>
        <p:pic>
          <p:nvPicPr>
            <p:cNvPr id="17" name="Picture 16">
              <a:extLst>
                <a:ext uri="{FF2B5EF4-FFF2-40B4-BE49-F238E27FC236}">
                  <a16:creationId xmlns:a16="http://schemas.microsoft.com/office/drawing/2014/main" id="{E2EFE84C-0F69-F3EF-6DA7-08800970C845}"/>
                </a:ext>
              </a:extLst>
            </p:cNvPr>
            <p:cNvPicPr>
              <a:picLocks noChangeAspect="1"/>
            </p:cNvPicPr>
            <p:nvPr/>
          </p:nvPicPr>
          <p:blipFill>
            <a:blip r:embed="rId12"/>
            <a:stretch>
              <a:fillRect/>
            </a:stretch>
          </p:blipFill>
          <p:spPr>
            <a:xfrm>
              <a:off x="10655907" y="3740626"/>
              <a:ext cx="1425999" cy="1570404"/>
            </a:xfrm>
            <a:prstGeom prst="rect">
              <a:avLst/>
            </a:prstGeom>
          </p:spPr>
        </p:pic>
        <p:sp>
          <p:nvSpPr>
            <p:cNvPr id="25" name="TextBox 24">
              <a:extLst>
                <a:ext uri="{FF2B5EF4-FFF2-40B4-BE49-F238E27FC236}">
                  <a16:creationId xmlns:a16="http://schemas.microsoft.com/office/drawing/2014/main" id="{44F341E0-8865-8206-9C65-6A79421A9302}"/>
                </a:ext>
              </a:extLst>
            </p:cNvPr>
            <p:cNvSpPr txBox="1"/>
            <p:nvPr/>
          </p:nvSpPr>
          <p:spPr>
            <a:xfrm>
              <a:off x="10899453" y="5243804"/>
              <a:ext cx="848758" cy="369332"/>
            </a:xfrm>
            <a:prstGeom prst="rect">
              <a:avLst/>
            </a:prstGeom>
            <a:noFill/>
          </p:spPr>
          <p:txBody>
            <a:bodyPr wrap="none" rtlCol="0">
              <a:spAutoFit/>
            </a:bodyPr>
            <a:lstStyle/>
            <a:p>
              <a:r>
                <a:rPr lang="en-US" dirty="0"/>
                <a:t>Patient</a:t>
              </a:r>
            </a:p>
          </p:txBody>
        </p:sp>
      </p:grpSp>
      <p:grpSp>
        <p:nvGrpSpPr>
          <p:cNvPr id="49" name="Group 48">
            <a:extLst>
              <a:ext uri="{FF2B5EF4-FFF2-40B4-BE49-F238E27FC236}">
                <a16:creationId xmlns:a16="http://schemas.microsoft.com/office/drawing/2014/main" id="{662270E0-3D84-B74C-1153-6A5179A90358}"/>
              </a:ext>
            </a:extLst>
          </p:cNvPr>
          <p:cNvGrpSpPr/>
          <p:nvPr/>
        </p:nvGrpSpPr>
        <p:grpSpPr>
          <a:xfrm>
            <a:off x="8289281" y="3821748"/>
            <a:ext cx="1367718" cy="1625983"/>
            <a:chOff x="4615890" y="5066942"/>
            <a:chExt cx="1367718" cy="1625983"/>
          </a:xfrm>
        </p:grpSpPr>
        <p:grpSp>
          <p:nvGrpSpPr>
            <p:cNvPr id="33" name="Group 32">
              <a:extLst>
                <a:ext uri="{FF2B5EF4-FFF2-40B4-BE49-F238E27FC236}">
                  <a16:creationId xmlns:a16="http://schemas.microsoft.com/office/drawing/2014/main" id="{9A1243C2-35C0-5439-A8B0-222DEAD292AB}"/>
                </a:ext>
              </a:extLst>
            </p:cNvPr>
            <p:cNvGrpSpPr/>
            <p:nvPr/>
          </p:nvGrpSpPr>
          <p:grpSpPr>
            <a:xfrm>
              <a:off x="4644192" y="6258846"/>
              <a:ext cx="1339416" cy="434079"/>
              <a:chOff x="8877481" y="4383581"/>
              <a:chExt cx="1339416" cy="434079"/>
            </a:xfrm>
          </p:grpSpPr>
          <p:grpSp>
            <p:nvGrpSpPr>
              <p:cNvPr id="34" name="Group 33">
                <a:extLst>
                  <a:ext uri="{FF2B5EF4-FFF2-40B4-BE49-F238E27FC236}">
                    <a16:creationId xmlns:a16="http://schemas.microsoft.com/office/drawing/2014/main" id="{1B6B561F-39E0-CF43-915F-14C55729C02C}"/>
                  </a:ext>
                </a:extLst>
              </p:cNvPr>
              <p:cNvGrpSpPr/>
              <p:nvPr/>
            </p:nvGrpSpPr>
            <p:grpSpPr>
              <a:xfrm>
                <a:off x="8877481" y="4383581"/>
                <a:ext cx="1339416" cy="434079"/>
                <a:chOff x="8636485" y="3885979"/>
                <a:chExt cx="1620693" cy="434079"/>
              </a:xfrm>
            </p:grpSpPr>
            <p:cxnSp>
              <p:nvCxnSpPr>
                <p:cNvPr id="36" name="Straight Arrow Connector 35">
                  <a:extLst>
                    <a:ext uri="{FF2B5EF4-FFF2-40B4-BE49-F238E27FC236}">
                      <a16:creationId xmlns:a16="http://schemas.microsoft.com/office/drawing/2014/main" id="{F37A7060-87DA-1EDE-EEF7-FE60EF774DA2}"/>
                    </a:ext>
                  </a:extLst>
                </p:cNvPr>
                <p:cNvCxnSpPr>
                  <a:cxnSpLocks/>
                </p:cNvCxnSpPr>
                <p:nvPr/>
              </p:nvCxnSpPr>
              <p:spPr>
                <a:xfrm>
                  <a:off x="8636485" y="4320058"/>
                  <a:ext cx="16206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1CA6F93-F2F6-1208-0C99-392885E5E50C}"/>
                        </a:ext>
                      </a:extLst>
                    </p:cNvPr>
                    <p:cNvSpPr txBox="1"/>
                    <p:nvPr/>
                  </p:nvSpPr>
                  <p:spPr>
                    <a:xfrm>
                      <a:off x="9525755" y="3885979"/>
                      <a:ext cx="4679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panose="02040503050406030204" pitchFamily="18" charset="0"/>
                                  </a:rPr>
                                  <m:t>𝑟</m:t>
                                </m:r>
                              </m:e>
                              <m:sub>
                                <m:r>
                                  <a:rPr lang="en-US" b="0" i="1" dirty="0" smtClean="0">
                                    <a:solidFill>
                                      <a:srgbClr val="00B050"/>
                                    </a:solidFill>
                                    <a:latin typeface="Cambria Math" panose="02040503050406030204" pitchFamily="18" charset="0"/>
                                  </a:rPr>
                                  <m:t>𝑡</m:t>
                                </m:r>
                                <m:r>
                                  <a:rPr lang="en-US" b="0" i="1" dirty="0" smtClean="0">
                                    <a:solidFill>
                                      <a:srgbClr val="00B050"/>
                                    </a:solidFill>
                                    <a:latin typeface="Cambria Math" panose="02040503050406030204" pitchFamily="18" charset="0"/>
                                  </a:rPr>
                                  <m:t>+1</m:t>
                                </m:r>
                              </m:sub>
                            </m:sSub>
                          </m:oMath>
                        </m:oMathPara>
                      </a14:m>
                      <a:endParaRPr lang="en-US" dirty="0"/>
                    </a:p>
                  </p:txBody>
                </p:sp>
              </mc:Choice>
              <mc:Fallback xmlns="">
                <p:sp>
                  <p:nvSpPr>
                    <p:cNvPr id="37" name="TextBox 36">
                      <a:extLst>
                        <a:ext uri="{FF2B5EF4-FFF2-40B4-BE49-F238E27FC236}">
                          <a16:creationId xmlns:a16="http://schemas.microsoft.com/office/drawing/2014/main" id="{B1CA6F93-F2F6-1208-0C99-392885E5E50C}"/>
                        </a:ext>
                      </a:extLst>
                    </p:cNvPr>
                    <p:cNvSpPr txBox="1">
                      <a:spLocks noRot="1" noChangeAspect="1" noMove="1" noResize="1" noEditPoints="1" noAdjustHandles="1" noChangeArrowheads="1" noChangeShapeType="1" noTextEdit="1"/>
                    </p:cNvSpPr>
                    <p:nvPr/>
                  </p:nvSpPr>
                  <p:spPr>
                    <a:xfrm>
                      <a:off x="9525755" y="3885979"/>
                      <a:ext cx="467987" cy="369332"/>
                    </a:xfrm>
                    <a:prstGeom prst="rect">
                      <a:avLst/>
                    </a:prstGeom>
                    <a:blipFill>
                      <a:blip r:embed="rId13"/>
                      <a:stretch>
                        <a:fillRect r="-36508"/>
                      </a:stretch>
                    </a:blipFill>
                  </p:spPr>
                  <p:txBody>
                    <a:bodyPr/>
                    <a:lstStyle/>
                    <a:p>
                      <a:r>
                        <a:rPr lang="en-US">
                          <a:noFill/>
                        </a:rPr>
                        <a:t> </a:t>
                      </a:r>
                    </a:p>
                  </p:txBody>
                </p:sp>
              </mc:Fallback>
            </mc:AlternateContent>
          </p:grpSp>
          <p:pic>
            <p:nvPicPr>
              <p:cNvPr id="35" name="Picture 34">
                <a:extLst>
                  <a:ext uri="{FF2B5EF4-FFF2-40B4-BE49-F238E27FC236}">
                    <a16:creationId xmlns:a16="http://schemas.microsoft.com/office/drawing/2014/main" id="{C29F6702-A288-9300-763F-BF50A44E1259}"/>
                  </a:ext>
                </a:extLst>
              </p:cNvPr>
              <p:cNvPicPr>
                <a:picLocks noChangeAspect="1"/>
              </p:cNvPicPr>
              <p:nvPr/>
            </p:nvPicPr>
            <p:blipFill>
              <a:blip r:embed="rId7"/>
              <a:stretch>
                <a:fillRect/>
              </a:stretch>
            </p:blipFill>
            <p:spPr>
              <a:xfrm>
                <a:off x="9176670" y="4443529"/>
                <a:ext cx="341142" cy="341142"/>
              </a:xfrm>
              <a:prstGeom prst="rect">
                <a:avLst/>
              </a:prstGeom>
            </p:spPr>
          </p:pic>
        </p:grpSp>
        <p:grpSp>
          <p:nvGrpSpPr>
            <p:cNvPr id="39" name="Group 38">
              <a:extLst>
                <a:ext uri="{FF2B5EF4-FFF2-40B4-BE49-F238E27FC236}">
                  <a16:creationId xmlns:a16="http://schemas.microsoft.com/office/drawing/2014/main" id="{4B6BD4B5-D289-FC10-C60D-48C9025127FD}"/>
                </a:ext>
              </a:extLst>
            </p:cNvPr>
            <p:cNvGrpSpPr/>
            <p:nvPr/>
          </p:nvGrpSpPr>
          <p:grpSpPr>
            <a:xfrm>
              <a:off x="4615890" y="5782070"/>
              <a:ext cx="1339416" cy="479764"/>
              <a:chOff x="8877481" y="3833270"/>
              <a:chExt cx="1339416" cy="479764"/>
            </a:xfrm>
          </p:grpSpPr>
          <p:grpSp>
            <p:nvGrpSpPr>
              <p:cNvPr id="40" name="Group 39">
                <a:extLst>
                  <a:ext uri="{FF2B5EF4-FFF2-40B4-BE49-F238E27FC236}">
                    <a16:creationId xmlns:a16="http://schemas.microsoft.com/office/drawing/2014/main" id="{5FF8B0B8-BEB7-9A6E-4A79-2B71B7CB5BA2}"/>
                  </a:ext>
                </a:extLst>
              </p:cNvPr>
              <p:cNvGrpSpPr/>
              <p:nvPr/>
            </p:nvGrpSpPr>
            <p:grpSpPr>
              <a:xfrm>
                <a:off x="8877481" y="3834208"/>
                <a:ext cx="1339416" cy="478826"/>
                <a:chOff x="8779957" y="3237856"/>
                <a:chExt cx="1339416" cy="478826"/>
              </a:xfrm>
            </p:grpSpPr>
            <p:cxnSp>
              <p:nvCxnSpPr>
                <p:cNvPr id="42" name="Straight Arrow Connector 41">
                  <a:extLst>
                    <a:ext uri="{FF2B5EF4-FFF2-40B4-BE49-F238E27FC236}">
                      <a16:creationId xmlns:a16="http://schemas.microsoft.com/office/drawing/2014/main" id="{DF6ACD84-1C62-26DB-45C2-530646C24615}"/>
                    </a:ext>
                  </a:extLst>
                </p:cNvPr>
                <p:cNvCxnSpPr>
                  <a:cxnSpLocks/>
                </p:cNvCxnSpPr>
                <p:nvPr/>
              </p:nvCxnSpPr>
              <p:spPr>
                <a:xfrm flipH="1">
                  <a:off x="8779957" y="3713694"/>
                  <a:ext cx="1339416" cy="2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93D5B76-8AD8-8F91-4A94-C63944EA18D5}"/>
                        </a:ext>
                      </a:extLst>
                    </p:cNvPr>
                    <p:cNvSpPr txBox="1"/>
                    <p:nvPr/>
                  </p:nvSpPr>
                  <p:spPr>
                    <a:xfrm>
                      <a:off x="9549677" y="3237856"/>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𝑎</m:t>
                                </m:r>
                              </m:e>
                              <m:sub>
                                <m:r>
                                  <a:rPr lang="en-US" b="0" i="1" dirty="0" smtClean="0">
                                    <a:solidFill>
                                      <a:srgbClr val="FF0000"/>
                                    </a:solidFill>
                                    <a:latin typeface="Cambria Math" panose="02040503050406030204" pitchFamily="18" charset="0"/>
                                  </a:rPr>
                                  <m:t>𝑡</m:t>
                                </m:r>
                                <m:r>
                                  <a:rPr lang="en-US" b="0" i="1" dirty="0" smtClean="0">
                                    <a:solidFill>
                                      <a:srgbClr val="FF0000"/>
                                    </a:solidFill>
                                    <a:latin typeface="Cambria Math" panose="02040503050406030204" pitchFamily="18" charset="0"/>
                                  </a:rPr>
                                  <m:t>+1</m:t>
                                </m:r>
                              </m:sub>
                            </m:sSub>
                          </m:oMath>
                        </m:oMathPara>
                      </a14:m>
                      <a:endParaRPr lang="en-US" dirty="0"/>
                    </a:p>
                  </p:txBody>
                </p:sp>
              </mc:Choice>
              <mc:Fallback xmlns="">
                <p:sp>
                  <p:nvSpPr>
                    <p:cNvPr id="43" name="TextBox 42">
                      <a:extLst>
                        <a:ext uri="{FF2B5EF4-FFF2-40B4-BE49-F238E27FC236}">
                          <a16:creationId xmlns:a16="http://schemas.microsoft.com/office/drawing/2014/main" id="{E93D5B76-8AD8-8F91-4A94-C63944EA18D5}"/>
                        </a:ext>
                      </a:extLst>
                    </p:cNvPr>
                    <p:cNvSpPr txBox="1">
                      <a:spLocks noRot="1" noChangeAspect="1" noMove="1" noResize="1" noEditPoints="1" noAdjustHandles="1" noChangeArrowheads="1" noChangeShapeType="1" noTextEdit="1"/>
                    </p:cNvSpPr>
                    <p:nvPr/>
                  </p:nvSpPr>
                  <p:spPr>
                    <a:xfrm>
                      <a:off x="9549677" y="3237856"/>
                      <a:ext cx="544286" cy="369332"/>
                    </a:xfrm>
                    <a:prstGeom prst="rect">
                      <a:avLst/>
                    </a:prstGeom>
                    <a:blipFill>
                      <a:blip r:embed="rId14"/>
                      <a:stretch>
                        <a:fillRect r="-6742"/>
                      </a:stretch>
                    </a:blipFill>
                  </p:spPr>
                  <p:txBody>
                    <a:bodyPr/>
                    <a:lstStyle/>
                    <a:p>
                      <a:r>
                        <a:rPr lang="en-US">
                          <a:noFill/>
                        </a:rPr>
                        <a:t> </a:t>
                      </a:r>
                    </a:p>
                  </p:txBody>
                </p:sp>
              </mc:Fallback>
            </mc:AlternateContent>
          </p:grpSp>
          <p:pic>
            <p:nvPicPr>
              <p:cNvPr id="41" name="Picture 40">
                <a:extLst>
                  <a:ext uri="{FF2B5EF4-FFF2-40B4-BE49-F238E27FC236}">
                    <a16:creationId xmlns:a16="http://schemas.microsoft.com/office/drawing/2014/main" id="{CEDAB5C2-D6D8-AA2E-46F8-E7392F5BA77E}"/>
                  </a:ext>
                </a:extLst>
              </p:cNvPr>
              <p:cNvPicPr>
                <a:picLocks noChangeAspect="1"/>
              </p:cNvPicPr>
              <p:nvPr/>
            </p:nvPicPr>
            <p:blipFill>
              <a:blip r:embed="rId9"/>
              <a:stretch>
                <a:fillRect/>
              </a:stretch>
            </p:blipFill>
            <p:spPr>
              <a:xfrm>
                <a:off x="9160127" y="3833270"/>
                <a:ext cx="546100" cy="419100"/>
              </a:xfrm>
              <a:prstGeom prst="rect">
                <a:avLst/>
              </a:prstGeom>
              <a:solidFill>
                <a:schemeClr val="bg1"/>
              </a:solidFill>
            </p:spPr>
          </p:pic>
        </p:grpSp>
        <p:grpSp>
          <p:nvGrpSpPr>
            <p:cNvPr id="44" name="Group 43">
              <a:extLst>
                <a:ext uri="{FF2B5EF4-FFF2-40B4-BE49-F238E27FC236}">
                  <a16:creationId xmlns:a16="http://schemas.microsoft.com/office/drawing/2014/main" id="{C88DB39B-240F-552F-8FBD-E1548AD7327D}"/>
                </a:ext>
              </a:extLst>
            </p:cNvPr>
            <p:cNvGrpSpPr/>
            <p:nvPr/>
          </p:nvGrpSpPr>
          <p:grpSpPr>
            <a:xfrm>
              <a:off x="4615890" y="5066942"/>
              <a:ext cx="1366395" cy="651424"/>
              <a:chOff x="8276119" y="3558275"/>
              <a:chExt cx="1366395" cy="651424"/>
            </a:xfrm>
          </p:grpSpPr>
          <p:grpSp>
            <p:nvGrpSpPr>
              <p:cNvPr id="45" name="Group 44">
                <a:extLst>
                  <a:ext uri="{FF2B5EF4-FFF2-40B4-BE49-F238E27FC236}">
                    <a16:creationId xmlns:a16="http://schemas.microsoft.com/office/drawing/2014/main" id="{0A6172AD-67B0-9524-33A8-A4D285D20AE9}"/>
                  </a:ext>
                </a:extLst>
              </p:cNvPr>
              <p:cNvGrpSpPr/>
              <p:nvPr/>
            </p:nvGrpSpPr>
            <p:grpSpPr>
              <a:xfrm>
                <a:off x="8276119" y="3558275"/>
                <a:ext cx="1366395" cy="651424"/>
                <a:chOff x="8770789" y="2666464"/>
                <a:chExt cx="1366395" cy="651424"/>
              </a:xfrm>
            </p:grpSpPr>
            <p:cxnSp>
              <p:nvCxnSpPr>
                <p:cNvPr id="47" name="Straight Arrow Connector 46">
                  <a:extLst>
                    <a:ext uri="{FF2B5EF4-FFF2-40B4-BE49-F238E27FC236}">
                      <a16:creationId xmlns:a16="http://schemas.microsoft.com/office/drawing/2014/main" id="{90495178-AF83-FB8D-8F02-EBB530E251F6}"/>
                    </a:ext>
                  </a:extLst>
                </p:cNvPr>
                <p:cNvCxnSpPr>
                  <a:cxnSpLocks/>
                </p:cNvCxnSpPr>
                <p:nvPr/>
              </p:nvCxnSpPr>
              <p:spPr>
                <a:xfrm>
                  <a:off x="8770789" y="3317888"/>
                  <a:ext cx="13663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21CF289-4AB7-17F3-9F25-222B787E428C}"/>
                        </a:ext>
                      </a:extLst>
                    </p:cNvPr>
                    <p:cNvSpPr txBox="1"/>
                    <p:nvPr/>
                  </p:nvSpPr>
                  <p:spPr>
                    <a:xfrm>
                      <a:off x="9540509" y="2666464"/>
                      <a:ext cx="544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b="0" i="1" dirty="0" smtClean="0">
                                    <a:solidFill>
                                      <a:schemeClr val="accent2"/>
                                    </a:solidFill>
                                    <a:latin typeface="Cambria Math" panose="02040503050406030204" pitchFamily="18" charset="0"/>
                                  </a:rPr>
                                  <m:t>𝑠</m:t>
                                </m:r>
                              </m:e>
                              <m:sub>
                                <m:r>
                                  <a:rPr lang="en-US" i="1" dirty="0">
                                    <a:solidFill>
                                      <a:schemeClr val="accent2"/>
                                    </a:solidFill>
                                    <a:latin typeface="Cambria Math" panose="02040503050406030204" pitchFamily="18" charset="0"/>
                                  </a:rPr>
                                  <m:t>𝑡</m:t>
                                </m:r>
                                <m:r>
                                  <a:rPr lang="en-US" b="0" i="1" dirty="0" smtClean="0">
                                    <a:solidFill>
                                      <a:schemeClr val="accent2"/>
                                    </a:solidFill>
                                    <a:latin typeface="Cambria Math" panose="02040503050406030204" pitchFamily="18" charset="0"/>
                                  </a:rPr>
                                  <m:t>+1</m:t>
                                </m:r>
                              </m:sub>
                            </m:sSub>
                          </m:oMath>
                        </m:oMathPara>
                      </a14:m>
                      <a:endParaRPr lang="en-US" dirty="0"/>
                    </a:p>
                  </p:txBody>
                </p:sp>
              </mc:Choice>
              <mc:Fallback xmlns="">
                <p:sp>
                  <p:nvSpPr>
                    <p:cNvPr id="48" name="TextBox 47">
                      <a:extLst>
                        <a:ext uri="{FF2B5EF4-FFF2-40B4-BE49-F238E27FC236}">
                          <a16:creationId xmlns:a16="http://schemas.microsoft.com/office/drawing/2014/main" id="{F21CF289-4AB7-17F3-9F25-222B787E428C}"/>
                        </a:ext>
                      </a:extLst>
                    </p:cNvPr>
                    <p:cNvSpPr txBox="1">
                      <a:spLocks noRot="1" noChangeAspect="1" noMove="1" noResize="1" noEditPoints="1" noAdjustHandles="1" noChangeArrowheads="1" noChangeShapeType="1" noTextEdit="1"/>
                    </p:cNvSpPr>
                    <p:nvPr/>
                  </p:nvSpPr>
                  <p:spPr>
                    <a:xfrm>
                      <a:off x="9540509" y="2666464"/>
                      <a:ext cx="544286" cy="369332"/>
                    </a:xfrm>
                    <a:prstGeom prst="rect">
                      <a:avLst/>
                    </a:prstGeom>
                    <a:blipFill>
                      <a:blip r:embed="rId15"/>
                      <a:stretch>
                        <a:fillRect r="-1124"/>
                      </a:stretch>
                    </a:blipFill>
                  </p:spPr>
                  <p:txBody>
                    <a:bodyPr/>
                    <a:lstStyle/>
                    <a:p>
                      <a:r>
                        <a:rPr lang="en-US">
                          <a:noFill/>
                        </a:rPr>
                        <a:t> </a:t>
                      </a:r>
                    </a:p>
                  </p:txBody>
                </p:sp>
              </mc:Fallback>
            </mc:AlternateContent>
          </p:grpSp>
          <p:pic>
            <p:nvPicPr>
              <p:cNvPr id="46" name="Picture 45" descr="A close-up of a watch&#10;&#10;Description automatically generated with medium confidence">
                <a:extLst>
                  <a:ext uri="{FF2B5EF4-FFF2-40B4-BE49-F238E27FC236}">
                    <a16:creationId xmlns:a16="http://schemas.microsoft.com/office/drawing/2014/main" id="{95B098E0-6662-484E-9598-A7FE4C4E474A}"/>
                  </a:ext>
                </a:extLst>
              </p:cNvPr>
              <p:cNvPicPr>
                <a:picLocks noChangeAspect="1"/>
              </p:cNvPicPr>
              <p:nvPr/>
            </p:nvPicPr>
            <p:blipFill>
              <a:blip r:embed="rId11"/>
              <a:stretch>
                <a:fillRect/>
              </a:stretch>
            </p:blipFill>
            <p:spPr>
              <a:xfrm>
                <a:off x="8556507" y="3562095"/>
                <a:ext cx="548358" cy="542462"/>
              </a:xfrm>
              <a:prstGeom prst="rect">
                <a:avLst/>
              </a:prstGeom>
            </p:spPr>
          </p:pic>
        </p:grpSp>
      </p:grpSp>
    </p:spTree>
    <p:extLst>
      <p:ext uri="{BB962C8B-B14F-4D97-AF65-F5344CB8AC3E}">
        <p14:creationId xmlns:p14="http://schemas.microsoft.com/office/powerpoint/2010/main" val="335285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BCD7A-6F36-C97A-3E37-64E3F1D7389A}"/>
              </a:ext>
            </a:extLst>
          </p:cNvPr>
          <p:cNvSpPr>
            <a:spLocks noGrp="1"/>
          </p:cNvSpPr>
          <p:nvPr>
            <p:ph type="title"/>
          </p:nvPr>
        </p:nvSpPr>
        <p:spPr/>
        <p:txBody>
          <a:bodyPr/>
          <a:lstStyle/>
          <a:p>
            <a:r>
              <a:rPr lang="en-US" dirty="0"/>
              <a:t>More applications of online bandit learning</a:t>
            </a:r>
          </a:p>
        </p:txBody>
      </p:sp>
      <p:sp>
        <p:nvSpPr>
          <p:cNvPr id="3" name="Content Placeholder 2">
            <a:extLst>
              <a:ext uri="{FF2B5EF4-FFF2-40B4-BE49-F238E27FC236}">
                <a16:creationId xmlns:a16="http://schemas.microsoft.com/office/drawing/2014/main" id="{724B267A-A0B5-D17A-68DE-1FC32BE992C3}"/>
              </a:ext>
            </a:extLst>
          </p:cNvPr>
          <p:cNvSpPr>
            <a:spLocks noGrp="1"/>
          </p:cNvSpPr>
          <p:nvPr>
            <p:ph idx="1"/>
          </p:nvPr>
        </p:nvSpPr>
        <p:spPr>
          <a:xfrm>
            <a:off x="838200" y="1825625"/>
            <a:ext cx="10515600" cy="4854450"/>
          </a:xfrm>
        </p:spPr>
        <p:txBody>
          <a:bodyPr/>
          <a:lstStyle/>
          <a:p>
            <a:r>
              <a:rPr lang="en-US" dirty="0"/>
              <a:t>Product recommendation</a:t>
            </a:r>
          </a:p>
          <a:p>
            <a:pPr lvl="1"/>
            <a:r>
              <a:rPr lang="en-US" dirty="0"/>
              <a:t>State: user profile </a:t>
            </a:r>
          </a:p>
          <a:p>
            <a:pPr lvl="1"/>
            <a:r>
              <a:rPr lang="en-US" dirty="0"/>
              <a:t>Action: product</a:t>
            </a:r>
          </a:p>
          <a:p>
            <a:pPr lvl="1"/>
            <a:r>
              <a:rPr lang="en-US" dirty="0"/>
              <a:t>Reward: user purchase / clickthrough</a:t>
            </a:r>
          </a:p>
          <a:p>
            <a:pPr lvl="1"/>
            <a:endParaRPr lang="en-US" dirty="0"/>
          </a:p>
          <a:p>
            <a:endParaRPr lang="en-US" dirty="0"/>
          </a:p>
          <a:p>
            <a:r>
              <a:rPr lang="en-US" dirty="0"/>
              <a:t>Wireless communication</a:t>
            </a:r>
          </a:p>
          <a:p>
            <a:pPr lvl="1"/>
            <a:r>
              <a:rPr lang="en-US" dirty="0"/>
              <a:t>State: none</a:t>
            </a:r>
          </a:p>
          <a:p>
            <a:pPr lvl="1"/>
            <a:r>
              <a:rPr lang="en-US" dirty="0"/>
              <a:t>Action: transmitter &amp; receiver configurations</a:t>
            </a:r>
          </a:p>
          <a:p>
            <a:pPr lvl="1"/>
            <a:r>
              <a:rPr lang="en-US" dirty="0"/>
              <a:t>Reward: received signal strength</a:t>
            </a:r>
          </a:p>
          <a:p>
            <a:pPr lvl="1"/>
            <a:endParaRPr lang="en-US" dirty="0"/>
          </a:p>
          <a:p>
            <a:pPr lvl="1"/>
            <a:endParaRPr lang="en-US" dirty="0"/>
          </a:p>
          <a:p>
            <a:endParaRPr lang="en-US" dirty="0"/>
          </a:p>
          <a:p>
            <a:pPr lvl="1"/>
            <a:endParaRPr lang="en-US" dirty="0"/>
          </a:p>
          <a:p>
            <a:pPr lvl="1"/>
            <a:endParaRPr lang="en-US" dirty="0"/>
          </a:p>
          <a:p>
            <a:endParaRPr lang="en-US" dirty="0"/>
          </a:p>
        </p:txBody>
      </p:sp>
      <p:pic>
        <p:nvPicPr>
          <p:cNvPr id="1026" name="Picture 2" descr="Amazon Home Page Breakdown - Technically Autonomous">
            <a:extLst>
              <a:ext uri="{FF2B5EF4-FFF2-40B4-BE49-F238E27FC236}">
                <a16:creationId xmlns:a16="http://schemas.microsoft.com/office/drawing/2014/main" id="{23C8DA32-0825-94EB-424D-CC83FFD1F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303" y="1509773"/>
            <a:ext cx="4229100" cy="2577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eam alignment example with 16 beams. The well-aligned transmitter... |  Download Scientific Diagram">
            <a:extLst>
              <a:ext uri="{FF2B5EF4-FFF2-40B4-BE49-F238E27FC236}">
                <a16:creationId xmlns:a16="http://schemas.microsoft.com/office/drawing/2014/main" id="{55E82368-7637-7EFA-79E7-9BF2599CE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895" y="4492021"/>
            <a:ext cx="2478894" cy="2038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8EB0F1-6F3B-A8F7-D0E1-224A0721F118}"/>
              </a:ext>
            </a:extLst>
          </p:cNvPr>
          <p:cNvSpPr txBox="1"/>
          <p:nvPr/>
        </p:nvSpPr>
        <p:spPr>
          <a:xfrm>
            <a:off x="683547" y="6394059"/>
            <a:ext cx="6096750" cy="369332"/>
          </a:xfrm>
          <a:prstGeom prst="rect">
            <a:avLst/>
          </a:prstGeom>
          <a:noFill/>
        </p:spPr>
        <p:txBody>
          <a:bodyPr wrap="square">
            <a:spAutoFit/>
          </a:bodyPr>
          <a:lstStyle/>
          <a:p>
            <a:r>
              <a:rPr lang="en-US" dirty="0"/>
              <a:t>https://arxiv.org/pdf/1909.03313.pdf</a:t>
            </a:r>
          </a:p>
        </p:txBody>
      </p:sp>
    </p:spTree>
    <p:extLst>
      <p:ext uri="{BB962C8B-B14F-4D97-AF65-F5344CB8AC3E}">
        <p14:creationId xmlns:p14="http://schemas.microsoft.com/office/powerpoint/2010/main" val="241536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6473-D884-97E9-CE84-15418A0A2578}"/>
              </a:ext>
            </a:extLst>
          </p:cNvPr>
          <p:cNvSpPr>
            <a:spLocks noGrp="1"/>
          </p:cNvSpPr>
          <p:nvPr>
            <p:ph type="title"/>
          </p:nvPr>
        </p:nvSpPr>
        <p:spPr/>
        <p:txBody>
          <a:bodyPr/>
          <a:lstStyle/>
          <a:p>
            <a:r>
              <a:rPr lang="en-US" dirty="0"/>
              <a:t>More applications of reinforcement learning</a:t>
            </a:r>
          </a:p>
        </p:txBody>
      </p:sp>
      <p:sp>
        <p:nvSpPr>
          <p:cNvPr id="3" name="Content Placeholder 2">
            <a:extLst>
              <a:ext uri="{FF2B5EF4-FFF2-40B4-BE49-F238E27FC236}">
                <a16:creationId xmlns:a16="http://schemas.microsoft.com/office/drawing/2014/main" id="{94B7BB61-8276-1025-1C25-812E2AE835D7}"/>
              </a:ext>
            </a:extLst>
          </p:cNvPr>
          <p:cNvSpPr>
            <a:spLocks noGrp="1"/>
          </p:cNvSpPr>
          <p:nvPr>
            <p:ph idx="1"/>
          </p:nvPr>
        </p:nvSpPr>
        <p:spPr>
          <a:xfrm>
            <a:off x="838200" y="1825625"/>
            <a:ext cx="10515600" cy="4894990"/>
          </a:xfrm>
        </p:spPr>
        <p:txBody>
          <a:bodyPr>
            <a:normAutofit/>
          </a:bodyPr>
          <a:lstStyle/>
          <a:p>
            <a:r>
              <a:rPr lang="en-US" dirty="0"/>
              <a:t>Can you think of applications that fits into the RL framework, but not the contextual bandits framework? </a:t>
            </a:r>
          </a:p>
          <a:p>
            <a:endParaRPr lang="en-US" dirty="0"/>
          </a:p>
          <a:p>
            <a:endParaRPr lang="en-US" dirty="0"/>
          </a:p>
          <a:p>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8CBEF3D2-59F1-1A9A-362F-BC3A286EAD0D}"/>
              </a:ext>
            </a:extLst>
          </p:cNvPr>
          <p:cNvGrpSpPr/>
          <p:nvPr/>
        </p:nvGrpSpPr>
        <p:grpSpPr>
          <a:xfrm>
            <a:off x="3453397" y="3035988"/>
            <a:ext cx="4895958" cy="3126077"/>
            <a:chOff x="7315198" y="3159086"/>
            <a:chExt cx="4460367" cy="2834767"/>
          </a:xfrm>
        </p:grpSpPr>
        <p:grpSp>
          <p:nvGrpSpPr>
            <p:cNvPr id="4" name="Group 3">
              <a:extLst>
                <a:ext uri="{FF2B5EF4-FFF2-40B4-BE49-F238E27FC236}">
                  <a16:creationId xmlns:a16="http://schemas.microsoft.com/office/drawing/2014/main" id="{AA5064B9-CD60-4CA2-B778-586220F36160}"/>
                </a:ext>
              </a:extLst>
            </p:cNvPr>
            <p:cNvGrpSpPr/>
            <p:nvPr/>
          </p:nvGrpSpPr>
          <p:grpSpPr>
            <a:xfrm>
              <a:off x="7315198" y="3159086"/>
              <a:ext cx="4460367" cy="2834767"/>
              <a:chOff x="9043738" y="4391048"/>
              <a:chExt cx="2428075" cy="1506354"/>
            </a:xfrm>
          </p:grpSpPr>
          <p:sp>
            <p:nvSpPr>
              <p:cNvPr id="5" name="Oval 4">
                <a:extLst>
                  <a:ext uri="{FF2B5EF4-FFF2-40B4-BE49-F238E27FC236}">
                    <a16:creationId xmlns:a16="http://schemas.microsoft.com/office/drawing/2014/main" id="{988315D4-9E44-2BC5-3E94-277A8235351E}"/>
                  </a:ext>
                </a:extLst>
              </p:cNvPr>
              <p:cNvSpPr/>
              <p:nvPr/>
            </p:nvSpPr>
            <p:spPr>
              <a:xfrm>
                <a:off x="9473814" y="4391048"/>
                <a:ext cx="1891364" cy="1506354"/>
              </a:xfrm>
              <a:prstGeom prst="ellipse">
                <a:avLst/>
              </a:prstGeom>
              <a:solidFill>
                <a:schemeClr val="accent4">
                  <a:lumMod val="60000"/>
                  <a:lumOff val="4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a:extLst>
                  <a:ext uri="{FF2B5EF4-FFF2-40B4-BE49-F238E27FC236}">
                    <a16:creationId xmlns:a16="http://schemas.microsoft.com/office/drawing/2014/main" id="{422FF307-4247-8469-7238-9E8752C30430}"/>
                  </a:ext>
                </a:extLst>
              </p:cNvPr>
              <p:cNvSpPr/>
              <p:nvPr/>
            </p:nvSpPr>
            <p:spPr>
              <a:xfrm>
                <a:off x="9760042" y="4756598"/>
                <a:ext cx="1318908" cy="1076999"/>
              </a:xfrm>
              <a:prstGeom prst="ellipse">
                <a:avLst/>
              </a:prstGeom>
              <a:solidFill>
                <a:schemeClr val="accent5">
                  <a:lumMod val="40000"/>
                  <a:lumOff val="6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FC022AC-8565-7CFC-CDF1-AE1C548C4AE9}"/>
                  </a:ext>
                </a:extLst>
              </p:cNvPr>
              <p:cNvSpPr txBox="1"/>
              <p:nvPr/>
            </p:nvSpPr>
            <p:spPr>
              <a:xfrm>
                <a:off x="10287160" y="4499764"/>
                <a:ext cx="496102" cy="369332"/>
              </a:xfrm>
              <a:prstGeom prst="rect">
                <a:avLst/>
              </a:prstGeom>
              <a:noFill/>
            </p:spPr>
            <p:txBody>
              <a:bodyPr wrap="square">
                <a:spAutoFit/>
              </a:bodyPr>
              <a:lstStyle/>
              <a:p>
                <a:r>
                  <a:rPr lang="en-US" dirty="0"/>
                  <a:t>RL</a:t>
                </a:r>
              </a:p>
            </p:txBody>
          </p:sp>
          <p:sp>
            <p:nvSpPr>
              <p:cNvPr id="8" name="TextBox 7">
                <a:extLst>
                  <a:ext uri="{FF2B5EF4-FFF2-40B4-BE49-F238E27FC236}">
                    <a16:creationId xmlns:a16="http://schemas.microsoft.com/office/drawing/2014/main" id="{82BD8A2E-71A7-215D-9681-6C887AA689BC}"/>
                  </a:ext>
                </a:extLst>
              </p:cNvPr>
              <p:cNvSpPr txBox="1"/>
              <p:nvPr/>
            </p:nvSpPr>
            <p:spPr>
              <a:xfrm>
                <a:off x="9043738" y="4624575"/>
                <a:ext cx="496102"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ABB07BE7-CF10-5B3A-F5F1-D9B9CB33D3F7}"/>
                  </a:ext>
                </a:extLst>
              </p:cNvPr>
              <p:cNvSpPr txBox="1"/>
              <p:nvPr/>
            </p:nvSpPr>
            <p:spPr>
              <a:xfrm>
                <a:off x="9921946" y="4918998"/>
                <a:ext cx="1549867" cy="646331"/>
              </a:xfrm>
              <a:prstGeom prst="rect">
                <a:avLst/>
              </a:prstGeom>
              <a:noFill/>
            </p:spPr>
            <p:txBody>
              <a:bodyPr wrap="square">
                <a:spAutoFit/>
              </a:bodyPr>
              <a:lstStyle/>
              <a:p>
                <a:r>
                  <a:rPr lang="en-US" dirty="0"/>
                  <a:t>Contextual bandits </a:t>
                </a:r>
              </a:p>
            </p:txBody>
          </p:sp>
        </p:grpSp>
        <p:sp>
          <p:nvSpPr>
            <p:cNvPr id="11" name="Oval 10">
              <a:extLst>
                <a:ext uri="{FF2B5EF4-FFF2-40B4-BE49-F238E27FC236}">
                  <a16:creationId xmlns:a16="http://schemas.microsoft.com/office/drawing/2014/main" id="{2CDB25CA-8E09-921F-B474-8714BD34227E}"/>
                </a:ext>
              </a:extLst>
            </p:cNvPr>
            <p:cNvSpPr/>
            <p:nvPr/>
          </p:nvSpPr>
          <p:spPr>
            <a:xfrm>
              <a:off x="8966944" y="4576470"/>
              <a:ext cx="1797466" cy="1216313"/>
            </a:xfrm>
            <a:prstGeom prst="ellipse">
              <a:avLst/>
            </a:prstGeom>
            <a:solidFill>
              <a:schemeClr val="accent2">
                <a:lumMod val="60000"/>
                <a:lumOff val="40000"/>
              </a:schemeClr>
            </a:solidFill>
            <a:ln w="38100" cap="rnd">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7EA9BE5A-3BA0-F823-9735-88C531CACDB3}"/>
                </a:ext>
              </a:extLst>
            </p:cNvPr>
            <p:cNvSpPr txBox="1"/>
            <p:nvPr/>
          </p:nvSpPr>
          <p:spPr>
            <a:xfrm>
              <a:off x="9242366" y="4968222"/>
              <a:ext cx="1904698" cy="646331"/>
            </a:xfrm>
            <a:prstGeom prst="rect">
              <a:avLst/>
            </a:prstGeom>
            <a:noFill/>
          </p:spPr>
          <p:txBody>
            <a:bodyPr wrap="square">
              <a:spAutoFit/>
            </a:bodyPr>
            <a:lstStyle/>
            <a:p>
              <a:r>
                <a:rPr lang="en-US" dirty="0"/>
                <a:t>Multi-armed bandits </a:t>
              </a:r>
            </a:p>
          </p:txBody>
        </p:sp>
      </p:grpSp>
    </p:spTree>
    <p:extLst>
      <p:ext uri="{BB962C8B-B14F-4D97-AF65-F5344CB8AC3E}">
        <p14:creationId xmlns:p14="http://schemas.microsoft.com/office/powerpoint/2010/main" val="210117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03301-EF46-4BF3-9706-0F25C9045EA0}"/>
              </a:ext>
            </a:extLst>
          </p:cNvPr>
          <p:cNvSpPr>
            <a:spLocks noGrp="1"/>
          </p:cNvSpPr>
          <p:nvPr>
            <p:ph type="title"/>
          </p:nvPr>
        </p:nvSpPr>
        <p:spPr/>
        <p:txBody>
          <a:bodyPr/>
          <a:lstStyle/>
          <a:p>
            <a:r>
              <a:rPr lang="en-US" dirty="0"/>
              <a:t>More applications of reinforcement learning</a:t>
            </a:r>
          </a:p>
        </p:txBody>
      </p:sp>
      <p:sp>
        <p:nvSpPr>
          <p:cNvPr id="3" name="Content Placeholder 2">
            <a:extLst>
              <a:ext uri="{FF2B5EF4-FFF2-40B4-BE49-F238E27FC236}">
                <a16:creationId xmlns:a16="http://schemas.microsoft.com/office/drawing/2014/main" id="{F68A0330-8790-40C5-AFF4-2E76E6E7E2BD}"/>
              </a:ext>
            </a:extLst>
          </p:cNvPr>
          <p:cNvSpPr>
            <a:spLocks noGrp="1"/>
          </p:cNvSpPr>
          <p:nvPr>
            <p:ph idx="1"/>
          </p:nvPr>
        </p:nvSpPr>
        <p:spPr>
          <a:xfrm>
            <a:off x="838200" y="1825625"/>
            <a:ext cx="10515600" cy="4809406"/>
          </a:xfrm>
        </p:spPr>
        <p:txBody>
          <a:bodyPr>
            <a:normAutofit fontScale="85000" lnSpcReduction="20000"/>
          </a:bodyPr>
          <a:lstStyle/>
          <a:p>
            <a:r>
              <a:rPr lang="en-US" dirty="0"/>
              <a:t>Robot arm manipulation</a:t>
            </a:r>
          </a:p>
          <a:p>
            <a:endParaRPr lang="en-US" dirty="0"/>
          </a:p>
          <a:p>
            <a:endParaRPr lang="en-US" dirty="0"/>
          </a:p>
          <a:p>
            <a:r>
              <a:rPr lang="en-US" dirty="0"/>
              <a:t>Game playing</a:t>
            </a:r>
          </a:p>
          <a:p>
            <a:endParaRPr lang="en-US" dirty="0"/>
          </a:p>
          <a:p>
            <a:pPr marL="0" indent="0">
              <a:buNone/>
            </a:pPr>
            <a:endParaRPr lang="en-US" dirty="0"/>
          </a:p>
          <a:p>
            <a:r>
              <a:rPr lang="en-US" dirty="0"/>
              <a:t>Conversational assistant </a:t>
            </a:r>
          </a:p>
          <a:p>
            <a:pPr lvl="1"/>
            <a:r>
              <a:rPr lang="en-US" dirty="0"/>
              <a:t>(e.g. RL from Human Feedback in training ChatGPT)</a:t>
            </a:r>
          </a:p>
          <a:p>
            <a:endParaRPr lang="en-US" dirty="0"/>
          </a:p>
          <a:p>
            <a:endParaRPr lang="en-US" dirty="0"/>
          </a:p>
          <a:p>
            <a:r>
              <a:rPr lang="en-US" dirty="0"/>
              <a:t>Autonomous driving, </a:t>
            </a:r>
          </a:p>
          <a:p>
            <a:r>
              <a:rPr lang="en-US" dirty="0"/>
              <a:t>…</a:t>
            </a:r>
          </a:p>
        </p:txBody>
      </p:sp>
      <p:pic>
        <p:nvPicPr>
          <p:cNvPr id="5" name="Picture 4">
            <a:extLst>
              <a:ext uri="{FF2B5EF4-FFF2-40B4-BE49-F238E27FC236}">
                <a16:creationId xmlns:a16="http://schemas.microsoft.com/office/drawing/2014/main" id="{A1FB035B-C56D-44CE-A278-63DF90D4687A}"/>
              </a:ext>
            </a:extLst>
          </p:cNvPr>
          <p:cNvPicPr>
            <a:picLocks noChangeAspect="1"/>
          </p:cNvPicPr>
          <p:nvPr/>
        </p:nvPicPr>
        <p:blipFill>
          <a:blip r:embed="rId2"/>
          <a:stretch>
            <a:fillRect/>
          </a:stretch>
        </p:blipFill>
        <p:spPr>
          <a:xfrm>
            <a:off x="7551730" y="1241371"/>
            <a:ext cx="2209272" cy="1325563"/>
          </a:xfrm>
          <a:prstGeom prst="rect">
            <a:avLst/>
          </a:prstGeom>
        </p:spPr>
      </p:pic>
      <p:pic>
        <p:nvPicPr>
          <p:cNvPr id="1026" name="Picture 2" descr="How does AlphaGo work? Power of Reinforcement Learning - Sigmoidal">
            <a:extLst>
              <a:ext uri="{FF2B5EF4-FFF2-40B4-BE49-F238E27FC236}">
                <a16:creationId xmlns:a16="http://schemas.microsoft.com/office/drawing/2014/main" id="{0B7859CF-89B1-4C37-80A9-AA5A58C44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85" y="2577517"/>
            <a:ext cx="3012161" cy="1474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rstanding Conversational AI — What, Where &amp;amp; How You Can Use Bots | by  Haptik | Chatbots Life">
            <a:extLst>
              <a:ext uri="{FF2B5EF4-FFF2-40B4-BE49-F238E27FC236}">
                <a16:creationId xmlns:a16="http://schemas.microsoft.com/office/drawing/2014/main" id="{672381FB-22A9-43C6-9597-89205D3BF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792" y="4091079"/>
            <a:ext cx="2553145" cy="13361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re Self-Driving Cars Safe? | Verizon Connect">
            <a:extLst>
              <a:ext uri="{FF2B5EF4-FFF2-40B4-BE49-F238E27FC236}">
                <a16:creationId xmlns:a16="http://schemas.microsoft.com/office/drawing/2014/main" id="{97ED255A-D8AB-9AFD-232D-6E219E459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783" y="5466675"/>
            <a:ext cx="1971162" cy="13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57D8-139E-43C4-9AFD-17E7FDD9EF32}"/>
              </a:ext>
            </a:extLst>
          </p:cNvPr>
          <p:cNvSpPr>
            <a:spLocks noGrp="1"/>
          </p:cNvSpPr>
          <p:nvPr>
            <p:ph type="title"/>
          </p:nvPr>
        </p:nvSpPr>
        <p:spPr/>
        <p:txBody>
          <a:bodyPr/>
          <a:lstStyle/>
          <a:p>
            <a:r>
              <a:rPr lang="en-US" dirty="0"/>
              <a:t>What this course is about</a:t>
            </a:r>
          </a:p>
        </p:txBody>
      </p:sp>
      <p:sp>
        <p:nvSpPr>
          <p:cNvPr id="3" name="Content Placeholder 2">
            <a:extLst>
              <a:ext uri="{FF2B5EF4-FFF2-40B4-BE49-F238E27FC236}">
                <a16:creationId xmlns:a16="http://schemas.microsoft.com/office/drawing/2014/main" id="{77C6D4BD-D954-4D0D-B52C-2C51377B052B}"/>
              </a:ext>
            </a:extLst>
          </p:cNvPr>
          <p:cNvSpPr>
            <a:spLocks noGrp="1"/>
          </p:cNvSpPr>
          <p:nvPr>
            <p:ph idx="1"/>
          </p:nvPr>
        </p:nvSpPr>
        <p:spPr/>
        <p:txBody>
          <a:bodyPr>
            <a:normAutofit fontScale="92500" lnSpcReduction="10000"/>
          </a:bodyPr>
          <a:lstStyle/>
          <a:p>
            <a:r>
              <a:rPr lang="en-US" dirty="0"/>
              <a:t>Study the design and analysis of bandit &amp; RL algorithms with formal performance guarantees, using rigorous mathematical tools</a:t>
            </a:r>
          </a:p>
          <a:p>
            <a:endParaRPr lang="en-US" dirty="0"/>
          </a:p>
          <a:p>
            <a:r>
              <a:rPr lang="en-US" dirty="0"/>
              <a:t>Key performance measures:</a:t>
            </a:r>
          </a:p>
          <a:p>
            <a:pPr lvl="1"/>
            <a:r>
              <a:rPr lang="en-US" dirty="0"/>
              <a:t>Online regret</a:t>
            </a:r>
          </a:p>
          <a:p>
            <a:pPr lvl="1"/>
            <a:r>
              <a:rPr lang="en-US" dirty="0"/>
              <a:t>Sample complexity</a:t>
            </a:r>
          </a:p>
          <a:p>
            <a:pPr lvl="1"/>
            <a:r>
              <a:rPr lang="en-US" dirty="0"/>
              <a:t>Computational complexity</a:t>
            </a:r>
          </a:p>
          <a:p>
            <a:pPr lvl="1"/>
            <a:endParaRPr lang="en-US" dirty="0"/>
          </a:p>
          <a:p>
            <a:r>
              <a:rPr lang="en-US" dirty="0"/>
              <a:t>This course will not cover deep reinforcement learning, an important topic on its own</a:t>
            </a:r>
          </a:p>
          <a:p>
            <a:r>
              <a:rPr lang="en-US" dirty="0"/>
              <a:t>Assignments will mostly be proof-based; no programming assignments</a:t>
            </a:r>
          </a:p>
        </p:txBody>
      </p:sp>
      <p:pic>
        <p:nvPicPr>
          <p:cNvPr id="4098" name="Picture 2" descr="Are Self-Driving Cars Safe? | Verizon Connect">
            <a:extLst>
              <a:ext uri="{FF2B5EF4-FFF2-40B4-BE49-F238E27FC236}">
                <a16:creationId xmlns:a16="http://schemas.microsoft.com/office/drawing/2014/main" id="{E5755DB6-E908-43E5-928A-83A22855D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248" y="2864562"/>
            <a:ext cx="2813384" cy="187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3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1724</Words>
  <Application>Microsoft Office PowerPoint</Application>
  <PresentationFormat>Widescreen</PresentationFormat>
  <Paragraphs>317</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FranklinGothicFSMedCdRegular</vt:lpstr>
      <vt:lpstr>Arial</vt:lpstr>
      <vt:lpstr>Calibri</vt:lpstr>
      <vt:lpstr>Calibri Light</vt:lpstr>
      <vt:lpstr>Cambria Math</vt:lpstr>
      <vt:lpstr>Verdana</vt:lpstr>
      <vt:lpstr>Office Theme</vt:lpstr>
      <vt:lpstr>CSC 696H: Topics in Bandits &amp; Reinforcement Learning Theory</vt:lpstr>
      <vt:lpstr>Logistics info</vt:lpstr>
      <vt:lpstr>What is reinforcement learning?</vt:lpstr>
      <vt:lpstr>Important characteristics of RL</vt:lpstr>
      <vt:lpstr>Important special case: online (contextual) bandit learning</vt:lpstr>
      <vt:lpstr>More applications of online bandit learning</vt:lpstr>
      <vt:lpstr>More applications of reinforcement learning</vt:lpstr>
      <vt:lpstr>More applications of reinforcement learning</vt:lpstr>
      <vt:lpstr>What this course is about</vt:lpstr>
      <vt:lpstr>Topics covered</vt:lpstr>
      <vt:lpstr>RL: interplay with other fields</vt:lpstr>
      <vt:lpstr>Evaluation</vt:lpstr>
      <vt:lpstr>Paper presentation</vt:lpstr>
      <vt:lpstr>Paper presentation: best practices</vt:lpstr>
      <vt:lpstr>Paper presentation: best practices</vt:lpstr>
      <vt:lpstr>An overview of RL from a machine learning perspective</vt:lpstr>
      <vt:lpstr>Paradigm: online supervised learning</vt:lpstr>
      <vt:lpstr>Inductive bias</vt:lpstr>
      <vt:lpstr>Paradigm: online bandit learning</vt:lpstr>
      <vt:lpstr>Paradigm: online bandit learning (cont’d)</vt:lpstr>
      <vt:lpstr>Paradigm: online episodic RL</vt:lpstr>
      <vt:lpstr>Paradigm: online episodic RL</vt:lpstr>
      <vt:lpstr>Paradigm: online episodic RL (cont’d)</vt:lpstr>
      <vt:lpstr>Challenges in bandits and RL: summary</vt:lpstr>
      <vt:lpstr>Break</vt:lpstr>
      <vt:lpstr>What is reinforcement learning?</vt:lpstr>
      <vt:lpstr>Prerequisite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 696H: Topics in Reinforcement Learning Theory</dc:title>
  <dc:creator>Zhang, Chicheng - (chichengz)</dc:creator>
  <cp:lastModifiedBy>Zhang, Chicheng - (chichengz)</cp:lastModifiedBy>
  <cp:revision>194</cp:revision>
  <dcterms:created xsi:type="dcterms:W3CDTF">2021-08-23T01:38:09Z</dcterms:created>
  <dcterms:modified xsi:type="dcterms:W3CDTF">2024-08-30T20:17:11Z</dcterms:modified>
</cp:coreProperties>
</file>