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82" r:id="rId8"/>
    <p:sldId id="283" r:id="rId9"/>
    <p:sldId id="261" r:id="rId10"/>
    <p:sldId id="263" r:id="rId11"/>
    <p:sldId id="284" r:id="rId12"/>
    <p:sldId id="264" r:id="rId13"/>
    <p:sldId id="265" r:id="rId14"/>
    <p:sldId id="266" r:id="rId15"/>
    <p:sldId id="267" r:id="rId16"/>
    <p:sldId id="268" r:id="rId17"/>
    <p:sldId id="269" r:id="rId18"/>
    <p:sldId id="286" r:id="rId19"/>
    <p:sldId id="270" r:id="rId20"/>
    <p:sldId id="271" r:id="rId21"/>
    <p:sldId id="272" r:id="rId22"/>
    <p:sldId id="287" r:id="rId23"/>
    <p:sldId id="288" r:id="rId24"/>
    <p:sldId id="273" r:id="rId25"/>
    <p:sldId id="274" r:id="rId26"/>
    <p:sldId id="275" r:id="rId27"/>
    <p:sldId id="276" r:id="rId28"/>
    <p:sldId id="289" r:id="rId29"/>
    <p:sldId id="290" r:id="rId30"/>
    <p:sldId id="279" r:id="rId31"/>
    <p:sldId id="285" r:id="rId32"/>
    <p:sldId id="280" r:id="rId33"/>
    <p:sldId id="28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82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21:00:27.2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21:00:30.33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21:00:31.6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21:00:33.35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21:00:34.55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21:00:36.88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30T21:00:42.75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310F3-36A4-4E31-922B-926C8D8ABFDF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A66A4-D0E4-4B0E-9287-8E7386046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9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83A8-3EA2-4691-A6AC-99BE4CF3F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207F2-63E0-42F2-BEA7-F1747FB2E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258B-D91A-45D5-BE86-A487605E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1536-CF57-48AC-B1CC-B3EDD39B1D15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26BF-3CBD-485C-BC9F-A07040BB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168A6-CCBF-4220-A5E4-3A1CC50E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D536-D3BE-4995-87F9-20588FA8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B1930-61E1-45C4-9A42-DB84BCA2F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50D5F-59AB-4EAF-890C-5105B33E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5151-D482-42AA-B6D8-C85AE1EF5460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44369-4CEC-4FD6-B020-EC545D695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42EB3-658C-4CAE-9875-125989E0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9E402-298D-485C-A9CA-F182C656F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C4C78-79DB-492C-BC0A-8C158443DC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06512-75F3-45C7-AD99-97E9E3B7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439A5-EE84-4ADA-BD24-7AC5BE0F62E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5F5BE-F901-4848-A701-9E2E0257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C0DFF-7F2D-43DA-AFF1-30E5615A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35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48E7-C85D-400F-A7DD-D340A2EB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A202-6DE6-45DD-8372-1BF049C7D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2E121-9EBE-4714-9588-4CB99058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7F1E3-8C94-419E-93AD-FD3618D0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C63E6-C50F-4CFD-A561-6E05BCAA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2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DC3F-3AB8-4DB9-BB4B-9AA74D383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418E3-9593-4D90-BDE1-8D5EBCFD8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B2FBB-F70D-491C-BD9A-A58292A0C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F259-2978-457B-8538-70009BA3A771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F6693-F3B9-4ACA-BD44-39197F48C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DC1B6-78E3-4069-A530-FF871B7C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1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859F-950F-4D93-A2AB-76C1B791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4E6CB-9A98-4630-AEE8-33202697FE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AE287-AE98-4C9A-8ECC-0340A2604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12693E-D38F-40D6-A276-7FB1839B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D50-7649-4918-89C7-6DA090AB4DDB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78C83-F5A1-4BEE-B25E-24C3DB74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41C5A-0B96-4982-8660-DDE02194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5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91AC-7B52-43F5-B4E7-C4F628C1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E83D5-0914-4762-ABE6-C35B9E5C7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89C10-9409-4160-ABEF-E746BF552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546EF-D84A-485D-A8CE-ADAFE87AC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B3E99-A668-4F7D-91F5-0FF2DBC5F7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37DA0-0B72-4750-BA70-7ABD35CD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9477-45D0-4B71-ADA2-EA3E69D630F0}" type="datetime1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26FF73-FA5D-4716-B710-C7CF1ECC5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67C3DD-8007-4454-A186-1E30A0EB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638C-F291-4D05-864B-954A316E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16EBF-C404-4D2D-95F9-DEEFB763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2F297-57BD-4A96-A939-9F8BEC907631}" type="datetime1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652B1-03C3-40E6-9E68-0C7F7AEA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9340C-D47E-4A4F-A41C-B8A86D6E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8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38A9D-1440-4C4B-B16E-8937947C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F3C4-D704-415D-BAEB-B81E56B32456}" type="datetime1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DDB0B9-D148-4CB1-B5E7-49781E178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1F916-E6B2-44EF-A2ED-6C08130EF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5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66F2-5DFC-4C32-820C-CE8613C9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7BD0A-364F-43B0-B909-DD4078175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C9868-05D5-46C2-BC12-00A1271BD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D823E-6852-43B8-9AC8-22121964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BFD4F-1EEA-4C1E-86D6-5B330C036347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7493F-8725-4064-834A-01FF9EDE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46CEE-153C-4552-8D94-0177F369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9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670CB-78F4-4792-879C-27D5C080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37520-44BF-4387-A4B7-84EB045A7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EA773-8FF9-475F-AB0A-5FC5CB0D8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598F8-5CE6-42AD-A407-04714423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6C90-3744-40EE-A6B9-75CEFC882116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7DFDE-2FB1-4A43-A5FF-42A2D02C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95CBE-1AE5-459D-A4FB-535C4F140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6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40C3F-288F-4ED5-9E8A-9D452A4E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1222B-2A1D-4CA2-8F66-2C7981119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EF142-CED0-4F42-AE8D-9B2225BA3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5F0F6-027E-4577-B775-EB2367045379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7F0E1-43D1-4086-B1C0-754B8C4C4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3C492-C34C-4320-8448-E6BD603A0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B35F-DFD8-47E4-BF45-823984E23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3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customXml" Target="../ink/ink2.xml"/><Relationship Id="rId18" Type="http://schemas.openxmlformats.org/officeDocument/2006/relationships/customXml" Target="../ink/ink7.xml"/><Relationship Id="rId3" Type="http://schemas.openxmlformats.org/officeDocument/2006/relationships/image" Target="../media/image38.png"/><Relationship Id="rId21" Type="http://schemas.openxmlformats.org/officeDocument/2006/relationships/image" Target="../media/image49.png"/><Relationship Id="rId7" Type="http://schemas.openxmlformats.org/officeDocument/2006/relationships/image" Target="../media/image42.png"/><Relationship Id="rId12" Type="http://schemas.openxmlformats.org/officeDocument/2006/relationships/image" Target="../media/image46.png"/><Relationship Id="rId17" Type="http://schemas.openxmlformats.org/officeDocument/2006/relationships/customXml" Target="../ink/ink6.xml"/><Relationship Id="rId2" Type="http://schemas.openxmlformats.org/officeDocument/2006/relationships/image" Target="../media/image37.png"/><Relationship Id="rId16" Type="http://schemas.openxmlformats.org/officeDocument/2006/relationships/customXml" Target="../ink/ink5.xml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customXml" Target="../ink/ink1.xml"/><Relationship Id="rId5" Type="http://schemas.openxmlformats.org/officeDocument/2006/relationships/image" Target="../media/image40.png"/><Relationship Id="rId15" Type="http://schemas.openxmlformats.org/officeDocument/2006/relationships/customXml" Target="../ink/ink4.xml"/><Relationship Id="rId10" Type="http://schemas.openxmlformats.org/officeDocument/2006/relationships/image" Target="../media/image45.png"/><Relationship Id="rId19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customXml" Target="../ink/ink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B54E7-2449-4885-87CD-19F21929C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Online Learning in Unknown Markov Games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A4AE7A-D593-442A-8214-B9BF53AD2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31" y="3509963"/>
            <a:ext cx="8459755" cy="2191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1A9DC3-2289-43D4-8FDC-09C3EB1B95EC}"/>
              </a:ext>
            </a:extLst>
          </p:cNvPr>
          <p:cNvSpPr txBox="1"/>
          <p:nvPr/>
        </p:nvSpPr>
        <p:spPr>
          <a:xfrm>
            <a:off x="1524000" y="3705830"/>
            <a:ext cx="1073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Authors: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00D8826-3FA2-4613-9FA4-CA523F69AC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7BB26A-5DB9-4EBA-884E-0D0DBD74F8CF}"/>
              </a:ext>
            </a:extLst>
          </p:cNvPr>
          <p:cNvSpPr txBox="1"/>
          <p:nvPr/>
        </p:nvSpPr>
        <p:spPr>
          <a:xfrm>
            <a:off x="1524000" y="5897563"/>
            <a:ext cx="2481943" cy="37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Presenter: </a:t>
            </a:r>
            <a:r>
              <a:rPr lang="en-US" dirty="0" err="1"/>
              <a:t>Zhiwu</a:t>
            </a:r>
            <a:r>
              <a:rPr lang="en-US" dirty="0"/>
              <a:t> Guo</a:t>
            </a:r>
          </a:p>
        </p:txBody>
      </p:sp>
    </p:spTree>
    <p:extLst>
      <p:ext uri="{BB962C8B-B14F-4D97-AF65-F5344CB8AC3E}">
        <p14:creationId xmlns:p14="http://schemas.microsoft.com/office/powerpoint/2010/main" val="412867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A5D1-1532-48F7-B96E-0DE36848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 for Unknown MGs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307E-A761-45F6-971D-2ED001E45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Regret</a:t>
            </a:r>
            <a:r>
              <a:rPr lang="en-US" dirty="0"/>
              <a:t>: often used as a performance measure in online learning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How much we miss compared with “best” response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Question 1: Is sublinear (in the #episodes) regret achievable?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FF0000"/>
                </a:solidFill>
              </a:rPr>
              <a:t>Question 2: Can regret be independent of #opponent’s actions?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376ED-49B8-4752-B651-B53074B5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AB82E-D711-40AC-A067-DC68C1DA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66A4-EC40-4B52-9EA9-0227DB7A63CC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1C8F2-216B-469B-A90C-5C1B6346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7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3FFF7-51F4-4BD3-BD62-35298608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DB424-EA4F-42CF-BBF3-A419319F66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/>
              <a:lstStyle/>
              <a:p>
                <a:r>
                  <a:rPr lang="en-US" dirty="0"/>
                  <a:t>Self-play</a:t>
                </a:r>
              </a:p>
              <a:p>
                <a:pPr marL="457200" lvl="1" indent="0">
                  <a:buNone/>
                </a:pPr>
                <a:r>
                  <a:rPr lang="en-US" dirty="0"/>
                  <a:t>Goal: To 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-approximate Nash equilibrium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episodes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Q-SP(Bai et al., 2020) achieves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V-SP (Bai et al., 2020) achieves the best existing result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r>
                  <a:rPr lang="en-US" dirty="0"/>
                  <a:t>Online MGs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Informed setting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dirty="0" err="1"/>
                  <a:t>Xie</a:t>
                </a:r>
                <a:r>
                  <a:rPr lang="en-US" dirty="0"/>
                  <a:t> at al., (2020) achieves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dirty="0"/>
                  <a:t>Q-OL (adopted from Q-SP)  achieves                              (Appendix C in this paper)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Unknown setting </a:t>
                </a:r>
              </a:p>
              <a:p>
                <a:pPr marL="914400" lvl="2" indent="0">
                  <a:buNone/>
                </a:pPr>
                <a:r>
                  <a:rPr lang="en-US" dirty="0"/>
                  <a:t>No regret analysis yet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DB424-EA4F-42CF-BBF3-A419319F66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2"/>
                <a:stretch>
                  <a:fillRect l="-1043"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1BDE8-2D32-4140-8551-44331358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85D22-E7FD-4039-9448-90CE3D50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1E5C-B64C-489B-9EEE-060D85CA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882A64-6E79-4CCE-B3B9-9E6921539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810" y="2770220"/>
            <a:ext cx="1848827" cy="315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C221E-452B-49C7-8AA8-74CB6C98F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264" y="3086100"/>
            <a:ext cx="2428875" cy="342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F6C01-0F0A-427D-B1DC-B6ABF3D3C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775" y="4770868"/>
            <a:ext cx="1944765" cy="339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4DF8-6C01-4947-B0BE-F1B228C38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554" y="5111269"/>
            <a:ext cx="1549061" cy="356806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9A23C7-2657-46AA-A257-00FE1E1DE37A}"/>
              </a:ext>
            </a:extLst>
          </p:cNvPr>
          <p:cNvCxnSpPr>
            <a:cxnSpLocks/>
          </p:cNvCxnSpPr>
          <p:nvPr/>
        </p:nvCxnSpPr>
        <p:spPr>
          <a:xfrm flipV="1">
            <a:off x="7601008" y="4660777"/>
            <a:ext cx="858256" cy="2853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5C9E535-1D18-455C-B49C-B259ED6832B1}"/>
              </a:ext>
            </a:extLst>
          </p:cNvPr>
          <p:cNvSpPr/>
          <p:nvPr/>
        </p:nvSpPr>
        <p:spPr>
          <a:xfrm>
            <a:off x="4837775" y="4536489"/>
            <a:ext cx="2761508" cy="1048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24F2D4-9518-4B96-9D8F-114BE4EADBCE}"/>
                  </a:ext>
                </a:extLst>
              </p:cNvPr>
              <p:cNvSpPr txBox="1"/>
              <p:nvPr/>
            </p:nvSpPr>
            <p:spPr>
              <a:xfrm>
                <a:off x="8030136" y="4223977"/>
                <a:ext cx="23366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Dependence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C24F2D4-9518-4B96-9D8F-114BE4EAD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0136" y="4223977"/>
                <a:ext cx="2336686" cy="369332"/>
              </a:xfrm>
              <a:prstGeom prst="rect">
                <a:avLst/>
              </a:prstGeom>
              <a:blipFill>
                <a:blip r:embed="rId7"/>
                <a:stretch>
                  <a:fillRect l="-208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59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BCB9E-5B15-4256-9C54-4F275223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“Strong” </a:t>
            </a:r>
            <a:r>
              <a:rPr lang="en-US" dirty="0" err="1"/>
              <a:t>v.s</a:t>
            </a:r>
            <a:r>
              <a:rPr lang="en-US" dirty="0"/>
              <a:t>. “Weak” Regret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2190F-A575-4E86-8870-A2DC2DADB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192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u="sng" dirty="0"/>
              <a:t>“Strong” regret</a:t>
            </a:r>
            <a:r>
              <a:rPr lang="en-US" dirty="0"/>
              <a:t>: compete against best fixed policy in hindsight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“Weak” regret</a:t>
            </a:r>
            <a:r>
              <a:rPr lang="en-US" dirty="0"/>
              <a:t>: compete against NE value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first result in this paper(lower bound for </a:t>
            </a:r>
            <a:r>
              <a:rPr lang="en-US" u="sng" dirty="0"/>
              <a:t>“strong regret”</a:t>
            </a:r>
            <a:r>
              <a:rPr lang="en-US" dirty="0"/>
              <a:t>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0000"/>
                </a:solidFill>
              </a:rPr>
              <a:t> There exists an MG for which the </a:t>
            </a:r>
            <a:r>
              <a:rPr lang="en-US" u="sng" dirty="0">
                <a:solidFill>
                  <a:srgbClr val="FF0000"/>
                </a:solidFill>
              </a:rPr>
              <a:t>“strong” regret </a:t>
            </a:r>
            <a:r>
              <a:rPr lang="en-US" dirty="0">
                <a:solidFill>
                  <a:srgbClr val="FF0000"/>
                </a:solidFill>
              </a:rPr>
              <a:t>is at least linear in #episodes.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5C5438-3F27-4345-815D-71D2B5C4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62226-2826-4C07-921E-80AE5DD09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989" y="2292053"/>
            <a:ext cx="6323818" cy="10528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7D0F5E-B664-4F59-B5F7-AB086AFA4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095" y="3885259"/>
            <a:ext cx="5901186" cy="80819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D3FE95-CEFB-4F2C-8DFA-9929C925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F9EC-5040-44D0-BE78-9C3ACDE3FBC1}" type="datetime1">
              <a:rPr lang="en-US" smtClean="0"/>
              <a:t>11/30/2021</a:t>
            </a:fld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28D1DAD-BED1-45A8-8EB2-F66BCF6F1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74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38129-4297-473D-A0DC-B92E89D4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Independent of #Opponent’s Actions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6A1064-4AAF-4260-8C1B-D12659967B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second result in this paper (upper bound for </a:t>
                </a:r>
                <a:r>
                  <a:rPr lang="en-US" u="sng" dirty="0"/>
                  <a:t>“weak regret”</a:t>
                </a:r>
                <a:r>
                  <a:rPr lang="en-US" dirty="0"/>
                  <a:t>):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With proper choice of hyperparameters, Nash V-learning achieves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𝒮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u="sng" dirty="0"/>
                  <a:t>Nash V-learning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Originally proposed in (Bai, </a:t>
                </a:r>
                <a:r>
                  <a:rPr lang="en-US" dirty="0" err="1"/>
                  <a:t>Jin</a:t>
                </a:r>
                <a:r>
                  <a:rPr lang="en-US" dirty="0"/>
                  <a:t>, Yu, NeurIPS’20) for self-play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Incremental learning of V-</a:t>
                </a:r>
                <a:r>
                  <a:rPr lang="en-US" dirty="0" err="1"/>
                  <a:t>func</a:t>
                </a:r>
                <a:r>
                  <a:rPr lang="en-US" dirty="0"/>
                  <a:t>. (similar with Q-</a:t>
                </a:r>
                <a:r>
                  <a:rPr lang="en-US" dirty="0" err="1"/>
                  <a:t>func</a:t>
                </a:r>
                <a:r>
                  <a:rPr lang="en-US" dirty="0"/>
                  <a:t>. in Q-learning)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Online: learn much more aggressively (via hyperparameters.)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6A1064-4AAF-4260-8C1B-D12659967B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7E83A-F76F-49DF-8E81-A13DAACA5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EF0442-22FC-4A10-95FF-97D11248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71" y="2672716"/>
            <a:ext cx="3025248" cy="73317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3C148D-25AE-42D5-BFFA-D8CBE1A182C5}"/>
              </a:ext>
            </a:extLst>
          </p:cNvPr>
          <p:cNvCxnSpPr>
            <a:cxnSpLocks/>
          </p:cNvCxnSpPr>
          <p:nvPr/>
        </p:nvCxnSpPr>
        <p:spPr>
          <a:xfrm flipV="1">
            <a:off x="5148375" y="3341247"/>
            <a:ext cx="143010" cy="4766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CDDED8-DC03-450F-8ED0-15B34D09BDFF}"/>
              </a:ext>
            </a:extLst>
          </p:cNvPr>
          <p:cNvCxnSpPr>
            <a:cxnSpLocks/>
          </p:cNvCxnSpPr>
          <p:nvPr/>
        </p:nvCxnSpPr>
        <p:spPr>
          <a:xfrm flipH="1" flipV="1">
            <a:off x="5890151" y="3302482"/>
            <a:ext cx="276632" cy="4764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40DFD6BC-8820-4AF3-A284-CAEB47FC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8A6A7-52BE-48FE-9FFF-6EB600D17C77}" type="datetime1">
              <a:rPr lang="en-US" smtClean="0"/>
              <a:t>11/30/2021</a:t>
            </a:fld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79E80C2-653A-4209-816D-1F0F87FD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66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1B19-4EB4-4616-8B12-5761824A8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0FED7-FA8B-4284-8FD8-81445C98F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exists an MG for which the “strong” regret is at least linear in #episodes.</a:t>
            </a:r>
          </a:p>
          <a:p>
            <a:endParaRPr lang="en-US" dirty="0"/>
          </a:p>
          <a:p>
            <a:r>
              <a:rPr lang="en-US" dirty="0"/>
              <a:t>First </a:t>
            </a:r>
            <a:r>
              <a:rPr lang="en-US" dirty="0">
                <a:solidFill>
                  <a:srgbClr val="FF0000"/>
                </a:solidFill>
              </a:rPr>
              <a:t>sublinear regret</a:t>
            </a:r>
            <a:r>
              <a:rPr lang="en-US" dirty="0"/>
              <a:t> for unknown MGs</a:t>
            </a:r>
          </a:p>
          <a:p>
            <a:endParaRPr lang="en-US" dirty="0"/>
          </a:p>
          <a:p>
            <a:r>
              <a:rPr lang="en-US" dirty="0"/>
              <a:t>First regret </a:t>
            </a:r>
            <a:r>
              <a:rPr lang="en-US" dirty="0">
                <a:solidFill>
                  <a:srgbClr val="FF0000"/>
                </a:solidFill>
              </a:rPr>
              <a:t>independent of #opponent’s actions for online MGs</a:t>
            </a:r>
          </a:p>
          <a:p>
            <a:endParaRPr lang="en-US" dirty="0"/>
          </a:p>
          <a:p>
            <a:r>
              <a:rPr lang="en-US" dirty="0"/>
              <a:t>Extended to multi-player MGs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B12CD-4012-43DD-805D-39D1F11F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1657-29FB-480A-992A-F99911AB6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F4AB7-530E-46FF-AB0F-C967522F8699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4F2B2-C1A4-4BCD-92F7-511930F1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12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27E4A9-C346-40E8-9027-54785AE6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7EE92-3496-4097-892F-7F2625AD7200}"/>
              </a:ext>
            </a:extLst>
          </p:cNvPr>
          <p:cNvSpPr txBox="1"/>
          <p:nvPr/>
        </p:nvSpPr>
        <p:spPr>
          <a:xfrm>
            <a:off x="3304407" y="2747534"/>
            <a:ext cx="5583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Technical Details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CBC1-75F6-4FAE-B6E3-8D1D0F86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4FD84-9B5F-46EF-A3DC-80843DAB1FBC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E936C-0F58-4FDC-93EF-D3E310E5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60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EAEC-A183-4116-A846-506BE357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10278-9532-4A40-86C6-FFF7C4694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Competing against the best policy in hindsight is statistically intractable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the regret has to be either linear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or exponential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010278-9532-4A40-86C6-FFF7C4694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E591F-6390-4375-ACE6-046C04FA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A40B1-6B43-4780-80B7-0B5E95CE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8F781-5EFD-45FD-AE3C-7C656248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82288F-844E-4A44-8903-C113A334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32803"/>
            <a:ext cx="5318845" cy="245198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5657A68-1D66-4AB2-B24B-4E3880AFEE86}"/>
              </a:ext>
            </a:extLst>
          </p:cNvPr>
          <p:cNvCxnSpPr>
            <a:cxnSpLocks/>
          </p:cNvCxnSpPr>
          <p:nvPr/>
        </p:nvCxnSpPr>
        <p:spPr>
          <a:xfrm flipV="1">
            <a:off x="5693445" y="5584791"/>
            <a:ext cx="0" cy="397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D75A193-C018-42BC-9BBE-DB1D5297D865}"/>
              </a:ext>
            </a:extLst>
          </p:cNvPr>
          <p:cNvSpPr/>
          <p:nvPr/>
        </p:nvSpPr>
        <p:spPr>
          <a:xfrm>
            <a:off x="5133929" y="5152709"/>
            <a:ext cx="1110859" cy="4320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4BB7C3-F9BD-450B-A01E-AF4CF9B03633}"/>
                  </a:ext>
                </a:extLst>
              </p:cNvPr>
              <p:cNvSpPr txBox="1"/>
              <p:nvPr/>
            </p:nvSpPr>
            <p:spPr>
              <a:xfrm>
                <a:off x="3288896" y="5987018"/>
                <a:ext cx="59038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Any algorithm has to suffer linear regret unless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4BB7C3-F9BD-450B-A01E-AF4CF9B03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896" y="5987018"/>
                <a:ext cx="5903851" cy="369332"/>
              </a:xfrm>
              <a:prstGeom prst="rect">
                <a:avLst/>
              </a:prstGeom>
              <a:blipFill>
                <a:blip r:embed="rId4"/>
                <a:stretch>
                  <a:fillRect l="-93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407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CF1D-0D1B-4A0F-9154-0ADBF1788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of Statistical 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B08268-A4BD-49D4-8C94-0690ECDCD0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Inspired by “combination lock”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Achieve high reward requires </a:t>
                </a:r>
                <a:r>
                  <a:rPr lang="en-US" u="sng" dirty="0"/>
                  <a:t>guessing every bit of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u="sng" dirty="0"/>
                  <a:t> correctly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The problem as hard as multi-armed bandit problem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u="sng" smtClean="0">
                            <a:latin typeface="Cambria Math" panose="02040503050406030204" pitchFamily="18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u="sng" dirty="0"/>
                  <a:t> arms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B08268-A4BD-49D4-8C94-0690ECDCD0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9806F-6E2C-49F0-BD73-510C9A587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97D08-6A2F-46E7-9BDF-974EF910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10137-4572-481F-B1DD-C4679D16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FFC59-0249-4614-88FD-4E6252F94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701" y="2396218"/>
            <a:ext cx="6050504" cy="220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1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3E59-0343-4C7C-9D2B-C4195BCF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of Statistical Hardness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2FE91-A6BE-4D43-93D5-E6A65540CF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Reduce adversarial MDP problem to online learning in </a:t>
                </a:r>
                <a:r>
                  <a:rPr lang="en-US" dirty="0">
                    <a:solidFill>
                      <a:srgbClr val="FF0000"/>
                    </a:solidFill>
                  </a:rPr>
                  <a:t>unknown MG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The state and action space for the </a:t>
                </a:r>
                <a:r>
                  <a:rPr lang="en-US" dirty="0">
                    <a:solidFill>
                      <a:srgbClr val="FF0000"/>
                    </a:solidFill>
                  </a:rPr>
                  <a:t>max-player</a:t>
                </a:r>
                <a:r>
                  <a:rPr lang="en-US" dirty="0"/>
                  <a:t> the same as MDP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Min-player</a:t>
                </a:r>
                <a:r>
                  <a:rPr lang="en-US" dirty="0"/>
                  <a:t> controls transitions and reward such that the induced MDP for the max-player is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Min-player reproduces all the possible transitions in original MDP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2FE91-A6BE-4D43-93D5-E6A65540CF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D2EB6-23F9-4148-AF9A-26F4694F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23C8E-885A-4251-915D-B91540D92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C436E-7C0D-485F-9B9C-77BEDC6E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237EEB-F7C7-43EB-8E8F-7CF87D202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148" y="4070458"/>
            <a:ext cx="8914630" cy="149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09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D4E5-9279-471D-B856-98AD61BC4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V-learning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DF382-0EA7-4D1C-AACC-14F8A920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1C2F-9A5A-43A8-BFB4-662EB195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05EE1-5A5E-4D01-A629-5A82B85E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19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10669CD-DD93-4A39-91E6-9A62E98C0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Avoids learning Q-table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Based on this, authors derived the</a:t>
            </a:r>
          </a:p>
          <a:p>
            <a:pPr marL="457200" lvl="1" indent="0">
              <a:buNone/>
            </a:pPr>
            <a:r>
              <a:rPr lang="en-US" dirty="0"/>
              <a:t>     first regret that does not depend</a:t>
            </a:r>
          </a:p>
          <a:p>
            <a:pPr marL="457200" lvl="1" indent="0">
              <a:buNone/>
            </a:pPr>
            <a:r>
              <a:rPr lang="en-US" dirty="0"/>
              <a:t>     on opponents’ action space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712EA7-5A08-4C7F-9FE0-9C01AB528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133" y="1543628"/>
            <a:ext cx="3708484" cy="4626638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AB89714-0E3E-4CEA-BCD3-CA7AE3C83AA7}"/>
              </a:ext>
            </a:extLst>
          </p:cNvPr>
          <p:cNvSpPr/>
          <p:nvPr/>
        </p:nvSpPr>
        <p:spPr>
          <a:xfrm>
            <a:off x="8405883" y="3657598"/>
            <a:ext cx="3152633" cy="3553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8AA209E-07D5-4738-A0B3-84210F4AE7C3}"/>
              </a:ext>
            </a:extLst>
          </p:cNvPr>
          <p:cNvSpPr/>
          <p:nvPr/>
        </p:nvSpPr>
        <p:spPr>
          <a:xfrm>
            <a:off x="8475942" y="4213030"/>
            <a:ext cx="3152633" cy="6709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E97AAF-8A48-45A4-A9C8-208BEE0CA00F}"/>
              </a:ext>
            </a:extLst>
          </p:cNvPr>
          <p:cNvSpPr/>
          <p:nvPr/>
        </p:nvSpPr>
        <p:spPr>
          <a:xfrm>
            <a:off x="8540947" y="5191461"/>
            <a:ext cx="3152633" cy="4422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2390F64-00CF-442A-B5E6-75A7ABD347EB}"/>
              </a:ext>
            </a:extLst>
          </p:cNvPr>
          <p:cNvSpPr/>
          <p:nvPr/>
        </p:nvSpPr>
        <p:spPr>
          <a:xfrm>
            <a:off x="8345931" y="1870075"/>
            <a:ext cx="3152633" cy="488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21AC777-2925-4670-A04C-7502BD627294}"/>
              </a:ext>
            </a:extLst>
          </p:cNvPr>
          <p:cNvCxnSpPr/>
          <p:nvPr/>
        </p:nvCxnSpPr>
        <p:spPr>
          <a:xfrm flipH="1">
            <a:off x="7739897" y="2153824"/>
            <a:ext cx="546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8CA0C25-0916-44FF-9CCA-6512812A03B1}"/>
              </a:ext>
            </a:extLst>
          </p:cNvPr>
          <p:cNvCxnSpPr/>
          <p:nvPr/>
        </p:nvCxnSpPr>
        <p:spPr>
          <a:xfrm flipH="1">
            <a:off x="7805622" y="3831663"/>
            <a:ext cx="546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75911C2-6BAD-4431-B793-E261866EA884}"/>
              </a:ext>
            </a:extLst>
          </p:cNvPr>
          <p:cNvCxnSpPr/>
          <p:nvPr/>
        </p:nvCxnSpPr>
        <p:spPr>
          <a:xfrm flipH="1">
            <a:off x="7883629" y="4572705"/>
            <a:ext cx="546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8EFED0-816A-4538-9142-A3526C1854B5}"/>
              </a:ext>
            </a:extLst>
          </p:cNvPr>
          <p:cNvCxnSpPr/>
          <p:nvPr/>
        </p:nvCxnSpPr>
        <p:spPr>
          <a:xfrm flipH="1">
            <a:off x="7952973" y="5413430"/>
            <a:ext cx="5460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39CE21C-013E-4EA4-8859-C0157DDF5A25}"/>
              </a:ext>
            </a:extLst>
          </p:cNvPr>
          <p:cNvSpPr txBox="1"/>
          <p:nvPr/>
        </p:nvSpPr>
        <p:spPr>
          <a:xfrm>
            <a:off x="6878582" y="1969158"/>
            <a:ext cx="9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Hyperp</a:t>
            </a:r>
            <a:r>
              <a:rPr lang="en-US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E8C765-0774-44E8-96B5-CEC27C376DAE}"/>
              </a:ext>
            </a:extLst>
          </p:cNvPr>
          <p:cNvSpPr txBox="1"/>
          <p:nvPr/>
        </p:nvSpPr>
        <p:spPr>
          <a:xfrm>
            <a:off x="6970872" y="3672281"/>
            <a:ext cx="9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V-</a:t>
            </a:r>
            <a:r>
              <a:rPr lang="en-US" dirty="0" err="1"/>
              <a:t>func</a:t>
            </a:r>
            <a:r>
              <a:rPr lang="en-US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B8838-7F2E-46C4-896B-ACAC891C0645}"/>
              </a:ext>
            </a:extLst>
          </p:cNvPr>
          <p:cNvSpPr txBox="1"/>
          <p:nvPr/>
        </p:nvSpPr>
        <p:spPr>
          <a:xfrm>
            <a:off x="7242085" y="4386354"/>
            <a:ext cx="9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9E48B1-09E9-49C7-9285-454927522D1F}"/>
              </a:ext>
            </a:extLst>
          </p:cNvPr>
          <p:cNvSpPr txBox="1"/>
          <p:nvPr/>
        </p:nvSpPr>
        <p:spPr>
          <a:xfrm>
            <a:off x="7258883" y="5220116"/>
            <a:ext cx="9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Policy</a:t>
            </a:r>
          </a:p>
        </p:txBody>
      </p:sp>
    </p:spTree>
    <p:extLst>
      <p:ext uri="{BB962C8B-B14F-4D97-AF65-F5344CB8AC3E}">
        <p14:creationId xmlns:p14="http://schemas.microsoft.com/office/powerpoint/2010/main" val="31181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813A-FC82-4ABB-B3D1-1CA510548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DB033-A981-4BB1-B43C-D4622223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Sequential decision making in a </a:t>
            </a:r>
            <a:r>
              <a:rPr lang="en-US" dirty="0">
                <a:solidFill>
                  <a:srgbClr val="FF0000"/>
                </a:solidFill>
              </a:rPr>
              <a:t>multi-player</a:t>
            </a:r>
            <a:r>
              <a:rPr lang="en-US" dirty="0"/>
              <a:t> environment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Start with two play for simplicity: we &amp; an opponent</a:t>
            </a:r>
          </a:p>
          <a:p>
            <a:endParaRPr lang="en-US" dirty="0"/>
          </a:p>
          <a:p>
            <a:r>
              <a:rPr lang="en-US" dirty="0"/>
              <a:t>Why is the problem difficult?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The environment is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en-US" dirty="0"/>
              <a:t> to 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The opponent is potentially </a:t>
            </a:r>
            <a:r>
              <a:rPr lang="en-US" dirty="0">
                <a:solidFill>
                  <a:srgbClr val="FF0000"/>
                </a:solidFill>
              </a:rPr>
              <a:t>adversarial</a:t>
            </a:r>
            <a:r>
              <a:rPr lang="en-US" dirty="0"/>
              <a:t> against 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The opponent’s actions are </a:t>
            </a:r>
            <a:r>
              <a:rPr lang="en-US" dirty="0">
                <a:solidFill>
                  <a:srgbClr val="FF0000"/>
                </a:solidFill>
              </a:rPr>
              <a:t>unknown</a:t>
            </a:r>
            <a:r>
              <a:rPr lang="en-US" dirty="0"/>
              <a:t> to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40136B-D7F5-4E55-BCF4-2546A383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0103FA-A26D-43E7-A61C-B701103F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7A908-D241-4234-A32C-95C1104AC554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C7B3D-6396-4AFE-A59D-83B097F0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34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E942-6CCB-4304-81ED-02E7A188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 of V-learning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D71DBF-85BA-47C9-8C10-EEBF858FE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Favoring more recent samples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𝜄</m:t>
                    </m:r>
                  </m:oMath>
                </a14:m>
                <a:r>
                  <a:rPr lang="en-US" dirty="0"/>
                  <a:t> is log factor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                   </m:t>
                    </m:r>
                  </m:oMath>
                </a14:m>
                <a:endParaRPr lang="en-US" b="0" i="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/>
                  <a:t>, learn more aggressively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D71DBF-85BA-47C9-8C10-EEBF858FE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7FDF5-2519-408C-BF07-7296389FA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A9D37-74CD-46A1-AFF2-4A604F143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D6269-F02D-4481-94CF-AA93A8B5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3D378B-4003-439C-B756-75194B399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67127"/>
              </p:ext>
            </p:extLst>
          </p:nvPr>
        </p:nvGraphicFramePr>
        <p:xfrm>
          <a:off x="1907287" y="2524085"/>
          <a:ext cx="8377426" cy="255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8713">
                  <a:extLst>
                    <a:ext uri="{9D8B030D-6E8A-4147-A177-3AD203B41FA5}">
                      <a16:colId xmlns:a16="http://schemas.microsoft.com/office/drawing/2014/main" val="2639310269"/>
                    </a:ext>
                  </a:extLst>
                </a:gridCol>
                <a:gridCol w="4188713">
                  <a:extLst>
                    <a:ext uri="{9D8B030D-6E8A-4147-A177-3AD203B41FA5}">
                      <a16:colId xmlns:a16="http://schemas.microsoft.com/office/drawing/2014/main" val="20112058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V-learning for self-play (V-SP)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Online V-learning for  unknow MGs(V-OL)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44876"/>
                  </a:ext>
                </a:extLst>
              </a:tr>
              <a:tr h="5917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501545"/>
                  </a:ext>
                </a:extLst>
              </a:tr>
              <a:tr h="668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687383"/>
                  </a:ext>
                </a:extLst>
              </a:tr>
              <a:tr h="6543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62840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33E68B03-374E-4BA6-8659-EABCC8378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37" y="3219943"/>
            <a:ext cx="1002530" cy="4660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0104BE-120C-4B78-8077-9B8C65BF9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899" y="3182176"/>
            <a:ext cx="1535002" cy="541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936D87-0DD9-496A-B433-2308FD811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862" y="3801873"/>
            <a:ext cx="1399476" cy="574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AD8635-BB1B-4594-A59F-36FABD21A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220" y="3739883"/>
            <a:ext cx="3224980" cy="698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7D7872-A6F9-4595-921D-B05CBE82C3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3270" y="4492606"/>
            <a:ext cx="1530659" cy="5471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9B8E71-8DD3-4F7C-AC74-D56B867BED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66912" y="4438750"/>
            <a:ext cx="1438411" cy="63622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18F665-24A3-41EC-AA5D-703A95CFD805}"/>
              </a:ext>
            </a:extLst>
          </p:cNvPr>
          <p:cNvCxnSpPr>
            <a:cxnSpLocks/>
          </p:cNvCxnSpPr>
          <p:nvPr/>
        </p:nvCxnSpPr>
        <p:spPr>
          <a:xfrm flipV="1">
            <a:off x="8362973" y="5165710"/>
            <a:ext cx="0" cy="3972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D423FBD-E93D-41F6-8058-2F446CA176D9}"/>
              </a:ext>
            </a:extLst>
          </p:cNvPr>
          <p:cNvSpPr/>
          <p:nvPr/>
        </p:nvSpPr>
        <p:spPr>
          <a:xfrm>
            <a:off x="6793393" y="3118117"/>
            <a:ext cx="3152633" cy="20475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27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70DAC-1C37-4CE7-9597-CD33E76C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V-OL and V-SP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5A31C-F700-4A8D-9891-5AD01FDABD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Hyperparameters choices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V-SP may suffer </a:t>
                </a:r>
                <a:r>
                  <a:rPr lang="en-US" u="sng" dirty="0">
                    <a:solidFill>
                      <a:srgbClr val="FF0000"/>
                    </a:solidFill>
                  </a:rPr>
                  <a:t>linear regret in #episodes </a:t>
                </a:r>
              </a:p>
              <a:p>
                <a:endParaRPr lang="en-US" dirty="0"/>
              </a:p>
              <a:p>
                <a:r>
                  <a:rPr lang="en-US" dirty="0" err="1"/>
                  <a:t>Subprocedure</a:t>
                </a:r>
                <a:r>
                  <a:rPr lang="en-US" dirty="0"/>
                  <a:t> for resampling in V-SP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V-OL only needs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𝐻𝑆𝐴</m:t>
                        </m:r>
                      </m:e>
                    </m:d>
                  </m:oMath>
                </a14:m>
                <a:r>
                  <a:rPr lang="en-US" dirty="0"/>
                  <a:t> space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𝐻𝑆𝐴𝐾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r>
                  <a:rPr lang="en-US" dirty="0"/>
                  <a:t> Proof structure in V-SP does not hold in V-OL</a:t>
                </a:r>
              </a:p>
              <a:p>
                <a:endParaRPr lang="en-US" dirty="0"/>
              </a:p>
              <a:p>
                <a:r>
                  <a:rPr lang="en-US" dirty="0"/>
                  <a:t> V-OL also works in multi-player general-sum MGs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D5A31C-F700-4A8D-9891-5AD01FDAB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60A2A-E764-4EE9-B21A-68E9463C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CF79F-9DAE-4574-8FEE-24A36E77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799F2-C949-491C-B1EF-6F546CB8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78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FE75-2938-492D-9D90-EF141B50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Bound for V-OL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889DDE-FA90-40F9-BDA3-4900B2F91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054" y="1845718"/>
            <a:ext cx="10515600" cy="171521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56E87-559D-42E0-A5DB-23CF04C8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0048-8CF2-4BE4-AFC6-70B2BF37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5D08-73DC-4BD0-AB2F-BDD4F27E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22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FF7252-C6EF-435E-9C58-57E5FDFB3B28}"/>
              </a:ext>
            </a:extLst>
          </p:cNvPr>
          <p:cNvCxnSpPr>
            <a:cxnSpLocks/>
          </p:cNvCxnSpPr>
          <p:nvPr/>
        </p:nvCxnSpPr>
        <p:spPr>
          <a:xfrm>
            <a:off x="5350871" y="5704744"/>
            <a:ext cx="480776" cy="196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DC0D2E-FF29-4F53-9A6F-0C331D62E633}"/>
              </a:ext>
            </a:extLst>
          </p:cNvPr>
          <p:cNvSpPr txBox="1"/>
          <p:nvPr/>
        </p:nvSpPr>
        <p:spPr>
          <a:xfrm>
            <a:off x="5792645" y="5901089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Sublinear regret is achievable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D20CBF-3577-406F-B143-6809720C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06" y="3732129"/>
            <a:ext cx="5943125" cy="192890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1362C01-B11E-4AF5-8BE4-35AACFA8FCD1}"/>
              </a:ext>
            </a:extLst>
          </p:cNvPr>
          <p:cNvSpPr/>
          <p:nvPr/>
        </p:nvSpPr>
        <p:spPr>
          <a:xfrm>
            <a:off x="4962027" y="4696583"/>
            <a:ext cx="468036" cy="928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9549365-2615-4807-AE28-BF77CF9958BC}"/>
              </a:ext>
            </a:extLst>
          </p:cNvPr>
          <p:cNvCxnSpPr>
            <a:cxnSpLocks/>
          </p:cNvCxnSpPr>
          <p:nvPr/>
        </p:nvCxnSpPr>
        <p:spPr>
          <a:xfrm>
            <a:off x="4996698" y="2465846"/>
            <a:ext cx="2276729" cy="3466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9788E9-4615-4242-AE7B-406C0EA83257}"/>
                  </a:ext>
                </a:extLst>
              </p:cNvPr>
              <p:cNvSpPr txBox="1"/>
              <p:nvPr/>
            </p:nvSpPr>
            <p:spPr>
              <a:xfrm>
                <a:off x="7273427" y="2563232"/>
                <a:ext cx="41481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FF000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the regret in (4.2) will be useless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9788E9-4615-4242-AE7B-406C0EA83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427" y="2563232"/>
                <a:ext cx="4148141" cy="369332"/>
              </a:xfrm>
              <a:prstGeom prst="rect">
                <a:avLst/>
              </a:prstGeom>
              <a:blipFill>
                <a:blip r:embed="rId4"/>
                <a:stretch>
                  <a:fillRect l="-117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461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93ED-E9B4-469E-82B2-868C5637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Procedures of Theorem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06B4C-9A62-4A03-AEE3-7000BEE3D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Upper confidence bound (UCB) property is satisfied.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Ensure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/>
                  <a:t> is an </a:t>
                </a:r>
                <a:r>
                  <a:rPr lang="en-US" dirty="0" err="1"/>
                  <a:t>entrywise</a:t>
                </a:r>
                <a:r>
                  <a:rPr lang="en-US" dirty="0"/>
                  <a:t> UCB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Regret bounds analysis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06B4C-9A62-4A03-AEE3-7000BEE3D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9269C-A795-469A-A734-D30A09DA2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CA31A-8C67-43F9-B70F-B081CF0F6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4BA5D-86B6-47CF-B758-2537C9DE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11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ACEC-BC01-47CE-8821-29712E82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V-learning Lemma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27312-7043-49BF-959E-F9D53FEC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798DC-26FD-4F0F-AA02-F0CD7444E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C43FD9-24B1-4516-847E-247928F68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838F9552-9F4E-4895-89D3-C11D08DD17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602471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dirty="0"/>
                  <a:t>Where</a:t>
                </a:r>
                <a:endParaRPr lang="en-US" dirty="0"/>
              </a:p>
              <a:p>
                <a:r>
                  <a:rPr lang="en-US" dirty="0"/>
                  <a:t>Proof sketch</a:t>
                </a:r>
              </a:p>
              <a:p>
                <a:pPr marL="0" indent="0">
                  <a:buNone/>
                </a:pPr>
                <a:r>
                  <a:rPr lang="en-US" sz="2000" dirty="0"/>
                  <a:t>Azuma-</a:t>
                </a:r>
                <a:r>
                  <a:rPr lang="en-US" sz="2000" dirty="0" err="1"/>
                  <a:t>Hoeffding</a:t>
                </a:r>
                <a:r>
                  <a:rPr lang="en-US" sz="2000" dirty="0"/>
                  <a:t> inequality and properties about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838F9552-9F4E-4895-89D3-C11D08DD17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602471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8B8C94B2-6B8A-4935-9C04-4576746AB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389" y="1395095"/>
            <a:ext cx="10054578" cy="1857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F04E34-99E1-4E25-8E48-C0D4968B3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508" y="3252567"/>
            <a:ext cx="2612717" cy="576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CFE2D-5D8B-417A-8F2B-AB4537748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8350" y="4654202"/>
            <a:ext cx="6435299" cy="61908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A092EEF-8A8E-4266-9ABB-CB7CEA006A28}"/>
              </a:ext>
            </a:extLst>
          </p:cNvPr>
          <p:cNvSpPr/>
          <p:nvPr/>
        </p:nvSpPr>
        <p:spPr>
          <a:xfrm>
            <a:off x="5351948" y="5315657"/>
            <a:ext cx="273128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A66B5FC-2412-4C08-A7F9-65ECA7526C37}"/>
              </a:ext>
            </a:extLst>
          </p:cNvPr>
          <p:cNvSpPr/>
          <p:nvPr/>
        </p:nvSpPr>
        <p:spPr>
          <a:xfrm>
            <a:off x="1366033" y="2358738"/>
            <a:ext cx="3292640" cy="1021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CEB156-629F-480E-BF40-07547844EDB0}"/>
                  </a:ext>
                </a:extLst>
              </p:cNvPr>
              <p:cNvSpPr txBox="1"/>
              <p:nvPr/>
            </p:nvSpPr>
            <p:spPr>
              <a:xfrm>
                <a:off x="1412271" y="2978778"/>
                <a:ext cx="3363412" cy="44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Term(1):Sum of weighted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CEB156-629F-480E-BF40-07547844E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71" y="2978778"/>
                <a:ext cx="3363412" cy="444096"/>
              </a:xfrm>
              <a:prstGeom prst="rect">
                <a:avLst/>
              </a:prstGeom>
              <a:blipFill>
                <a:blip r:embed="rId6"/>
                <a:stretch>
                  <a:fillRect l="-1633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4C7474F-6C85-4396-B630-718E990035F7}"/>
              </a:ext>
            </a:extLst>
          </p:cNvPr>
          <p:cNvSpPr txBox="1"/>
          <p:nvPr/>
        </p:nvSpPr>
        <p:spPr>
          <a:xfrm>
            <a:off x="1882545" y="4808344"/>
            <a:ext cx="99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Term(3)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F6C6A46-4963-4DBC-82A3-7AA40C2D84E4}"/>
              </a:ext>
            </a:extLst>
          </p:cNvPr>
          <p:cNvSpPr/>
          <p:nvPr/>
        </p:nvSpPr>
        <p:spPr>
          <a:xfrm>
            <a:off x="2786536" y="4570173"/>
            <a:ext cx="2483182" cy="84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16262-590D-4917-9F91-A60D23563DB3}"/>
              </a:ext>
            </a:extLst>
          </p:cNvPr>
          <p:cNvSpPr txBox="1"/>
          <p:nvPr/>
        </p:nvSpPr>
        <p:spPr>
          <a:xfrm>
            <a:off x="2646789" y="5750853"/>
            <a:ext cx="3109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Upper bound term (1) –term(3)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B9D25D-F5E3-4137-B2ED-B205C391C3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6047" y="5719625"/>
            <a:ext cx="1143564" cy="4317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86420DD-8085-40DB-8670-7CFCFC18CD72}"/>
              </a:ext>
            </a:extLst>
          </p:cNvPr>
          <p:cNvSpPr txBox="1"/>
          <p:nvPr/>
        </p:nvSpPr>
        <p:spPr>
          <a:xfrm>
            <a:off x="6699474" y="5782081"/>
            <a:ext cx="663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,with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FC8466-72D3-454E-90C8-E011150E6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9721" y="5719625"/>
            <a:ext cx="1255508" cy="373908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29E01D9-A6F7-4865-ACAC-7D11B49120DE}"/>
              </a:ext>
            </a:extLst>
          </p:cNvPr>
          <p:cNvSpPr/>
          <p:nvPr/>
        </p:nvSpPr>
        <p:spPr>
          <a:xfrm>
            <a:off x="4775683" y="2287828"/>
            <a:ext cx="3185234" cy="1027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53E621-F436-4F0B-8290-FE92D9D67A2E}"/>
                  </a:ext>
                </a:extLst>
              </p:cNvPr>
              <p:cNvSpPr txBox="1"/>
              <p:nvPr/>
            </p:nvSpPr>
            <p:spPr>
              <a:xfrm>
                <a:off x="7655497" y="3015423"/>
                <a:ext cx="2797265" cy="389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Term(2):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53E621-F436-4F0B-8290-FE92D9D67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497" y="3015423"/>
                <a:ext cx="2797265" cy="389594"/>
              </a:xfrm>
              <a:prstGeom prst="rect">
                <a:avLst/>
              </a:prstGeom>
              <a:blipFill>
                <a:blip r:embed="rId9"/>
                <a:stretch>
                  <a:fillRect l="-1961" t="-109375" b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ECD500-758A-41E9-B805-975B7A6EAF78}"/>
              </a:ext>
            </a:extLst>
          </p:cNvPr>
          <p:cNvCxnSpPr/>
          <p:nvPr/>
        </p:nvCxnSpPr>
        <p:spPr>
          <a:xfrm>
            <a:off x="6756159" y="4034627"/>
            <a:ext cx="4030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2BEBA19-15F3-4ADD-A9D6-35CAF531163D}"/>
                  </a:ext>
                </a:extLst>
              </p:cNvPr>
              <p:cNvSpPr txBox="1"/>
              <p:nvPr/>
            </p:nvSpPr>
            <p:spPr>
              <a:xfrm>
                <a:off x="7223157" y="3572259"/>
                <a:ext cx="273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2BEBA19-15F3-4ADD-A9D6-35CAF531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157" y="3572259"/>
                <a:ext cx="273128" cy="369332"/>
              </a:xfrm>
              <a:prstGeom prst="rect">
                <a:avLst/>
              </a:prstGeom>
              <a:blipFill>
                <a:blip r:embed="rId10"/>
                <a:stretch>
                  <a:fillRect r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91871C0-089A-45B0-8DF1-4B5A2C1188B6}"/>
                  </a:ext>
                </a:extLst>
              </p14:cNvPr>
              <p14:cNvContentPartPr/>
              <p14:nvPr/>
            </p14:nvContentPartPr>
            <p14:xfrm>
              <a:off x="7379872" y="4004048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91871C0-089A-45B0-8DF1-4B5A2C1188B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44232" y="396804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4EE0E7-0100-44F4-94BC-570FA640E725}"/>
                  </a:ext>
                </a:extLst>
              </p14:cNvPr>
              <p14:cNvContentPartPr/>
              <p14:nvPr/>
            </p14:nvContentPartPr>
            <p14:xfrm>
              <a:off x="7869472" y="3999728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4EE0E7-0100-44F4-94BC-570FA640E7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33832" y="39637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C38320F-F263-4184-BB22-6E576E7A942C}"/>
                  </a:ext>
                </a:extLst>
              </p14:cNvPr>
              <p14:cNvContentPartPr/>
              <p14:nvPr/>
            </p14:nvContentPartPr>
            <p14:xfrm>
              <a:off x="8324512" y="3999728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C38320F-F263-4184-BB22-6E576E7A94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88872" y="396372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B8889A5-69DF-450D-B883-0E36C0190200}"/>
                  </a:ext>
                </a:extLst>
              </p14:cNvPr>
              <p14:cNvContentPartPr/>
              <p14:nvPr/>
            </p14:nvContentPartPr>
            <p14:xfrm>
              <a:off x="8779552" y="4017008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B8889A5-69DF-450D-B883-0E36C019020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43912" y="398136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C51FC88-A51F-4977-9631-328789A5EFB1}"/>
                  </a:ext>
                </a:extLst>
              </p14:cNvPr>
              <p14:cNvContentPartPr/>
              <p14:nvPr/>
            </p14:nvContentPartPr>
            <p14:xfrm>
              <a:off x="9226312" y="4012328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C51FC88-A51F-4977-9631-328789A5EFB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190312" y="39766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4E21FF3-EBCB-45D9-86BC-17312EB0F082}"/>
                  </a:ext>
                </a:extLst>
              </p14:cNvPr>
              <p14:cNvContentPartPr/>
              <p14:nvPr/>
            </p14:nvContentPartPr>
            <p14:xfrm>
              <a:off x="9724552" y="4012328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4E21FF3-EBCB-45D9-86BC-17312EB0F08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88552" y="39766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DC9A10A-6DC6-4A1E-ADA9-688CEE10ECC3}"/>
                  </a:ext>
                </a:extLst>
              </p14:cNvPr>
              <p14:cNvContentPartPr/>
              <p14:nvPr/>
            </p14:nvContentPartPr>
            <p14:xfrm>
              <a:off x="10261672" y="4012328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DC9A10A-6DC6-4A1E-ADA9-688CEE10EC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225672" y="3976688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BA952D-F1C4-462C-85EC-70B25FD38C96}"/>
                  </a:ext>
                </a:extLst>
              </p:cNvPr>
              <p:cNvSpPr txBox="1"/>
              <p:nvPr/>
            </p:nvSpPr>
            <p:spPr>
              <a:xfrm>
                <a:off x="8554309" y="3622924"/>
                <a:ext cx="273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7BA952D-F1C4-462C-85EC-70B25FD38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4309" y="3622924"/>
                <a:ext cx="273128" cy="369332"/>
              </a:xfrm>
              <a:prstGeom prst="rect">
                <a:avLst/>
              </a:prstGeom>
              <a:blipFill>
                <a:blip r:embed="rId19"/>
                <a:stretch>
                  <a:fillRect r="-4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824F15-65C1-42FC-8818-BC256DF4856D}"/>
                  </a:ext>
                </a:extLst>
              </p:cNvPr>
              <p:cNvSpPr txBox="1"/>
              <p:nvPr/>
            </p:nvSpPr>
            <p:spPr>
              <a:xfrm>
                <a:off x="10064530" y="3608063"/>
                <a:ext cx="273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824F15-65C1-42FC-8818-BC256DF48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4530" y="3608063"/>
                <a:ext cx="273128" cy="369332"/>
              </a:xfrm>
              <a:prstGeom prst="rect">
                <a:avLst/>
              </a:prstGeom>
              <a:blipFill>
                <a:blip r:embed="rId20"/>
                <a:stretch>
                  <a:fillRect r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F4BCD3-498F-4D91-906E-350547258ED0}"/>
                  </a:ext>
                </a:extLst>
              </p:cNvPr>
              <p:cNvSpPr txBox="1"/>
              <p:nvPr/>
            </p:nvSpPr>
            <p:spPr>
              <a:xfrm>
                <a:off x="10593551" y="4038461"/>
                <a:ext cx="17482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(episode ind.)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DF4BCD3-498F-4D91-906E-350547258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3551" y="4038461"/>
                <a:ext cx="1748257" cy="369332"/>
              </a:xfrm>
              <a:prstGeom prst="rect">
                <a:avLst/>
              </a:prstGeom>
              <a:blipFill>
                <a:blip r:embed="rId2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69A2981-56E9-458A-87AA-DAAF2023C73A}"/>
              </a:ext>
            </a:extLst>
          </p:cNvPr>
          <p:cNvSpPr txBox="1"/>
          <p:nvPr/>
        </p:nvSpPr>
        <p:spPr>
          <a:xfrm>
            <a:off x="7222688" y="4073131"/>
            <a:ext cx="27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1907A2-66D8-4944-8FAB-5FA2AAE591D4}"/>
              </a:ext>
            </a:extLst>
          </p:cNvPr>
          <p:cNvSpPr txBox="1"/>
          <p:nvPr/>
        </p:nvSpPr>
        <p:spPr>
          <a:xfrm>
            <a:off x="7716692" y="4064847"/>
            <a:ext cx="27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A745E29-6750-45BF-AF6C-B4943477A882}"/>
              </a:ext>
            </a:extLst>
          </p:cNvPr>
          <p:cNvSpPr txBox="1"/>
          <p:nvPr/>
        </p:nvSpPr>
        <p:spPr>
          <a:xfrm>
            <a:off x="8187948" y="4064847"/>
            <a:ext cx="27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0742B8C-9782-4550-9C2F-3D893F485788}"/>
              </a:ext>
            </a:extLst>
          </p:cNvPr>
          <p:cNvSpPr txBox="1"/>
          <p:nvPr/>
        </p:nvSpPr>
        <p:spPr>
          <a:xfrm>
            <a:off x="8634742" y="4065257"/>
            <a:ext cx="27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F3729E-DC38-4AC1-A6FA-2D23AE444414}"/>
              </a:ext>
            </a:extLst>
          </p:cNvPr>
          <p:cNvSpPr txBox="1"/>
          <p:nvPr/>
        </p:nvSpPr>
        <p:spPr>
          <a:xfrm>
            <a:off x="9055813" y="4073131"/>
            <a:ext cx="27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DBACCC-19C5-42E4-AFAF-72163785F280}"/>
              </a:ext>
            </a:extLst>
          </p:cNvPr>
          <p:cNvSpPr txBox="1"/>
          <p:nvPr/>
        </p:nvSpPr>
        <p:spPr>
          <a:xfrm>
            <a:off x="9556529" y="4075088"/>
            <a:ext cx="27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7681FC-C879-46B1-A8DD-B858EA0FB912}"/>
              </a:ext>
            </a:extLst>
          </p:cNvPr>
          <p:cNvSpPr txBox="1"/>
          <p:nvPr/>
        </p:nvSpPr>
        <p:spPr>
          <a:xfrm>
            <a:off x="10101711" y="4064847"/>
            <a:ext cx="4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019A33B-F989-4A57-BEFA-C7DAE0167952}"/>
              </a:ext>
            </a:extLst>
          </p:cNvPr>
          <p:cNvSpPr txBox="1"/>
          <p:nvPr/>
        </p:nvSpPr>
        <p:spPr>
          <a:xfrm>
            <a:off x="9391217" y="3556581"/>
            <a:ext cx="420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5252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9" grpId="0"/>
      <p:bldP spid="16" grpId="0" animBg="1"/>
      <p:bldP spid="11" grpId="0"/>
      <p:bldP spid="19" grpId="0"/>
      <p:bldP spid="22" grpId="0" animBg="1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9629-E1C7-491F-91E5-DFCA68FB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Confidence Bound Lemma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0B4BA-2EA9-4B43-9F01-BFCB77CE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3EEFF-D655-4DBC-B4B2-0783039B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9A7F2-5597-46C7-9D9A-F18B01F4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746876D-582C-404E-BDC6-9463695CA0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Proof sketch</a:t>
                </a:r>
              </a:p>
              <a:p>
                <a:pPr marL="0" indent="0">
                  <a:buNone/>
                </a:pPr>
                <a:r>
                  <a:rPr lang="en-US" sz="2400" dirty="0"/>
                  <a:t>Backward induction: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746876D-582C-404E-BDC6-9463695CA0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CBD2931-3882-4758-8A22-6C431E221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83" y="1646238"/>
            <a:ext cx="11299345" cy="12143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B8E3E-4A7C-4A64-A2EA-553688CB3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1290" y="3883712"/>
            <a:ext cx="4635689" cy="1033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315A0-EF19-4691-8B88-AB5ACC19D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883" y="4917393"/>
            <a:ext cx="3071457" cy="5108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25D568-ECCB-49BF-A722-DF43DAD791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2883" y="5428197"/>
            <a:ext cx="2648875" cy="4563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276169-0AEF-4304-B87A-B6086FB59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2883" y="5951074"/>
            <a:ext cx="797399" cy="4200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116E34-98DC-44B1-8425-21D9A64AC256}"/>
              </a:ext>
            </a:extLst>
          </p:cNvPr>
          <p:cNvSpPr txBox="1"/>
          <p:nvPr/>
        </p:nvSpPr>
        <p:spPr>
          <a:xfrm>
            <a:off x="7936339" y="5471684"/>
            <a:ext cx="244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induction assumption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FFE3D3BE-D6FB-4229-9BFA-D10B93864857}"/>
              </a:ext>
            </a:extLst>
          </p:cNvPr>
          <p:cNvSpPr/>
          <p:nvPr/>
        </p:nvSpPr>
        <p:spPr>
          <a:xfrm>
            <a:off x="7452345" y="5563133"/>
            <a:ext cx="377028" cy="2061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Left 19">
            <a:extLst>
              <a:ext uri="{FF2B5EF4-FFF2-40B4-BE49-F238E27FC236}">
                <a16:creationId xmlns:a16="http://schemas.microsoft.com/office/drawing/2014/main" id="{FC81CF7C-AF10-46B5-BBCF-9868E2B2457B}"/>
              </a:ext>
            </a:extLst>
          </p:cNvPr>
          <p:cNvSpPr/>
          <p:nvPr/>
        </p:nvSpPr>
        <p:spPr>
          <a:xfrm>
            <a:off x="7964886" y="4567116"/>
            <a:ext cx="377028" cy="2061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D0AA89-8EA3-4BC2-827B-EE0702E7D1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6590" y="4453670"/>
            <a:ext cx="1272378" cy="338227"/>
          </a:xfrm>
          <a:prstGeom prst="rect">
            <a:avLst/>
          </a:prstGeom>
        </p:spPr>
      </p:pic>
      <p:sp>
        <p:nvSpPr>
          <p:cNvPr id="25" name="Arrow: Left 24">
            <a:extLst>
              <a:ext uri="{FF2B5EF4-FFF2-40B4-BE49-F238E27FC236}">
                <a16:creationId xmlns:a16="http://schemas.microsoft.com/office/drawing/2014/main" id="{743C0F11-074B-43F0-8D86-88F4AA576C03}"/>
              </a:ext>
            </a:extLst>
          </p:cNvPr>
          <p:cNvSpPr/>
          <p:nvPr/>
        </p:nvSpPr>
        <p:spPr>
          <a:xfrm>
            <a:off x="5321228" y="6085628"/>
            <a:ext cx="377028" cy="2061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2BFABD-1F9A-47C1-835F-3CCD6AF9A669}"/>
              </a:ext>
            </a:extLst>
          </p:cNvPr>
          <p:cNvSpPr txBox="1"/>
          <p:nvPr/>
        </p:nvSpPr>
        <p:spPr>
          <a:xfrm>
            <a:off x="5821765" y="6011487"/>
            <a:ext cx="185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V-learning lemma</a:t>
            </a:r>
          </a:p>
        </p:txBody>
      </p:sp>
    </p:spTree>
    <p:extLst>
      <p:ext uri="{BB962C8B-B14F-4D97-AF65-F5344CB8AC3E}">
        <p14:creationId xmlns:p14="http://schemas.microsoft.com/office/powerpoint/2010/main" val="193911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5" grpId="0" animBg="1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FE75-2938-492D-9D90-EF141B50E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Regret Bound for V-OL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F889DDE-FA90-40F9-BDA3-4900B2F91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054" y="1845718"/>
            <a:ext cx="10515600" cy="171521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456E87-559D-42E0-A5DB-23CF04C81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0048-8CF2-4BE4-AFC6-70B2BF375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A5D08-73DC-4BD0-AB2F-BDD4F27E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26</a:t>
            </a:fld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FF7252-C6EF-435E-9C58-57E5FDFB3B28}"/>
              </a:ext>
            </a:extLst>
          </p:cNvPr>
          <p:cNvCxnSpPr>
            <a:cxnSpLocks/>
          </p:cNvCxnSpPr>
          <p:nvPr/>
        </p:nvCxnSpPr>
        <p:spPr>
          <a:xfrm>
            <a:off x="5350871" y="5704744"/>
            <a:ext cx="480776" cy="196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DC0D2E-FF29-4F53-9A6F-0C331D62E633}"/>
              </a:ext>
            </a:extLst>
          </p:cNvPr>
          <p:cNvSpPr txBox="1"/>
          <p:nvPr/>
        </p:nvSpPr>
        <p:spPr>
          <a:xfrm>
            <a:off x="5792645" y="5901089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Sublinear regret is achievable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D20CBF-3577-406F-B143-6809720C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906" y="3732129"/>
            <a:ext cx="5943125" cy="192890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1362C01-B11E-4AF5-8BE4-35AACFA8FCD1}"/>
              </a:ext>
            </a:extLst>
          </p:cNvPr>
          <p:cNvSpPr/>
          <p:nvPr/>
        </p:nvSpPr>
        <p:spPr>
          <a:xfrm>
            <a:off x="4962027" y="4696583"/>
            <a:ext cx="468036" cy="9280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C1F6C-214F-413B-A7CD-57DD2D21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Regret Bound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D9F75-750E-498E-AC81-010A8326AB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5189" y="143051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By definition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b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8D9F75-750E-498E-AC81-010A8326AB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189" y="1430515"/>
                <a:ext cx="10515600" cy="4351338"/>
              </a:xfrm>
              <a:blipFill>
                <a:blip r:embed="rId2"/>
                <a:stretch>
                  <a:fillRect l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BB808-ACA0-47BB-9205-89ED7377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F50DB-8CC7-484F-ABD1-426D54EC9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3E74A-5497-4D38-B9B6-C3D66AED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27</a:t>
            </a:fld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BCEF4EA-8694-4E65-B812-B72E353F0A1B}"/>
              </a:ext>
            </a:extLst>
          </p:cNvPr>
          <p:cNvCxnSpPr>
            <a:cxnSpLocks/>
          </p:cNvCxnSpPr>
          <p:nvPr/>
        </p:nvCxnSpPr>
        <p:spPr>
          <a:xfrm>
            <a:off x="8043614" y="3287867"/>
            <a:ext cx="1390741" cy="1411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2C991C-8819-4576-AB8E-E53767326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61378"/>
            <a:ext cx="3297912" cy="504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EAF9AC-E8D1-4CE7-A303-CB192ACEB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1904252"/>
            <a:ext cx="4090107" cy="4777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28F81B-AF97-4CBE-971E-E5B2CF95D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833" y="2533946"/>
            <a:ext cx="5716445" cy="142674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6D3F8D7-4BE2-410D-BA0C-6F1A58D32F39}"/>
              </a:ext>
            </a:extLst>
          </p:cNvPr>
          <p:cNvSpPr/>
          <p:nvPr/>
        </p:nvSpPr>
        <p:spPr>
          <a:xfrm>
            <a:off x="5727639" y="2997400"/>
            <a:ext cx="2285639" cy="575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5ABD96-C9A3-4E6F-BAF3-E1B468F072BA}"/>
              </a:ext>
            </a:extLst>
          </p:cNvPr>
          <p:cNvSpPr/>
          <p:nvPr/>
        </p:nvSpPr>
        <p:spPr>
          <a:xfrm>
            <a:off x="2976494" y="3453460"/>
            <a:ext cx="2285639" cy="5755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B03C55-830F-4572-9E1E-4FBC6CE50D46}"/>
              </a:ext>
            </a:extLst>
          </p:cNvPr>
          <p:cNvSpPr txBox="1"/>
          <p:nvPr/>
        </p:nvSpPr>
        <p:spPr>
          <a:xfrm>
            <a:off x="8478784" y="3474566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Subtract and add same term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58ABF6-F302-4D58-BEE6-65F5D96CB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3101" y="4165576"/>
            <a:ext cx="6773969" cy="76461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102206-D79A-4263-B46C-67479F2D536D}"/>
              </a:ext>
            </a:extLst>
          </p:cNvPr>
          <p:cNvCxnSpPr>
            <a:cxnSpLocks/>
          </p:cNvCxnSpPr>
          <p:nvPr/>
        </p:nvCxnSpPr>
        <p:spPr>
          <a:xfrm flipV="1">
            <a:off x="2683613" y="4678769"/>
            <a:ext cx="0" cy="3742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2C8B9E8-4B16-4E6F-B441-20515166AE0F}"/>
              </a:ext>
            </a:extLst>
          </p:cNvPr>
          <p:cNvSpPr txBox="1"/>
          <p:nvPr/>
        </p:nvSpPr>
        <p:spPr>
          <a:xfrm>
            <a:off x="990962" y="5168436"/>
            <a:ext cx="609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Azuma-</a:t>
            </a:r>
            <a:r>
              <a:rPr lang="en-US" dirty="0" err="1"/>
              <a:t>Hoeffding</a:t>
            </a:r>
            <a:r>
              <a:rPr lang="en-US" dirty="0"/>
              <a:t> inequality: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2CE6188-79F7-40D4-84B3-C3654C937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2575" y="5151387"/>
            <a:ext cx="4808025" cy="47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76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0BC6-3D75-45A5-AFAA-2C6497DD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Regret Bound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97791-C0BB-4BD1-AE05-4D819CA23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59" y="1500602"/>
            <a:ext cx="10515600" cy="4855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By the same regrouping technique as that in (</a:t>
            </a:r>
            <a:r>
              <a:rPr lang="en-US" sz="2000" dirty="0" err="1"/>
              <a:t>Jin</a:t>
            </a:r>
            <a:r>
              <a:rPr lang="en-US" sz="2000" dirty="0"/>
              <a:t> et al., 2018)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88D35-56AF-4D36-8625-8A27C85DB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576D5-B08C-4ABD-A5C1-1B50EF7F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CF2BC-84A4-40C3-BF75-F1F8BF56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3F2AD-5BCB-45D9-8BDB-6514CD824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893" y="2739048"/>
            <a:ext cx="6584050" cy="13481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0BEF47-76BD-49F1-A3EC-8C090B09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305" y="1653270"/>
            <a:ext cx="466590" cy="5176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5B5512-1689-4CFD-BABC-760CFD445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128" y="1561940"/>
            <a:ext cx="6370307" cy="7002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CB3609-7DF6-4C6C-9C73-690CAF278E77}"/>
              </a:ext>
            </a:extLst>
          </p:cNvPr>
          <p:cNvSpPr txBox="1"/>
          <p:nvPr/>
        </p:nvSpPr>
        <p:spPr>
          <a:xfrm>
            <a:off x="2869228" y="1746124"/>
            <a:ext cx="108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bound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6D69173-CAA0-496C-B7CF-126CD57B79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9181" y="4563979"/>
            <a:ext cx="6982808" cy="604811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A93EF108-3D7B-4EFB-8B0A-6322FBD28F10}"/>
              </a:ext>
            </a:extLst>
          </p:cNvPr>
          <p:cNvSpPr/>
          <p:nvPr/>
        </p:nvSpPr>
        <p:spPr>
          <a:xfrm>
            <a:off x="5320103" y="4219245"/>
            <a:ext cx="273128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AC3FE6-7338-45A1-B600-293ACA1DB003}"/>
                  </a:ext>
                </a:extLst>
              </p:cNvPr>
              <p:cNvSpPr txBox="1"/>
              <p:nvPr/>
            </p:nvSpPr>
            <p:spPr>
              <a:xfrm>
                <a:off x="5669206" y="4194647"/>
                <a:ext cx="1545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Sum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AC3FE6-7338-45A1-B600-293ACA1DB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06" y="4194647"/>
                <a:ext cx="1545823" cy="369332"/>
              </a:xfrm>
              <a:prstGeom prst="rect">
                <a:avLst/>
              </a:prstGeom>
              <a:blipFill>
                <a:blip r:embed="rId6"/>
                <a:stretch>
                  <a:fillRect l="-35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1FF880CE-C618-4D2D-A636-FB7437F69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7570" y="5163940"/>
            <a:ext cx="5570410" cy="9771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26769E-52B7-4084-979C-AD9508A958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6936" y="5668808"/>
            <a:ext cx="5403888" cy="748880"/>
          </a:xfrm>
          <a:prstGeom prst="rect">
            <a:avLst/>
          </a:prstGeom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id="{AD7A9658-B553-429E-B178-4F56C9DDD25A}"/>
              </a:ext>
            </a:extLst>
          </p:cNvPr>
          <p:cNvSpPr/>
          <p:nvPr/>
        </p:nvSpPr>
        <p:spPr>
          <a:xfrm rot="6567778">
            <a:off x="6305553" y="5610050"/>
            <a:ext cx="273128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3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6FE7-F602-45FC-BF1A-CD3D224E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Regret Bound (Cont.)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2EF9191-3DA3-4AD6-B9F5-6541A38C2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621" y="1996215"/>
            <a:ext cx="6095797" cy="72730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FE36-7033-4311-A372-92CD284E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A211F-6671-4406-AC80-309E5096D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8760B-C691-48E8-B2CE-5FB424E4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29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C2BD51-7D9C-4988-89D5-4FCB742C7F39}"/>
              </a:ext>
            </a:extLst>
          </p:cNvPr>
          <p:cNvSpPr txBox="1"/>
          <p:nvPr/>
        </p:nvSpPr>
        <p:spPr>
          <a:xfrm>
            <a:off x="1093886" y="2844381"/>
            <a:ext cx="4054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With technique in (</a:t>
            </a:r>
            <a:r>
              <a:rPr lang="en-US" sz="1800" dirty="0" err="1"/>
              <a:t>Jin</a:t>
            </a:r>
            <a:r>
              <a:rPr lang="en-US" sz="1800" dirty="0"/>
              <a:t> et al., 2018)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CA1D9B-0FE6-4FD6-9C11-970B14398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104" y="3334574"/>
            <a:ext cx="4919430" cy="1498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0583FDD-B1BD-4150-BED0-EB448FE04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04" y="5323518"/>
            <a:ext cx="4919430" cy="763886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C2B841D4-DEA3-41A8-B53E-880AD1F4A387}"/>
              </a:ext>
            </a:extLst>
          </p:cNvPr>
          <p:cNvSpPr/>
          <p:nvPr/>
        </p:nvSpPr>
        <p:spPr>
          <a:xfrm>
            <a:off x="4841434" y="4895859"/>
            <a:ext cx="273128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0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E89D-2ACA-44BE-901A-D8FEAC44C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Multi-Agent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64BB7-FDEA-456D-AC74-6DD5B3F90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setup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CB5E5-F0B3-4C5B-BFFB-AA237A03C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171" y="2097754"/>
            <a:ext cx="5984237" cy="439512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3A56E-7627-4825-9D39-E88D1C74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6FB7C0-E6DC-4681-A617-35562936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D4C-61EC-45AA-8D77-0567634A1EA9}" type="datetime1">
              <a:rPr lang="en-US" smtClean="0"/>
              <a:t>11/30/2021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DC745-7470-4C55-99C5-662AC5DA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3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BF150-1980-4F16-8BAE-6EB599AC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Regret Bound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8049B-BE97-413F-8748-1BCE3CC21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CE321-1FC4-46BB-87E3-EAF5E685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FDC19-9726-4CE9-ACB2-83B9740D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FC283-44D5-43A7-BEA4-1B187548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45976-854E-4209-A81B-30CB922DB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121" y="1908150"/>
            <a:ext cx="4665433" cy="798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029BFDF-83E1-4E6E-801E-95149F9138ED}"/>
                  </a:ext>
                </a:extLst>
              </p:cNvPr>
              <p:cNvSpPr/>
              <p:nvPr/>
            </p:nvSpPr>
            <p:spPr>
              <a:xfrm>
                <a:off x="1577448" y="2791964"/>
                <a:ext cx="7700895" cy="77572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If we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as in V-SP, the regret is linear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and therefore useless. That is the reason why V-OL introduces a tunable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029BFDF-83E1-4E6E-801E-95149F9138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448" y="2791964"/>
                <a:ext cx="7700895" cy="775723"/>
              </a:xfrm>
              <a:prstGeom prst="roundRect">
                <a:avLst/>
              </a:prstGeom>
              <a:blipFill>
                <a:blip r:embed="rId3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0A00DAB0-F7C7-457C-88AA-76778A11E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862" y="3955719"/>
            <a:ext cx="5943125" cy="1928909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35C620-7706-4410-81A9-218110BD43C3}"/>
              </a:ext>
            </a:extLst>
          </p:cNvPr>
          <p:cNvCxnSpPr>
            <a:cxnSpLocks/>
          </p:cNvCxnSpPr>
          <p:nvPr/>
        </p:nvCxnSpPr>
        <p:spPr>
          <a:xfrm>
            <a:off x="7020511" y="5451731"/>
            <a:ext cx="9007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0CF101C-6F2A-43A2-888A-3B984ED1DA0F}"/>
              </a:ext>
            </a:extLst>
          </p:cNvPr>
          <p:cNvSpPr/>
          <p:nvPr/>
        </p:nvSpPr>
        <p:spPr>
          <a:xfrm>
            <a:off x="3746080" y="3948697"/>
            <a:ext cx="1623312" cy="454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9C8758-5C96-4228-8586-7FB87F3575BF}"/>
              </a:ext>
            </a:extLst>
          </p:cNvPr>
          <p:cNvSpPr/>
          <p:nvPr/>
        </p:nvSpPr>
        <p:spPr>
          <a:xfrm>
            <a:off x="1527981" y="4244111"/>
            <a:ext cx="1024537" cy="4542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112A21-551F-4E73-85C3-CFFCB7D899B3}"/>
                  </a:ext>
                </a:extLst>
              </p:cNvPr>
              <p:cNvSpPr txBox="1"/>
              <p:nvPr/>
            </p:nvSpPr>
            <p:spPr>
              <a:xfrm>
                <a:off x="7980957" y="5298951"/>
                <a:ext cx="4002485" cy="68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Two choices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to balance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, both of G choices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6112A21-551F-4E73-85C3-CFFCB7D89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957" y="5298951"/>
                <a:ext cx="4002485" cy="685252"/>
              </a:xfrm>
              <a:prstGeom prst="rect">
                <a:avLst/>
              </a:prstGeom>
              <a:blipFill>
                <a:blip r:embed="rId5"/>
                <a:stretch>
                  <a:fillRect l="-1218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29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C20B-3A34-4E67-8B8B-74A324BA1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Multi-player General-sum Games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4B642-F761-4CF3-BD48-54585D7E2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-player general-sum MG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MG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</a:t>
                </a:r>
                <a:r>
                  <a:rPr lang="en-US" dirty="0"/>
                  <a:t># action space of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={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⊗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→[0,1]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/>
                  <a:t>  # return </a:t>
                </a:r>
                <a:r>
                  <a:rPr lang="en-US" dirty="0" err="1"/>
                  <a:t>func</a:t>
                </a:r>
                <a:r>
                  <a:rPr lang="en-US" dirty="0"/>
                  <a:t>. of player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Sup>
                          <m:sSub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⊗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dirty="0"/>
                  <a:t> # transition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r>
                  <a:rPr lang="en-US" dirty="0"/>
                  <a:t> Suppose we are player 1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04B642-F761-4CF3-BD48-54585D7E2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F31C4-8EF3-4DB6-B5A8-5EAF9BDAE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AAA72-AE84-43A9-91CC-9262CB870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C24EA-FA1A-4EDE-91C1-9E39CFA73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31</a:t>
            </a:fld>
            <a:endParaRPr lang="en-US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830EEA70-ECDC-4C93-A59D-6E41C41E69BC}"/>
              </a:ext>
            </a:extLst>
          </p:cNvPr>
          <p:cNvSpPr/>
          <p:nvPr/>
        </p:nvSpPr>
        <p:spPr>
          <a:xfrm>
            <a:off x="4463659" y="4823351"/>
            <a:ext cx="1984450" cy="4369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Indistinguishable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882C57-E76A-401B-B6D1-D4E460812C65}"/>
                  </a:ext>
                </a:extLst>
              </p:cNvPr>
              <p:cNvSpPr txBox="1"/>
              <p:nvPr/>
            </p:nvSpPr>
            <p:spPr>
              <a:xfrm>
                <a:off x="1205840" y="4857165"/>
                <a:ext cx="334882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MG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882C57-E76A-401B-B6D1-D4E460812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840" y="4857165"/>
                <a:ext cx="33488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47AD91-60E2-4CB4-B7E1-8822F8D01C7C}"/>
                  </a:ext>
                </a:extLst>
              </p:cNvPr>
              <p:cNvSpPr txBox="1"/>
              <p:nvPr/>
            </p:nvSpPr>
            <p:spPr>
              <a:xfrm>
                <a:off x="6608814" y="4823350"/>
                <a:ext cx="3549260" cy="3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/>
                  <a:t>),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⊗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47AD91-60E2-4CB4-B7E1-8822F8D01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814" y="4823350"/>
                <a:ext cx="3549260" cy="370358"/>
              </a:xfrm>
              <a:prstGeom prst="rect">
                <a:avLst/>
              </a:prstGeom>
              <a:blipFill>
                <a:blip r:embed="rId4"/>
                <a:stretch>
                  <a:fillRect l="-137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34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D5BFC-B393-49AE-BB4E-2C006B8B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C8DD8-EEA6-4FE5-B35E-C1144D5EF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exists an MG for which the “strong” regret is at least linear in #episodes.</a:t>
            </a:r>
          </a:p>
          <a:p>
            <a:endParaRPr lang="en-US" dirty="0"/>
          </a:p>
          <a:p>
            <a:r>
              <a:rPr lang="en-US" dirty="0"/>
              <a:t>First sublinear regret for unknown MGs</a:t>
            </a:r>
          </a:p>
          <a:p>
            <a:endParaRPr lang="en-US" dirty="0"/>
          </a:p>
          <a:p>
            <a:r>
              <a:rPr lang="en-US" dirty="0"/>
              <a:t>First regret independent of #opponent’s actions for online MGs</a:t>
            </a:r>
          </a:p>
          <a:p>
            <a:endParaRPr lang="en-US" dirty="0"/>
          </a:p>
          <a:p>
            <a:r>
              <a:rPr lang="en-US" dirty="0"/>
              <a:t>Extended to multi-player MGs (see paper for more details)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B7D88-B069-4871-B312-02A9B98DD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E6BEC-095B-4CBB-AFCC-D58E9455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AB502-96BB-4F44-A20A-9A7EBE4A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50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27E4A9-C346-40E8-9027-54785AE6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Learning in Unknown Markov Games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7EE92-3496-4097-892F-7F2625AD7200}"/>
              </a:ext>
            </a:extLst>
          </p:cNvPr>
          <p:cNvSpPr txBox="1"/>
          <p:nvPr/>
        </p:nvSpPr>
        <p:spPr>
          <a:xfrm>
            <a:off x="3837446" y="2751867"/>
            <a:ext cx="3885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</a:t>
            </a:r>
            <a:r>
              <a:rPr lang="en-US" sz="6000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1CBC1-75F6-4FAE-B6E3-8D1D0F86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4FD84-9B5F-46EF-A3DC-80843DAB1FB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E936C-0F58-4FDC-93EF-D3E310E5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B35F-DFD8-47E4-BF45-823984E23A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47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F130-F1C8-497E-A16E-A0D1AD5F7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Markov Models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8FE0AC-CEAD-4473-AADC-F9CB1A520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938868"/>
              </p:ext>
            </p:extLst>
          </p:nvPr>
        </p:nvGraphicFramePr>
        <p:xfrm>
          <a:off x="992405" y="2254656"/>
          <a:ext cx="9871692" cy="2255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923">
                  <a:extLst>
                    <a:ext uri="{9D8B030D-6E8A-4147-A177-3AD203B41FA5}">
                      <a16:colId xmlns:a16="http://schemas.microsoft.com/office/drawing/2014/main" val="3154858111"/>
                    </a:ext>
                  </a:extLst>
                </a:gridCol>
                <a:gridCol w="2467923">
                  <a:extLst>
                    <a:ext uri="{9D8B030D-6E8A-4147-A177-3AD203B41FA5}">
                      <a16:colId xmlns:a16="http://schemas.microsoft.com/office/drawing/2014/main" val="1935004168"/>
                    </a:ext>
                  </a:extLst>
                </a:gridCol>
                <a:gridCol w="2467923">
                  <a:extLst>
                    <a:ext uri="{9D8B030D-6E8A-4147-A177-3AD203B41FA5}">
                      <a16:colId xmlns:a16="http://schemas.microsoft.com/office/drawing/2014/main" val="1333015882"/>
                    </a:ext>
                  </a:extLst>
                </a:gridCol>
                <a:gridCol w="2467923">
                  <a:extLst>
                    <a:ext uri="{9D8B030D-6E8A-4147-A177-3AD203B41FA5}">
                      <a16:colId xmlns:a16="http://schemas.microsoft.com/office/drawing/2014/main" val="426294245"/>
                    </a:ext>
                  </a:extLst>
                </a:gridCol>
              </a:tblGrid>
              <a:tr h="7008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Agents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Agent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Multiple Agents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4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 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Markov Chain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Markov Decision Process (MDP)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Markov Game</a:t>
                      </a:r>
                    </a:p>
                    <a:p>
                      <a:pPr algn="ctr"/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(a.k.a. Stochastic Game)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 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Hidden Markov Model</a:t>
                      </a:r>
                    </a:p>
                    <a:p>
                      <a:pPr algn="ctr"/>
                      <a:r>
                        <a:rPr lang="en-US" dirty="0"/>
                        <a:t>(HMM)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Partially-Observable Markov Decision Process (POMDP)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Partially-Observable Stochastic Game (POSG)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153403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7DDAB-2AD2-4D71-A123-F732B4F15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A584F1-22CF-4D6C-B399-9734ACD3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3F88-7C7F-4C4B-BB7C-74B979FFBD66}" type="datetime1">
              <a:rPr lang="en-US" smtClean="0"/>
              <a:t>11/30/2021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14F61-AA08-4968-8EAC-85D861FB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7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62B8-F33B-4678-ACBF-34B1FBDC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Multi-Agent RL Application: Dota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48D403-C042-4CE4-A912-47B62EBFD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Dota 2 AI agents are trained to coordinate with each other to compete against humans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F7711E-158A-4ABF-AAF9-919EB2CC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22" y="2632482"/>
            <a:ext cx="8619697" cy="4137036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28EAC6-1463-4EC3-AEF1-AF7DF20A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71A4EAE-6E4A-4541-9708-E1A12304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CC3F3-B4C8-4FBE-A3D5-C5546CF457CD}" type="datetime1">
              <a:rPr lang="en-US" smtClean="0"/>
              <a:t>11/30/2021</a:t>
            </a:fld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F1E5F15-7F2A-42BD-B881-6F829215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9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97F7-9F76-457E-93C9-0A05C98A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9B621-05C9-42E4-B0C4-5F6855E017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4184" y="1690688"/>
                <a:ext cx="10563631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Episodic Markov decision process (MDP)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 # steps in an episode, state space, action space, transition, reward</a:t>
                </a:r>
              </a:p>
              <a:p>
                <a:endParaRPr lang="en-US" dirty="0"/>
              </a:p>
              <a:p>
                <a:r>
                  <a:rPr lang="en-US" u="sng" dirty="0"/>
                  <a:t>Episodic two-player zero-sum MG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600" dirty="0"/>
                  <a:t> 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r>
                      <a:rPr lang="en-US" sz="2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) #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ℬ</m:t>
                    </m:r>
                  </m:oMath>
                </a14:m>
                <a:r>
                  <a:rPr lang="en-US" sz="2600" dirty="0"/>
                  <a:t>: action spaces for max-player and min-player,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             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[0,1]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Max-player’s policy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)}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Min-player’s policy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defined similarly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B9B621-05C9-42E4-B0C4-5F6855E017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4184" y="1690688"/>
                <a:ext cx="10563631" cy="4351338"/>
              </a:xfrm>
              <a:blipFill>
                <a:blip r:embed="rId2"/>
                <a:stretch>
                  <a:fillRect l="-92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84F69-B260-42AA-B7D2-0DDB739D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192E5-7344-4A9F-BEC2-C7D01AD6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4FDF-BFE1-4281-8985-940970E87AF6}" type="datetime1">
              <a:rPr lang="en-US" smtClean="0"/>
              <a:t>11/30/2021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FC180-14FF-4BFF-A194-2698DD4E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6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19892-B607-4853-BC7F-701EF28E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Protocol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FFD99-423A-4D54-B020-43144D16D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2089F-8867-483A-86A6-F4549E0E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69D61-FE2D-4581-AC1A-D2C8A0F3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7</a:t>
            </a:fld>
            <a:endParaRPr lang="en-US"/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EFC071DD-FADB-4B52-A5DE-11B428314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158" y="2104192"/>
            <a:ext cx="10515600" cy="3456852"/>
          </a:xfrm>
        </p:spPr>
      </p:pic>
    </p:spTree>
    <p:extLst>
      <p:ext uri="{BB962C8B-B14F-4D97-AF65-F5344CB8AC3E}">
        <p14:creationId xmlns:p14="http://schemas.microsoft.com/office/powerpoint/2010/main" val="14578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4177-0FC7-4D10-9235-168D49FB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3CE0C-A2F2-4DE3-A682-1A19E1693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V-</a:t>
            </a:r>
            <a:r>
              <a:rPr lang="en-US" dirty="0" err="1"/>
              <a:t>func</a:t>
            </a:r>
            <a:r>
              <a:rPr lang="en-US" dirty="0"/>
              <a:t>. and Q-value </a:t>
            </a:r>
            <a:r>
              <a:rPr lang="en-US" dirty="0" err="1"/>
              <a:t>func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Two operators</a:t>
            </a:r>
          </a:p>
          <a:p>
            <a:endParaRPr lang="en-US" dirty="0"/>
          </a:p>
          <a:p>
            <a:r>
              <a:rPr lang="en-US" dirty="0"/>
              <a:t>Bellman equations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E9E41-7EA1-44CB-B231-97640C55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F96B-11AD-4AAC-BBEC-B8C44AC5E483}" type="datetime1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533E9-82E8-40E3-BA74-7023EC82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56CEA-1469-4E03-8889-70E8483B4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A6F3DC-2A04-4601-A83B-E693EA2DF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02" y="2241810"/>
            <a:ext cx="6622013" cy="1037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3A62E5-3C03-4F69-A560-70CB28EB3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0800" y="3795226"/>
            <a:ext cx="8791575" cy="685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3C8AFC9-58DF-48D5-9C7D-2A3876C85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423" y="4990857"/>
            <a:ext cx="7248525" cy="67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09378-D062-48EF-B89F-EC4D0E941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748" y="5757863"/>
            <a:ext cx="5753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4801-1AEE-47AF-9FA4-ECFC806C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and Online Learning in MGs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7FFA3-CF4A-474E-9DC1-67A3D8E584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Offline learning (self-play)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Control both players to approximate Nash equilibrium (NE)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NE/Minimax </a:t>
                </a:r>
                <a:r>
                  <a:rPr lang="en-US" dirty="0" err="1"/>
                  <a:t>thm</a:t>
                </a:r>
                <a:r>
                  <a:rPr lang="en-US" dirty="0"/>
                  <a:t>.: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u="sng" dirty="0">
                    <a:solidFill>
                      <a:srgbClr val="FF0000"/>
                    </a:solidFill>
                  </a:rPr>
                  <a:t>Online learning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Control </a:t>
                </a:r>
                <a:r>
                  <a:rPr lang="en-US" dirty="0">
                    <a:solidFill>
                      <a:srgbClr val="FF0000"/>
                    </a:solidFill>
                  </a:rPr>
                  <a:t>only max-player</a:t>
                </a:r>
                <a:r>
                  <a:rPr lang="en-US" dirty="0"/>
                  <a:t>; min-player changes policy </a:t>
                </a:r>
                <a:r>
                  <a:rPr lang="en-US" dirty="0">
                    <a:solidFill>
                      <a:srgbClr val="FF0000"/>
                    </a:solidFill>
                  </a:rPr>
                  <a:t>arbitrarily</a:t>
                </a:r>
                <a:r>
                  <a:rPr lang="en-US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 Informed </a:t>
                </a:r>
                <a:r>
                  <a:rPr lang="en-US" dirty="0" err="1"/>
                  <a:t>v.s</a:t>
                </a:r>
                <a:r>
                  <a:rPr lang="en-US" dirty="0"/>
                  <a:t>. </a:t>
                </a:r>
                <a:r>
                  <a:rPr lang="en-US" u="sng" dirty="0">
                    <a:solidFill>
                      <a:srgbClr val="FF0000"/>
                    </a:solidFill>
                  </a:rPr>
                  <a:t>unknown</a:t>
                </a:r>
                <a:r>
                  <a:rPr lang="en-US" dirty="0"/>
                  <a:t>: observe min-player’s actions or not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57FFA3-CF4A-474E-9DC1-67A3D8E584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3BF9D2D-04F5-4849-AFE2-CD1CF43EA91C}"/>
              </a:ext>
            </a:extLst>
          </p:cNvPr>
          <p:cNvCxnSpPr>
            <a:cxnSpLocks/>
          </p:cNvCxnSpPr>
          <p:nvPr/>
        </p:nvCxnSpPr>
        <p:spPr>
          <a:xfrm flipV="1">
            <a:off x="3952287" y="4918692"/>
            <a:ext cx="0" cy="5157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093EE0-0664-49F0-B866-4B7A8A15A093}"/>
              </a:ext>
            </a:extLst>
          </p:cNvPr>
          <p:cNvSpPr txBox="1"/>
          <p:nvPr/>
        </p:nvSpPr>
        <p:spPr>
          <a:xfrm>
            <a:off x="3427918" y="5436348"/>
            <a:ext cx="1209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paper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C23432E-20AC-49C1-83FD-9BEF6E59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Online Learning in Unknown Markov Games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ECB2692-70B0-4563-9A8B-DC813F6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37545-A37C-4C94-9375-EA80164EE2CE}" type="datetime1">
              <a:rPr lang="en-US" smtClean="0"/>
              <a:t>11/30/2021</a:t>
            </a:fld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36EA7B3-5759-4BCD-B185-CA3DB061F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B35F-DFD8-47E4-BF45-823984E23A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0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1518</Words>
  <Application>Microsoft Office PowerPoint</Application>
  <PresentationFormat>Widescreen</PresentationFormat>
  <Paragraphs>337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Wingdings</vt:lpstr>
      <vt:lpstr>Office Theme</vt:lpstr>
      <vt:lpstr>Online Learning in Unknown Markov Games</vt:lpstr>
      <vt:lpstr>Motivation</vt:lpstr>
      <vt:lpstr>Multi-Agent Learning</vt:lpstr>
      <vt:lpstr>Recap: Markov Models</vt:lpstr>
      <vt:lpstr>Multi-Agent RL Application: Dota 2</vt:lpstr>
      <vt:lpstr>Problem Setup</vt:lpstr>
      <vt:lpstr>Interaction Protocol</vt:lpstr>
      <vt:lpstr>Value Functions</vt:lpstr>
      <vt:lpstr>Offline and Online Learning in MGs</vt:lpstr>
      <vt:lpstr>Two Questions for Unknown MGs</vt:lpstr>
      <vt:lpstr>Related Work</vt:lpstr>
      <vt:lpstr>“Strong” v.s. “Weak” Regret</vt:lpstr>
      <vt:lpstr>Regret Independent of #Opponent’s Actions </vt:lpstr>
      <vt:lpstr>Contributions Recap</vt:lpstr>
      <vt:lpstr>PowerPoint Presentation</vt:lpstr>
      <vt:lpstr>Statistical Hardness</vt:lpstr>
      <vt:lpstr>Proof Sketch of Statistical Hardness</vt:lpstr>
      <vt:lpstr>Proof Sketch of Statistical Hardness (Cont.)</vt:lpstr>
      <vt:lpstr>Nash V-learning</vt:lpstr>
      <vt:lpstr>Intuition of V-learning</vt:lpstr>
      <vt:lpstr>Comparison between V-OL and V-SP</vt:lpstr>
      <vt:lpstr>Regret Bound for V-OL</vt:lpstr>
      <vt:lpstr>Proof Procedures of Theorem 2 </vt:lpstr>
      <vt:lpstr>V-learning Lemma</vt:lpstr>
      <vt:lpstr>Upper Confidence Bound Lemma</vt:lpstr>
      <vt:lpstr>Regret Bound for V-OL</vt:lpstr>
      <vt:lpstr>Proof of Regret Bound</vt:lpstr>
      <vt:lpstr>Proof of Regret Bound (Cont.)</vt:lpstr>
      <vt:lpstr>Proof of Regret Bound (Cont.)</vt:lpstr>
      <vt:lpstr>Proof of Regret Bound (Cont.)</vt:lpstr>
      <vt:lpstr>Multi-player General-sum Games</vt:lpstr>
      <vt:lpstr>Summary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 in Unknown Markov Games</dc:title>
  <dc:creator>Zhiwu Guo</dc:creator>
  <cp:lastModifiedBy>Zhiwu Guo</cp:lastModifiedBy>
  <cp:revision>125</cp:revision>
  <dcterms:created xsi:type="dcterms:W3CDTF">2021-11-29T04:08:16Z</dcterms:created>
  <dcterms:modified xsi:type="dcterms:W3CDTF">2021-11-30T22:20:43Z</dcterms:modified>
</cp:coreProperties>
</file>